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43" r:id="rId2"/>
    <p:sldId id="4297" r:id="rId3"/>
    <p:sldId id="4298" r:id="rId4"/>
    <p:sldId id="4328" r:id="rId5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00"/>
    <a:srgbClr val="FF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5" autoAdjust="0"/>
    <p:restoredTop sz="97535" autoAdjust="0"/>
  </p:normalViewPr>
  <p:slideViewPr>
    <p:cSldViewPr>
      <p:cViewPr>
        <p:scale>
          <a:sx n="100" d="100"/>
          <a:sy n="100" d="100"/>
        </p:scale>
        <p:origin x="-104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7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7" tIns="46097" rIns="92197" bIns="4609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34" y="0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7" tIns="46097" rIns="92197" bIns="4609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6465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7" tIns="46097" rIns="92197" bIns="4609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34" y="8826465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7" tIns="46097" rIns="92197" bIns="4609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A827F0-6E9F-4181-913E-4BA37C8AD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95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634" y="0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5325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2" y="4416430"/>
            <a:ext cx="5607678" cy="418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6465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b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634" y="8826465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>
                <a:latin typeface="Arial" charset="0"/>
              </a:defRPr>
            </a:lvl1pPr>
          </a:lstStyle>
          <a:p>
            <a:pPr>
              <a:defRPr/>
            </a:pPr>
            <a:fld id="{C2A19BBA-272B-427F-A7B0-67A9E5ADC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294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 txBox="1">
            <a:spLocks noGrp="1" noChangeArrowheads="1"/>
          </p:cNvSpPr>
          <p:nvPr/>
        </p:nvSpPr>
        <p:spPr bwMode="auto">
          <a:xfrm>
            <a:off x="3970634" y="8826465"/>
            <a:ext cx="3038161" cy="4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7" tIns="46575" rIns="93147" bIns="46575" anchor="b"/>
          <a:lstStyle/>
          <a:p>
            <a:pPr algn="r" defTabSz="931871"/>
            <a:fld id="{3B0E8D1B-6BE3-4F59-913B-63A40942704D}" type="slidenum">
              <a:rPr lang="en-US" sz="1200"/>
              <a:pPr algn="r" defTabSz="931871"/>
              <a:t>2</a:t>
            </a:fld>
            <a:endParaRPr lang="en-US" sz="1200" dirty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693738"/>
            <a:ext cx="4646612" cy="3484562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62" y="4416430"/>
            <a:ext cx="5607678" cy="4186257"/>
          </a:xfrm>
          <a:noFill/>
          <a:ln/>
        </p:spPr>
        <p:txBody>
          <a:bodyPr lIns="91434" tIns="45717" rIns="91434" bIns="45717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693738"/>
            <a:ext cx="4645025" cy="3484562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362" y="4416430"/>
            <a:ext cx="5607678" cy="4186257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EBAC6-29D3-4E22-A0F8-F6205C04B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728DC-7984-4692-99F2-AB15183DD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5FD12-419F-4CCC-A939-F02BB135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77AF2-9139-4BF6-A6FD-FA4785E09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20BE0-0B2B-4BD4-89A0-59822CF93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E2EA6-4C2A-4EB1-A730-0ACDA600E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91B8-ED51-48BD-BD5D-A1974EF70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809C-6AA4-49CA-8467-216724DEB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2A3A6-7BF8-4362-89F3-64E96E5D1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7BEDB-E841-43DD-A5B2-24EB93EC9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A160F-38E8-4741-8F32-11485BDC6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2D308-6374-4C58-A306-617396189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2DDC710-8D65-47C0-A91C-F3C31A8DF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F50EB-F957-4C28-9B8B-D2C7E3C3ECA2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534400" cy="121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6600" dirty="0" smtClean="0"/>
              <a:t>NOT SCHEDULED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algn="r"/>
            <a:fld id="{D5D07946-3009-4DF2-961B-AD89C8E99CEA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1600200" y="152400"/>
            <a:ext cx="5441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pPr algn="ctr"/>
            <a:r>
              <a:rPr lang="en-US" b="1" dirty="0"/>
              <a:t>AQ Upgrades to Emissions/Chemistry (Phase II)</a:t>
            </a:r>
            <a:endParaRPr lang="en-US" sz="2000" b="1" dirty="0">
              <a:solidFill>
                <a:srgbClr val="0033CC"/>
              </a:solidFill>
              <a:latin typeface="Times New Roman" pitchFamily="18" charset="0"/>
            </a:endParaRPr>
          </a:p>
          <a:p>
            <a:pPr algn="ctr"/>
            <a:r>
              <a:rPr lang="en-US" sz="1400" b="1" dirty="0"/>
              <a:t>Project Status as of 0</a:t>
            </a:r>
            <a:fld id="{E98A4CDE-658F-46F0-B30E-4B5926025902}" type="datetime1">
              <a:rPr lang="en-US" sz="1400" b="1"/>
              <a:pPr algn="ctr"/>
              <a:t>10/23/11</a:t>
            </a:fld>
            <a:endParaRPr lang="en-US" sz="1400" b="1" dirty="0"/>
          </a:p>
        </p:txBody>
      </p:sp>
      <p:sp>
        <p:nvSpPr>
          <p:cNvPr id="57348" name="Line 3"/>
          <p:cNvSpPr>
            <a:spLocks noChangeShapeType="1"/>
          </p:cNvSpPr>
          <p:nvPr/>
        </p:nvSpPr>
        <p:spPr bwMode="auto">
          <a:xfrm>
            <a:off x="228600" y="4343400"/>
            <a:ext cx="876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49" name="Line 4"/>
          <p:cNvSpPr>
            <a:spLocks noChangeShapeType="1"/>
          </p:cNvSpPr>
          <p:nvPr/>
        </p:nvSpPr>
        <p:spPr bwMode="auto">
          <a:xfrm>
            <a:off x="4572000" y="1108075"/>
            <a:ext cx="9525" cy="509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Text Box 5"/>
          <p:cNvSpPr txBox="1">
            <a:spLocks noChangeArrowheads="1"/>
          </p:cNvSpPr>
          <p:nvPr/>
        </p:nvSpPr>
        <p:spPr bwMode="auto">
          <a:xfrm>
            <a:off x="1524000" y="4495800"/>
            <a:ext cx="1106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Issues/Risks</a:t>
            </a:r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6477000" y="4495800"/>
            <a:ext cx="855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Finances</a:t>
            </a:r>
          </a:p>
        </p:txBody>
      </p:sp>
      <p:sp>
        <p:nvSpPr>
          <p:cNvPr id="57352" name="Text Box 7"/>
          <p:cNvSpPr txBox="1">
            <a:spLocks noChangeArrowheads="1"/>
          </p:cNvSpPr>
          <p:nvPr/>
        </p:nvSpPr>
        <p:spPr bwMode="auto">
          <a:xfrm>
            <a:off x="6019800" y="838200"/>
            <a:ext cx="1023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Scheduling</a:t>
            </a:r>
          </a:p>
        </p:txBody>
      </p:sp>
      <p:pic>
        <p:nvPicPr>
          <p:cNvPr id="57353" name="Picture 8" descr="NOAACLB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8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4" name="Text Box 9"/>
          <p:cNvSpPr txBox="1">
            <a:spLocks noChangeArrowheads="1"/>
          </p:cNvSpPr>
          <p:nvPr/>
        </p:nvSpPr>
        <p:spPr bwMode="auto">
          <a:xfrm>
            <a:off x="1143000" y="838200"/>
            <a:ext cx="2871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Project Information and Highlights</a:t>
            </a:r>
          </a:p>
        </p:txBody>
      </p:sp>
      <p:sp>
        <p:nvSpPr>
          <p:cNvPr id="57355" name="Rectangle 10"/>
          <p:cNvSpPr>
            <a:spLocks noChangeArrowheads="1"/>
          </p:cNvSpPr>
          <p:nvPr/>
        </p:nvSpPr>
        <p:spPr bwMode="auto">
          <a:xfrm>
            <a:off x="4648200" y="4953000"/>
            <a:ext cx="419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230188" indent="-230188"/>
            <a:r>
              <a:rPr lang="en-US" sz="1200" b="1" u="sng">
                <a:latin typeface="Times New Roman" pitchFamily="18" charset="0"/>
              </a:rPr>
              <a:t>Associated Costs:</a:t>
            </a:r>
          </a:p>
          <a:p>
            <a:pPr marL="230188" indent="-230188"/>
            <a:endParaRPr lang="en-US" sz="1200">
              <a:latin typeface="Times New Roman" pitchFamily="18" charset="0"/>
            </a:endParaRPr>
          </a:p>
          <a:p>
            <a:pPr marL="230188" indent="-230188"/>
            <a:r>
              <a:rPr lang="en-US" sz="1200" b="1" u="sng">
                <a:latin typeface="Times New Roman" pitchFamily="18" charset="0"/>
              </a:rPr>
              <a:t>Funding Sources</a:t>
            </a:r>
            <a:r>
              <a:rPr lang="en-US" sz="1200">
                <a:latin typeface="Times New Roman" pitchFamily="18" charset="0"/>
              </a:rPr>
              <a:t>: EMC Base:  T2O 4  Man-months    </a:t>
            </a:r>
          </a:p>
          <a:p>
            <a:pPr marL="230188" indent="-230188"/>
            <a:r>
              <a:rPr lang="en-US" sz="1200">
                <a:latin typeface="Times New Roman" pitchFamily="18" charset="0"/>
              </a:rPr>
              <a:t>NCO Base: 2 man-months for implementation, 1 man-month annually for maintenance</a:t>
            </a:r>
          </a:p>
        </p:txBody>
      </p:sp>
      <p:graphicFrame>
        <p:nvGraphicFramePr>
          <p:cNvPr id="2531339" name="Group 11"/>
          <p:cNvGraphicFramePr>
            <a:graphicFrameLocks noGrp="1"/>
          </p:cNvGraphicFramePr>
          <p:nvPr/>
        </p:nvGraphicFramePr>
        <p:xfrm>
          <a:off x="965200" y="6372225"/>
          <a:ext cx="7264400" cy="404813"/>
        </p:xfrm>
        <a:graphic>
          <a:graphicData uri="http://schemas.openxmlformats.org/drawingml/2006/table">
            <a:tbl>
              <a:tblPr/>
              <a:tblGrid>
                <a:gridCol w="2692400"/>
                <a:gridCol w="3192463"/>
                <a:gridCol w="1379537"/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Management Attention Required</a:t>
                      </a:r>
                    </a:p>
                  </a:txBody>
                  <a:tcPr marL="91432" marR="91432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Potential Management Attention Needed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On Target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66" name="Text Box 21"/>
          <p:cNvSpPr txBox="1">
            <a:spLocks noChangeArrowheads="1"/>
          </p:cNvSpPr>
          <p:nvPr/>
        </p:nvSpPr>
        <p:spPr bwMode="auto">
          <a:xfrm>
            <a:off x="1117600" y="6765925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endParaRPr lang="en-US" sz="1000"/>
          </a:p>
        </p:txBody>
      </p:sp>
      <p:sp>
        <p:nvSpPr>
          <p:cNvPr id="57367" name="Oval 22"/>
          <p:cNvSpPr>
            <a:spLocks noChangeArrowheads="1"/>
          </p:cNvSpPr>
          <p:nvPr/>
        </p:nvSpPr>
        <p:spPr bwMode="auto">
          <a:xfrm>
            <a:off x="6962775" y="6391275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G</a:t>
            </a:r>
          </a:p>
        </p:txBody>
      </p:sp>
      <p:sp>
        <p:nvSpPr>
          <p:cNvPr id="57368" name="Oval 23"/>
          <p:cNvSpPr>
            <a:spLocks noChangeArrowheads="1"/>
          </p:cNvSpPr>
          <p:nvPr/>
        </p:nvSpPr>
        <p:spPr bwMode="auto">
          <a:xfrm>
            <a:off x="1044575" y="6386513"/>
            <a:ext cx="334963" cy="3333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R</a:t>
            </a:r>
          </a:p>
        </p:txBody>
      </p:sp>
      <p:pic>
        <p:nvPicPr>
          <p:cNvPr id="57369" name="Picture 24" descr="Image of NCEP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7100" y="0"/>
            <a:ext cx="18669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70" name="Oval 25"/>
          <p:cNvSpPr>
            <a:spLocks noChangeArrowheads="1"/>
          </p:cNvSpPr>
          <p:nvPr/>
        </p:nvSpPr>
        <p:spPr bwMode="auto">
          <a:xfrm>
            <a:off x="3917950" y="6391275"/>
            <a:ext cx="334963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Y</a:t>
            </a:r>
          </a:p>
        </p:txBody>
      </p:sp>
      <p:grpSp>
        <p:nvGrpSpPr>
          <p:cNvPr id="57371" name="Group 26"/>
          <p:cNvGrpSpPr>
            <a:grpSpLocks/>
          </p:cNvGrpSpPr>
          <p:nvPr/>
        </p:nvGrpSpPr>
        <p:grpSpPr bwMode="auto">
          <a:xfrm>
            <a:off x="4724400" y="4495800"/>
            <a:ext cx="342900" cy="336550"/>
            <a:chOff x="3392" y="2553"/>
            <a:chExt cx="216" cy="212"/>
          </a:xfrm>
        </p:grpSpPr>
        <p:sp>
          <p:nvSpPr>
            <p:cNvPr id="57432" name="Oval 27"/>
            <p:cNvSpPr>
              <a:spLocks noChangeArrowheads="1"/>
            </p:cNvSpPr>
            <p:nvPr/>
          </p:nvSpPr>
          <p:spPr bwMode="auto">
            <a:xfrm>
              <a:off x="3395" y="2554"/>
              <a:ext cx="211" cy="21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33" name="Text Box 28"/>
            <p:cNvSpPr txBox="1">
              <a:spLocks noChangeArrowheads="1"/>
            </p:cNvSpPr>
            <p:nvPr/>
          </p:nvSpPr>
          <p:spPr bwMode="auto">
            <a:xfrm>
              <a:off x="3392" y="2553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32" tIns="45716" rIns="91432" bIns="45716">
              <a:spAutoFit/>
            </a:bodyPr>
            <a:lstStyle/>
            <a:p>
              <a:r>
                <a:rPr lang="en-US" sz="1600" b="1"/>
                <a:t>G</a:t>
              </a:r>
            </a:p>
          </p:txBody>
        </p:sp>
      </p:grpSp>
      <p:sp>
        <p:nvSpPr>
          <p:cNvPr id="57372" name="Rectangle 29"/>
          <p:cNvSpPr>
            <a:spLocks noChangeArrowheads="1"/>
          </p:cNvSpPr>
          <p:nvPr/>
        </p:nvSpPr>
        <p:spPr bwMode="auto">
          <a:xfrm>
            <a:off x="0" y="1219200"/>
            <a:ext cx="4495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342900" indent="-342900"/>
            <a:r>
              <a:rPr lang="en-US" sz="1200" b="1" u="sng" dirty="0">
                <a:latin typeface="Times New Roman" pitchFamily="18" charset="0"/>
              </a:rPr>
              <a:t>Lead:</a:t>
            </a:r>
            <a:r>
              <a:rPr lang="en-US" sz="1200" dirty="0">
                <a:latin typeface="Times New Roman" pitchFamily="18" charset="0"/>
              </a:rPr>
              <a:t> Jeff McQueen, EMC, </a:t>
            </a:r>
            <a:r>
              <a:rPr lang="en-US" sz="1200" dirty="0" err="1">
                <a:latin typeface="Times New Roman" pitchFamily="18" charset="0"/>
              </a:rPr>
              <a:t>Jianping</a:t>
            </a:r>
            <a:r>
              <a:rPr lang="en-US" sz="1200" dirty="0">
                <a:latin typeface="Times New Roman" pitchFamily="18" charset="0"/>
              </a:rPr>
              <a:t> Huang, Chris Magee, NCO</a:t>
            </a:r>
          </a:p>
          <a:p>
            <a:pPr marL="342900" indent="-342900"/>
            <a:endParaRPr lang="en-US" sz="1200" b="1" u="sng" dirty="0">
              <a:latin typeface="Times New Roman" pitchFamily="18" charset="0"/>
            </a:endParaRPr>
          </a:p>
          <a:p>
            <a:pPr marL="342900" indent="-342900"/>
            <a:r>
              <a:rPr lang="en-US" sz="1200" b="1" u="sng" dirty="0">
                <a:latin typeface="Times New Roman" pitchFamily="18" charset="0"/>
              </a:rPr>
              <a:t>Scope</a:t>
            </a:r>
            <a:r>
              <a:rPr lang="en-US" sz="1200" dirty="0">
                <a:latin typeface="Times New Roman" pitchFamily="18" charset="0"/>
              </a:rPr>
              <a:t>:</a:t>
            </a:r>
          </a:p>
          <a:p>
            <a:pPr marL="342900" indent="-342900">
              <a:buFontTx/>
              <a:buAutoNum type="arabicPeriod"/>
            </a:pPr>
            <a:r>
              <a:rPr lang="en-US" sz="1100" dirty="0">
                <a:latin typeface="Times New Roman" pitchFamily="18" charset="0"/>
              </a:rPr>
              <a:t>Upgrade CMAQ to version 4.7 with improved chemistry mechanisms &amp; vertical transport.</a:t>
            </a:r>
          </a:p>
          <a:p>
            <a:pPr marL="342900" indent="-342900">
              <a:buFontTx/>
              <a:buAutoNum type="arabicPeriod"/>
            </a:pPr>
            <a:r>
              <a:rPr lang="en-US" sz="1100" dirty="0">
                <a:latin typeface="Times New Roman" pitchFamily="18" charset="0"/>
              </a:rPr>
              <a:t>Upgrade Emissions with 2011 base year estimates.</a:t>
            </a:r>
          </a:p>
          <a:p>
            <a:pPr marL="342900" indent="-342900">
              <a:buFontTx/>
              <a:buAutoNum type="arabicPeriod"/>
            </a:pPr>
            <a:r>
              <a:rPr lang="en-US" sz="1100" dirty="0">
                <a:latin typeface="Times New Roman" pitchFamily="18" charset="0"/>
              </a:rPr>
              <a:t>Upgrade lateral boundary conditions.</a:t>
            </a:r>
          </a:p>
          <a:p>
            <a:pPr marL="342900" indent="-342900">
              <a:buFontTx/>
              <a:buAutoNum type="arabicPeriod"/>
            </a:pPr>
            <a:r>
              <a:rPr lang="en-US" sz="1100" dirty="0">
                <a:latin typeface="Times New Roman" pitchFamily="18" charset="0"/>
              </a:rPr>
              <a:t>Improved coupling between land and atmosphere</a:t>
            </a:r>
          </a:p>
          <a:p>
            <a:pPr marL="342900" indent="-342900">
              <a:buFontTx/>
              <a:buAutoNum type="arabicPeriod"/>
            </a:pPr>
            <a:r>
              <a:rPr lang="en-US" sz="1100" dirty="0">
                <a:latin typeface="Times New Roman" pitchFamily="18" charset="0"/>
              </a:rPr>
              <a:t>Inclusion of upgraded AERO-4 aerosol mechanism (note PM products will still be developmental).</a:t>
            </a:r>
          </a:p>
          <a:p>
            <a:pPr marL="342900" indent="-342900">
              <a:buFontTx/>
              <a:buAutoNum type="arabicPeriod"/>
            </a:pPr>
            <a:r>
              <a:rPr lang="en-US" sz="1100" dirty="0">
                <a:latin typeface="Times New Roman" pitchFamily="18" charset="0"/>
              </a:rPr>
              <a:t>Include wild fire smoke emissions</a:t>
            </a:r>
          </a:p>
          <a:p>
            <a:pPr marL="342900" indent="-342900"/>
            <a:endParaRPr lang="en-US" sz="1200" dirty="0">
              <a:latin typeface="Times New Roman" pitchFamily="18" charset="0"/>
            </a:endParaRPr>
          </a:p>
          <a:p>
            <a:pPr marL="342900" indent="-342900"/>
            <a:r>
              <a:rPr lang="en-US" sz="1200" b="1" u="sng" dirty="0">
                <a:latin typeface="Times New Roman" pitchFamily="18" charset="0"/>
              </a:rPr>
              <a:t>Expected Benefits:</a:t>
            </a:r>
          </a:p>
          <a:p>
            <a:pPr marL="342900" indent="-342900">
              <a:buFontTx/>
              <a:buAutoNum type="arabicPeriod"/>
            </a:pP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Expansion of the AQFS whereby the AQM is incrementally improved  through improved chemistry and physics and the overall forecast skill is raised. </a:t>
            </a:r>
            <a:endParaRPr lang="en-CA" sz="11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CA" sz="1100" dirty="0">
                <a:latin typeface="Times New Roman" pitchFamily="18" charset="0"/>
                <a:cs typeface="Times New Roman" pitchFamily="18" charset="0"/>
              </a:rPr>
              <a:t>Improved vertical transport, expanded coverage, emissions, unified script for all regional runs</a:t>
            </a:r>
            <a:r>
              <a:rPr lang="en-CA" sz="11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37978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53505"/>
              </p:ext>
            </p:extLst>
          </p:nvPr>
        </p:nvGraphicFramePr>
        <p:xfrm>
          <a:off x="4648200" y="1295400"/>
          <a:ext cx="4191000" cy="3047999"/>
        </p:xfrm>
        <a:graphic>
          <a:graphicData uri="http://schemas.openxmlformats.org/drawingml/2006/table">
            <a:tbl>
              <a:tblPr/>
              <a:tblGrid>
                <a:gridCol w="2448045"/>
                <a:gridCol w="869830"/>
                <a:gridCol w="873125"/>
              </a:tblGrid>
              <a:tr h="263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Milestone (NCEP)</a:t>
                      </a:r>
                    </a:p>
                  </a:txBody>
                  <a:tcPr marL="91432" marR="91432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Date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Status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EMC testing complete/ EMC CCB approval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01/06/2012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Final RFC submitted to NCO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01/13/2012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Technical Information Notice Issued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03/19/2012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Initial Test Complete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01/27/2012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CCB approve parallel data feed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2/01/2012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 testing begins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01/30/2012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 testing ends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02/13/2012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Parallel testing begun in NCO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02/14/2012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Real-Time Evaluation Ends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03/13/2012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Management Briefing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03/20/2012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Implementation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03/27/2012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427" name="Rectangle 84"/>
          <p:cNvSpPr>
            <a:spLocks noChangeArrowheads="1"/>
          </p:cNvSpPr>
          <p:nvPr/>
        </p:nvSpPr>
        <p:spPr bwMode="auto">
          <a:xfrm>
            <a:off x="152400" y="4953000"/>
            <a:ext cx="434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230188" indent="-230188"/>
            <a:r>
              <a:rPr lang="en-US" sz="1200" b="1" u="sng">
                <a:latin typeface="Times New Roman" pitchFamily="18" charset="0"/>
              </a:rPr>
              <a:t>Issues:</a:t>
            </a:r>
            <a:r>
              <a:rPr lang="en-US" sz="1200" b="1">
                <a:latin typeface="Times New Roman" pitchFamily="18" charset="0"/>
              </a:rPr>
              <a:t>  </a:t>
            </a:r>
            <a:r>
              <a:rPr lang="en-US" sz="1200">
                <a:latin typeface="Times New Roman" pitchFamily="18" charset="0"/>
              </a:rPr>
              <a:t>Based on EMC priority and NCO resource availability, scheduling is not possible at this time</a:t>
            </a:r>
          </a:p>
          <a:p>
            <a:pPr marL="230188" indent="-230188"/>
            <a:endParaRPr lang="en-US" sz="1200" b="1" u="sng">
              <a:latin typeface="Times New Roman" pitchFamily="18" charset="0"/>
            </a:endParaRPr>
          </a:p>
          <a:p>
            <a:pPr marL="230188" indent="-230188"/>
            <a:r>
              <a:rPr lang="en-US" sz="1200" b="1" u="sng">
                <a:latin typeface="Times New Roman" pitchFamily="18" charset="0"/>
              </a:rPr>
              <a:t>Risks:</a:t>
            </a:r>
            <a:r>
              <a:rPr lang="en-US" sz="1200">
                <a:latin typeface="Times New Roman" pitchFamily="18" charset="0"/>
              </a:rPr>
              <a:t>.</a:t>
            </a:r>
          </a:p>
          <a:p>
            <a:pPr marL="230188" indent="-230188"/>
            <a:endParaRPr lang="en-US" sz="1200" b="1" u="sng">
              <a:latin typeface="Times New Roman" pitchFamily="18" charset="0"/>
            </a:endParaRPr>
          </a:p>
          <a:p>
            <a:pPr marL="230188" indent="-230188"/>
            <a:r>
              <a:rPr lang="en-US" sz="1200" b="1" u="sng">
                <a:latin typeface="Times New Roman" pitchFamily="18" charset="0"/>
              </a:rPr>
              <a:t>Mitigation:</a:t>
            </a:r>
          </a:p>
        </p:txBody>
      </p:sp>
      <p:sp>
        <p:nvSpPr>
          <p:cNvPr id="57428" name="Oval 25"/>
          <p:cNvSpPr>
            <a:spLocks noChangeArrowheads="1"/>
          </p:cNvSpPr>
          <p:nvPr/>
        </p:nvSpPr>
        <p:spPr bwMode="auto">
          <a:xfrm>
            <a:off x="533400" y="838200"/>
            <a:ext cx="334963" cy="333375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G</a:t>
            </a:r>
          </a:p>
        </p:txBody>
      </p:sp>
      <p:sp>
        <p:nvSpPr>
          <p:cNvPr id="57429" name="Oval 25"/>
          <p:cNvSpPr>
            <a:spLocks noChangeArrowheads="1"/>
          </p:cNvSpPr>
          <p:nvPr/>
        </p:nvSpPr>
        <p:spPr bwMode="auto">
          <a:xfrm>
            <a:off x="4953000" y="838200"/>
            <a:ext cx="334963" cy="333375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G</a:t>
            </a:r>
          </a:p>
        </p:txBody>
      </p:sp>
      <p:sp>
        <p:nvSpPr>
          <p:cNvPr id="57430" name="Oval 25"/>
          <p:cNvSpPr>
            <a:spLocks noChangeArrowheads="1"/>
          </p:cNvSpPr>
          <p:nvPr/>
        </p:nvSpPr>
        <p:spPr bwMode="auto">
          <a:xfrm>
            <a:off x="381000" y="4495800"/>
            <a:ext cx="334963" cy="333375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G</a:t>
            </a:r>
          </a:p>
        </p:txBody>
      </p:sp>
      <p:sp>
        <p:nvSpPr>
          <p:cNvPr id="57431" name="Rectangle 26"/>
          <p:cNvSpPr>
            <a:spLocks noChangeArrowheads="1"/>
          </p:cNvSpPr>
          <p:nvPr/>
        </p:nvSpPr>
        <p:spPr bwMode="auto">
          <a:xfrm rot="-2019307">
            <a:off x="4354513" y="2482850"/>
            <a:ext cx="5032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33CC"/>
                </a:solidFill>
              </a:rPr>
              <a:t>Not currently scheduled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55" name="Rectangle 28"/>
          <p:cNvSpPr>
            <a:spLocks noChangeArrowheads="1"/>
          </p:cNvSpPr>
          <p:nvPr/>
        </p:nvSpPr>
        <p:spPr bwMode="auto">
          <a:xfrm rot="-1965613">
            <a:off x="4337050" y="2452688"/>
            <a:ext cx="5032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33CC"/>
                </a:solidFill>
              </a:rPr>
              <a:t>Not currently scheduled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1219200"/>
            <a:ext cx="4495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342900" indent="-342900"/>
            <a:r>
              <a:rPr lang="en-US" sz="1200" b="1" u="sng" dirty="0">
                <a:latin typeface="Times New Roman" pitchFamily="18" charset="0"/>
              </a:rPr>
              <a:t>Lead:</a:t>
            </a:r>
            <a:r>
              <a:rPr lang="en-US" sz="1200" dirty="0">
                <a:latin typeface="Times New Roman" pitchFamily="18" charset="0"/>
              </a:rPr>
              <a:t> Jeff McQueen, Geoff Manikin, </a:t>
            </a:r>
            <a:r>
              <a:rPr lang="en-US" sz="1200" dirty="0" smtClean="0">
                <a:latin typeface="Times New Roman" pitchFamily="18" charset="0"/>
              </a:rPr>
              <a:t>Barbara </a:t>
            </a:r>
            <a:r>
              <a:rPr lang="en-US" sz="1200" dirty="0" err="1" smtClean="0">
                <a:latin typeface="Times New Roman" pitchFamily="18" charset="0"/>
              </a:rPr>
              <a:t>Stunder</a:t>
            </a:r>
            <a:r>
              <a:rPr lang="en-US" sz="1200" dirty="0" smtClean="0">
                <a:latin typeface="Times New Roman" pitchFamily="18" charset="0"/>
              </a:rPr>
              <a:t>, ARL,</a:t>
            </a:r>
            <a:endParaRPr lang="en-US" sz="1200" dirty="0">
              <a:latin typeface="Times New Roman" pitchFamily="18" charset="0"/>
            </a:endParaRPr>
          </a:p>
          <a:p>
            <a:pPr marL="342900" indent="-342900"/>
            <a:r>
              <a:rPr lang="en-US" sz="1200" dirty="0">
                <a:latin typeface="Times New Roman" pitchFamily="18" charset="0"/>
              </a:rPr>
              <a:t>Chris Magee, NCO</a:t>
            </a:r>
          </a:p>
          <a:p>
            <a:pPr marL="342900" indent="-342900"/>
            <a:r>
              <a:rPr lang="en-US" sz="1200" b="1" u="sng" dirty="0" smtClean="0">
                <a:latin typeface="Times New Roman" pitchFamily="18" charset="0"/>
              </a:rPr>
              <a:t>Scope</a:t>
            </a:r>
            <a:r>
              <a:rPr lang="en-US" sz="1200" dirty="0">
                <a:latin typeface="Times New Roman" pitchFamily="18" charset="0"/>
              </a:rPr>
              <a:t>: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Times New Roman" pitchFamily="18" charset="0"/>
              </a:rPr>
              <a:t>All HYSPLIT </a:t>
            </a:r>
            <a:r>
              <a:rPr lang="en-US" sz="1200" dirty="0" smtClean="0">
                <a:latin typeface="Times New Roman" pitchFamily="18" charset="0"/>
              </a:rPr>
              <a:t>applications</a:t>
            </a:r>
          </a:p>
          <a:p>
            <a:pPr marL="800100" lvl="1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All libraries and </a:t>
            </a:r>
            <a:r>
              <a:rPr lang="en-US" sz="1200" dirty="0" err="1" smtClean="0">
                <a:latin typeface="Times New Roman" pitchFamily="18" charset="0"/>
              </a:rPr>
              <a:t>executables</a:t>
            </a:r>
            <a:r>
              <a:rPr lang="en-US" sz="1200" dirty="0" smtClean="0">
                <a:latin typeface="Times New Roman" pitchFamily="18" charset="0"/>
              </a:rPr>
              <a:t> updated </a:t>
            </a:r>
            <a:endParaRPr lang="en-US" sz="1200" dirty="0">
              <a:latin typeface="Times New Roman" pitchFamily="18" charset="0"/>
            </a:endParaRPr>
          </a:p>
          <a:p>
            <a:pPr marL="800100" lvl="1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Vertical mass distribution, </a:t>
            </a:r>
            <a:r>
              <a:rPr lang="en-US" sz="1200" dirty="0" err="1" smtClean="0">
                <a:latin typeface="Times New Roman" pitchFamily="18" charset="0"/>
              </a:rPr>
              <a:t>grib</a:t>
            </a:r>
            <a:r>
              <a:rPr lang="en-US" sz="1200" dirty="0" smtClean="0">
                <a:latin typeface="Times New Roman" pitchFamily="18" charset="0"/>
              </a:rPr>
              <a:t> output files</a:t>
            </a:r>
          </a:p>
          <a:p>
            <a:pPr marL="800100" lvl="1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Higher resolution graphics</a:t>
            </a:r>
          </a:p>
          <a:p>
            <a:pPr marL="800100" lvl="1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Upgrade to current Google Earth  &amp; GIS capabilities</a:t>
            </a:r>
            <a:endParaRPr lang="en-US" sz="12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Regional </a:t>
            </a:r>
            <a:r>
              <a:rPr lang="en-US" sz="1200" dirty="0">
                <a:latin typeface="Times New Roman" pitchFamily="18" charset="0"/>
              </a:rPr>
              <a:t>Specialized Met </a:t>
            </a:r>
            <a:r>
              <a:rPr lang="en-US" sz="1200" dirty="0" smtClean="0">
                <a:latin typeface="Times New Roman" pitchFamily="18" charset="0"/>
              </a:rPr>
              <a:t>Center</a:t>
            </a:r>
            <a:endParaRPr lang="en-US" sz="1200" dirty="0">
              <a:latin typeface="Times New Roman" pitchFamily="18" charset="0"/>
            </a:endParaRPr>
          </a:p>
          <a:p>
            <a:pPr marL="800100" lvl="1" indent="-342900">
              <a:buFontTx/>
              <a:buAutoNum type="arabicPeriod"/>
            </a:pPr>
            <a:r>
              <a:rPr lang="en-US" sz="1200" dirty="0">
                <a:latin typeface="Times New Roman" pitchFamily="18" charset="0"/>
              </a:rPr>
              <a:t>Plume time of </a:t>
            </a:r>
            <a:r>
              <a:rPr lang="en-US" sz="1200" dirty="0" smtClean="0">
                <a:latin typeface="Times New Roman" pitchFamily="18" charset="0"/>
              </a:rPr>
              <a:t>arrival, particle output,  high res. graphics </a:t>
            </a:r>
          </a:p>
          <a:p>
            <a:pPr marL="800100" lvl="1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Option to use 1 </a:t>
            </a:r>
            <a:r>
              <a:rPr lang="en-US" sz="1200" dirty="0" err="1" smtClean="0">
                <a:latin typeface="Times New Roman" pitchFamily="18" charset="0"/>
              </a:rPr>
              <a:t>hrly</a:t>
            </a:r>
            <a:r>
              <a:rPr lang="en-US" sz="1200" dirty="0" smtClean="0">
                <a:latin typeface="Times New Roman" pitchFamily="18" charset="0"/>
              </a:rPr>
              <a:t> NAM forecasts</a:t>
            </a:r>
          </a:p>
          <a:p>
            <a:pPr marL="800100" lvl="1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Additional radionuclides</a:t>
            </a:r>
          </a:p>
          <a:p>
            <a:pPr marL="342900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Smoke</a:t>
            </a:r>
          </a:p>
          <a:p>
            <a:pPr marL="800100" lvl="1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4 km Hawaii wild fire smoke dispersion</a:t>
            </a:r>
            <a:endParaRPr lang="en-US" sz="1200" dirty="0">
              <a:latin typeface="Times New Roman" pitchFamily="18" charset="0"/>
            </a:endParaRPr>
          </a:p>
          <a:p>
            <a:pPr marL="342900" indent="-342900"/>
            <a:r>
              <a:rPr lang="en-US" sz="1200" b="1" u="sng" dirty="0">
                <a:latin typeface="Times New Roman" pitchFamily="18" charset="0"/>
              </a:rPr>
              <a:t>Expected</a:t>
            </a:r>
            <a:r>
              <a:rPr lang="en-US" sz="1200" u="sng" dirty="0">
                <a:latin typeface="Times New Roman" pitchFamily="18" charset="0"/>
              </a:rPr>
              <a:t> </a:t>
            </a:r>
            <a:r>
              <a:rPr lang="en-US" sz="1200" b="1" u="sng" dirty="0">
                <a:latin typeface="Times New Roman" pitchFamily="18" charset="0"/>
              </a:rPr>
              <a:t>Benefits: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Times New Roman" pitchFamily="18" charset="0"/>
              </a:rPr>
              <a:t>Meet ICAO, FAA, WMO-RSMC &amp; NAQFC requirements.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 smtClean="0">
                <a:latin typeface="Times New Roman" pitchFamily="18" charset="0"/>
              </a:rPr>
              <a:t>Improved </a:t>
            </a:r>
            <a:r>
              <a:rPr lang="en-US" sz="1200" dirty="0">
                <a:latin typeface="Times New Roman" pitchFamily="18" charset="0"/>
              </a:rPr>
              <a:t>unified system for all </a:t>
            </a:r>
            <a:r>
              <a:rPr lang="en-US" sz="1200" dirty="0" smtClean="0">
                <a:latin typeface="Times New Roman" pitchFamily="18" charset="0"/>
              </a:rPr>
              <a:t>HYSPLIT applications</a:t>
            </a:r>
            <a:endParaRPr lang="en-US" sz="1200" dirty="0">
              <a:latin typeface="Times New Roman" pitchFamily="18" charset="0"/>
            </a:endParaRPr>
          </a:p>
          <a:p>
            <a:pPr marL="342900" indent="-342900"/>
            <a:endParaRPr lang="en-US" sz="1200" dirty="0">
              <a:latin typeface="Times New Roman" pitchFamily="18" charset="0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33600" y="0"/>
            <a:ext cx="47244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pPr algn="ctr">
              <a:defRPr/>
            </a:pPr>
            <a:r>
              <a:rPr lang="en-US" b="1" dirty="0">
                <a:latin typeface="+mj-lt"/>
              </a:rPr>
              <a:t>NAQFC : Upgrade of HYSPLIT Dispersion</a:t>
            </a:r>
            <a:endParaRPr lang="en-US" sz="2000" b="1" dirty="0">
              <a:latin typeface="+mj-lt"/>
            </a:endParaRPr>
          </a:p>
          <a:p>
            <a:pPr algn="ctr">
              <a:defRPr/>
            </a:pPr>
            <a:r>
              <a:rPr lang="en-US" sz="1400" b="1" dirty="0">
                <a:latin typeface="+mj-lt"/>
              </a:rPr>
              <a:t>Project Status as of 0</a:t>
            </a:r>
            <a:fld id="{6F79DB11-27FD-46DD-B9FA-D4C7F0605CC7}" type="datetime1">
              <a:rPr lang="en-US" sz="1400" b="1">
                <a:latin typeface="+mj-lt"/>
              </a:rPr>
              <a:pPr algn="ctr">
                <a:defRPr/>
              </a:pPr>
              <a:t>10/23/11</a:t>
            </a:fld>
            <a:endParaRPr lang="en-US" sz="1400" b="1" dirty="0">
              <a:latin typeface="+mj-lt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381000" y="4419600"/>
            <a:ext cx="876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4572000" y="1108075"/>
            <a:ext cx="9525" cy="509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295400" y="4495800"/>
            <a:ext cx="1106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Issues/Risks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4800600"/>
            <a:ext cx="434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230188" indent="-230188"/>
            <a:r>
              <a:rPr lang="en-US" sz="1200" b="1" u="sng" dirty="0">
                <a:latin typeface="Times New Roman" pitchFamily="18" charset="0"/>
              </a:rPr>
              <a:t>Issues:  </a:t>
            </a:r>
          </a:p>
          <a:p>
            <a:pPr marL="230188" indent="-230188">
              <a:buFontTx/>
              <a:buChar char="•"/>
            </a:pPr>
            <a:r>
              <a:rPr lang="en-US" sz="1200" dirty="0" smtClean="0">
                <a:latin typeface="Times New Roman" pitchFamily="18" charset="0"/>
              </a:rPr>
              <a:t>Major upgrade w/ all codes and libraries updated</a:t>
            </a:r>
            <a:endParaRPr lang="en-US" sz="1200" dirty="0">
              <a:latin typeface="Times New Roman" pitchFamily="18" charset="0"/>
            </a:endParaRPr>
          </a:p>
          <a:p>
            <a:pPr marL="230188" indent="-230188"/>
            <a:r>
              <a:rPr lang="en-US" sz="1200" b="1" u="sng" dirty="0">
                <a:latin typeface="Times New Roman" pitchFamily="18" charset="0"/>
              </a:rPr>
              <a:t>Risks</a:t>
            </a:r>
            <a:r>
              <a:rPr lang="en-US" sz="1200" dirty="0">
                <a:latin typeface="Times New Roman" pitchFamily="18" charset="0"/>
              </a:rPr>
              <a:t>:  </a:t>
            </a:r>
          </a:p>
          <a:p>
            <a:pPr marL="230188" indent="-230188">
              <a:buFontTx/>
              <a:buChar char="•"/>
            </a:pPr>
            <a:r>
              <a:rPr lang="en-US" sz="1200" dirty="0">
                <a:latin typeface="Times New Roman" pitchFamily="18" charset="0"/>
              </a:rPr>
              <a:t>Delay implementation of capabilities</a:t>
            </a:r>
            <a:endParaRPr lang="en-US" sz="1200" b="1" u="sng" dirty="0">
              <a:latin typeface="Times New Roman" pitchFamily="18" charset="0"/>
            </a:endParaRPr>
          </a:p>
          <a:p>
            <a:pPr marL="230188" indent="-230188"/>
            <a:r>
              <a:rPr lang="en-US" sz="1200" b="1" u="sng" dirty="0">
                <a:latin typeface="Times New Roman" pitchFamily="18" charset="0"/>
              </a:rPr>
              <a:t>Mitigation</a:t>
            </a:r>
            <a:r>
              <a:rPr lang="en-US" sz="1200" b="1" u="sng" dirty="0" smtClean="0">
                <a:latin typeface="Times New Roman" pitchFamily="18" charset="0"/>
              </a:rPr>
              <a:t>:</a:t>
            </a:r>
            <a:r>
              <a:rPr lang="en-US" sz="1200" dirty="0" smtClean="0">
                <a:latin typeface="Times New Roman" pitchFamily="18" charset="0"/>
              </a:rPr>
              <a:t>.. </a:t>
            </a:r>
            <a:endParaRPr lang="en-US" sz="1200" dirty="0">
              <a:latin typeface="Times New Roman" pitchFamily="18" charset="0"/>
            </a:endParaRPr>
          </a:p>
          <a:p>
            <a:pPr marL="230188" indent="-230188">
              <a:buFontTx/>
              <a:buChar char="•"/>
            </a:pPr>
            <a:r>
              <a:rPr lang="en-US" sz="1200" dirty="0">
                <a:latin typeface="Times New Roman" pitchFamily="18" charset="0"/>
              </a:rPr>
              <a:t>Detailed testing for </a:t>
            </a:r>
            <a:r>
              <a:rPr lang="en-US" sz="1200" dirty="0" smtClean="0">
                <a:latin typeface="Times New Roman" pitchFamily="18" charset="0"/>
              </a:rPr>
              <a:t>all </a:t>
            </a:r>
            <a:r>
              <a:rPr lang="en-US" sz="1200" dirty="0">
                <a:latin typeface="Times New Roman" pitchFamily="18" charset="0"/>
              </a:rPr>
              <a:t>applications underway</a:t>
            </a:r>
          </a:p>
          <a:p>
            <a:pPr marL="230188" indent="-230188">
              <a:buFontTx/>
              <a:buChar char="•"/>
            </a:pPr>
            <a:endParaRPr lang="en-US" sz="1200" dirty="0">
              <a:latin typeface="Times New Roman" pitchFamily="18" charset="0"/>
            </a:endParaRPr>
          </a:p>
          <a:p>
            <a:pPr marL="230188" indent="-230188">
              <a:buFontTx/>
              <a:buChar char="•"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477000" y="4495800"/>
            <a:ext cx="855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Finances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172200" y="838200"/>
            <a:ext cx="1030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Scheduling</a:t>
            </a:r>
          </a:p>
        </p:txBody>
      </p:sp>
      <p:pic>
        <p:nvPicPr>
          <p:cNvPr id="58378" name="Picture 10" descr="NOAACLB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85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143000" y="838200"/>
            <a:ext cx="2871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1400" b="1" u="sng">
                <a:latin typeface="Times New Roman" pitchFamily="18" charset="0"/>
              </a:rPr>
              <a:t>Project Information and Highlights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4648200" y="4953000"/>
            <a:ext cx="419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230188" indent="-230188"/>
            <a:r>
              <a:rPr lang="en-US" sz="1200" b="1" u="sng">
                <a:latin typeface="Times New Roman" pitchFamily="18" charset="0"/>
              </a:rPr>
              <a:t>Associated Costs:</a:t>
            </a:r>
          </a:p>
          <a:p>
            <a:pPr marL="230188" indent="-230188"/>
            <a:endParaRPr lang="en-US" sz="1200">
              <a:latin typeface="Times New Roman" pitchFamily="18" charset="0"/>
            </a:endParaRPr>
          </a:p>
          <a:p>
            <a:pPr marL="230188" indent="-230188"/>
            <a:r>
              <a:rPr lang="en-US" sz="1200" b="1" u="sng">
                <a:latin typeface="Times New Roman" pitchFamily="18" charset="0"/>
              </a:rPr>
              <a:t>Funding Sources</a:t>
            </a:r>
            <a:r>
              <a:rPr lang="en-US" sz="1200">
                <a:latin typeface="Times New Roman" pitchFamily="18" charset="0"/>
              </a:rPr>
              <a:t>: EMC Base:  T2O 4  Man-months    </a:t>
            </a:r>
          </a:p>
          <a:p>
            <a:pPr marL="230188" indent="-230188"/>
            <a:r>
              <a:rPr lang="en-US" sz="1200">
                <a:latin typeface="Times New Roman" pitchFamily="18" charset="0"/>
              </a:rPr>
              <a:t>NCO Base: 2 man-months for implementation, 1 man-month annually for maintenance</a:t>
            </a:r>
          </a:p>
        </p:txBody>
      </p:sp>
      <p:graphicFrame>
        <p:nvGraphicFramePr>
          <p:cNvPr id="137229" name="Group 13"/>
          <p:cNvGraphicFramePr>
            <a:graphicFrameLocks noGrp="1"/>
          </p:cNvGraphicFramePr>
          <p:nvPr/>
        </p:nvGraphicFramePr>
        <p:xfrm>
          <a:off x="1295400" y="6324600"/>
          <a:ext cx="7010400" cy="381000"/>
        </p:xfrm>
        <a:graphic>
          <a:graphicData uri="http://schemas.openxmlformats.org/drawingml/2006/table">
            <a:tbl>
              <a:tblPr/>
              <a:tblGrid>
                <a:gridCol w="2705946"/>
                <a:gridCol w="3009054"/>
                <a:gridCol w="1295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Management Attention Required</a:t>
                      </a:r>
                    </a:p>
                  </a:txBody>
                  <a:tcPr marL="91432" marR="91432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Potential Management Attention Needed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On Target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1117600" y="6765925"/>
            <a:ext cx="914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endParaRPr lang="en-US" sz="1000"/>
          </a:p>
        </p:txBody>
      </p:sp>
      <p:sp>
        <p:nvSpPr>
          <p:cNvPr id="58392" name="Oval 24"/>
          <p:cNvSpPr>
            <a:spLocks noChangeArrowheads="1"/>
          </p:cNvSpPr>
          <p:nvPr/>
        </p:nvSpPr>
        <p:spPr bwMode="auto">
          <a:xfrm>
            <a:off x="7086600" y="6324600"/>
            <a:ext cx="334963" cy="333375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G</a:t>
            </a:r>
          </a:p>
        </p:txBody>
      </p:sp>
      <p:sp>
        <p:nvSpPr>
          <p:cNvPr id="58393" name="Oval 25"/>
          <p:cNvSpPr>
            <a:spLocks noChangeArrowheads="1"/>
          </p:cNvSpPr>
          <p:nvPr/>
        </p:nvSpPr>
        <p:spPr bwMode="auto">
          <a:xfrm>
            <a:off x="1447800" y="6324600"/>
            <a:ext cx="334963" cy="33337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R</a:t>
            </a:r>
          </a:p>
        </p:txBody>
      </p:sp>
      <p:pic>
        <p:nvPicPr>
          <p:cNvPr id="58394" name="Picture 26" descr="Image of NCEP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0"/>
            <a:ext cx="1752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95" name="Oval 27"/>
          <p:cNvSpPr>
            <a:spLocks noChangeArrowheads="1"/>
          </p:cNvSpPr>
          <p:nvPr/>
        </p:nvSpPr>
        <p:spPr bwMode="auto">
          <a:xfrm>
            <a:off x="213518" y="4492625"/>
            <a:ext cx="334963" cy="333375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 dirty="0"/>
              <a:t>G</a:t>
            </a:r>
          </a:p>
        </p:txBody>
      </p:sp>
      <p:grpSp>
        <p:nvGrpSpPr>
          <p:cNvPr id="58396" name="Group 28"/>
          <p:cNvGrpSpPr>
            <a:grpSpLocks/>
          </p:cNvGrpSpPr>
          <p:nvPr/>
        </p:nvGrpSpPr>
        <p:grpSpPr bwMode="auto">
          <a:xfrm>
            <a:off x="4724400" y="4495800"/>
            <a:ext cx="342900" cy="336550"/>
            <a:chOff x="3392" y="2553"/>
            <a:chExt cx="216" cy="212"/>
          </a:xfrm>
        </p:grpSpPr>
        <p:sp>
          <p:nvSpPr>
            <p:cNvPr id="58458" name="Oval 29"/>
            <p:cNvSpPr>
              <a:spLocks noChangeArrowheads="1"/>
            </p:cNvSpPr>
            <p:nvPr/>
          </p:nvSpPr>
          <p:spPr bwMode="auto">
            <a:xfrm>
              <a:off x="3395" y="2554"/>
              <a:ext cx="211" cy="21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59" name="Text Box 30"/>
            <p:cNvSpPr txBox="1">
              <a:spLocks noChangeArrowheads="1"/>
            </p:cNvSpPr>
            <p:nvPr/>
          </p:nvSpPr>
          <p:spPr bwMode="auto">
            <a:xfrm>
              <a:off x="3392" y="2553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32" tIns="45716" rIns="91432" bIns="45716">
              <a:spAutoFit/>
            </a:bodyPr>
            <a:lstStyle/>
            <a:p>
              <a:r>
                <a:rPr lang="en-US" sz="1600" b="1"/>
                <a:t>G</a:t>
              </a:r>
            </a:p>
          </p:txBody>
        </p:sp>
      </p:grpSp>
      <p:grpSp>
        <p:nvGrpSpPr>
          <p:cNvPr id="58397" name="Group 31"/>
          <p:cNvGrpSpPr>
            <a:grpSpLocks/>
          </p:cNvGrpSpPr>
          <p:nvPr/>
        </p:nvGrpSpPr>
        <p:grpSpPr bwMode="auto">
          <a:xfrm>
            <a:off x="5105400" y="838200"/>
            <a:ext cx="342900" cy="336550"/>
            <a:chOff x="3392" y="2553"/>
            <a:chExt cx="216" cy="212"/>
          </a:xfrm>
        </p:grpSpPr>
        <p:sp>
          <p:nvSpPr>
            <p:cNvPr id="58456" name="Oval 32"/>
            <p:cNvSpPr>
              <a:spLocks noChangeArrowheads="1"/>
            </p:cNvSpPr>
            <p:nvPr/>
          </p:nvSpPr>
          <p:spPr bwMode="auto">
            <a:xfrm>
              <a:off x="3395" y="2554"/>
              <a:ext cx="211" cy="210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57" name="Text Box 33"/>
            <p:cNvSpPr txBox="1">
              <a:spLocks noChangeArrowheads="1"/>
            </p:cNvSpPr>
            <p:nvPr/>
          </p:nvSpPr>
          <p:spPr bwMode="auto">
            <a:xfrm>
              <a:off x="3392" y="2553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32" tIns="45716" rIns="91432" bIns="45716">
              <a:spAutoFit/>
            </a:bodyPr>
            <a:lstStyle/>
            <a:p>
              <a:r>
                <a:rPr lang="en-US" sz="1600" b="1"/>
                <a:t>G</a:t>
              </a:r>
            </a:p>
          </p:txBody>
        </p:sp>
      </p:grpSp>
      <p:graphicFrame>
        <p:nvGraphicFramePr>
          <p:cNvPr id="137250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91756"/>
              </p:ext>
            </p:extLst>
          </p:nvPr>
        </p:nvGraphicFramePr>
        <p:xfrm>
          <a:off x="4648200" y="1371600"/>
          <a:ext cx="4267200" cy="2890840"/>
        </p:xfrm>
        <a:graphic>
          <a:graphicData uri="http://schemas.openxmlformats.org/drawingml/2006/table">
            <a:tbl>
              <a:tblPr/>
              <a:tblGrid>
                <a:gridCol w="2492555"/>
                <a:gridCol w="885645"/>
                <a:gridCol w="8890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Milestone (NCEP)</a:t>
                      </a:r>
                    </a:p>
                  </a:txBody>
                  <a:tcPr marL="91432" marR="91432"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Date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Status</a:t>
                      </a:r>
                    </a:p>
                  </a:txBody>
                  <a:tcPr marL="91432" marR="91432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EMC testing complete/ EMC CCB approval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10/18/2011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Final RFC submitted to NCO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10/25/2011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Technical Information Notice Issued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01/18/2012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Initial Test Complete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11/08/2011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CCB approve parallel data feed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11/14/2011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 testing begins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11/09/2011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 testing ends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11/22/2011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Parallel testing begun in NCO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11/28/2011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Real-Time Evaluation Ends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01/09/2012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Management Briefing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Wingdings" pitchFamily="2" charset="2"/>
                        </a:rPr>
                        <a:t>01/17/2012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Implementation</a:t>
                      </a:r>
                    </a:p>
                  </a:txBody>
                  <a:tcPr marL="91432" marR="91432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01/24/2012</a:t>
                      </a: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2" marR="91432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52" name="Oval 88"/>
          <p:cNvSpPr>
            <a:spLocks noChangeArrowheads="1"/>
          </p:cNvSpPr>
          <p:nvPr/>
        </p:nvSpPr>
        <p:spPr bwMode="auto">
          <a:xfrm>
            <a:off x="4038600" y="6324600"/>
            <a:ext cx="334963" cy="333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Y</a:t>
            </a:r>
          </a:p>
        </p:txBody>
      </p:sp>
      <p:sp>
        <p:nvSpPr>
          <p:cNvPr id="58453" name="Oval 89"/>
          <p:cNvSpPr>
            <a:spLocks noChangeArrowheads="1"/>
          </p:cNvSpPr>
          <p:nvPr/>
        </p:nvSpPr>
        <p:spPr bwMode="auto">
          <a:xfrm>
            <a:off x="533400" y="838200"/>
            <a:ext cx="334963" cy="333375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r>
              <a:rPr lang="en-US" sz="1600" b="1"/>
              <a:t>G</a:t>
            </a:r>
          </a:p>
        </p:txBody>
      </p:sp>
      <p:sp>
        <p:nvSpPr>
          <p:cNvPr id="58454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DF62D3-4BB3-4D45-A199-4C8804B3900A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80CD9D-FA3A-4A07-AFE8-E861E5B2E41F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Not Currently Scheduled</a:t>
            </a:r>
            <a:br>
              <a:rPr lang="en-US" sz="3200" smtClean="0"/>
            </a:br>
            <a:r>
              <a:rPr lang="en-US" sz="3200" smtClean="0"/>
              <a:t>Implement as Resources Permit</a:t>
            </a:r>
          </a:p>
        </p:txBody>
      </p:sp>
      <p:sp>
        <p:nvSpPr>
          <p:cNvPr id="86020" name="Line 3"/>
          <p:cNvSpPr>
            <a:spLocks noChangeShapeType="1"/>
          </p:cNvSpPr>
          <p:nvPr/>
        </p:nvSpPr>
        <p:spPr bwMode="auto">
          <a:xfrm>
            <a:off x="457200" y="1295400"/>
            <a:ext cx="8077200" cy="0"/>
          </a:xfrm>
          <a:prstGeom prst="line">
            <a:avLst/>
          </a:prstGeom>
          <a:noFill/>
          <a:ln w="12700">
            <a:solidFill>
              <a:srgbClr val="339966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2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000" b="1" dirty="0" smtClean="0"/>
              <a:t>Current Backlog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Sea ice concentration using AMSR-E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RTGSST </a:t>
            </a:r>
            <a:r>
              <a:rPr lang="en-US" sz="1600" dirty="0" err="1" smtClean="0"/>
              <a:t>HighRes</a:t>
            </a:r>
            <a:r>
              <a:rPr lang="en-US" sz="1600" dirty="0" smtClean="0"/>
              <a:t> background fields update (NQ)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Sea ice concentration w/F15 in analysis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cs typeface="Arial" pitchFamily="34" charset="0"/>
              </a:rPr>
              <a:t>Gridded MOS Guidance for Puerto Rico (P,D)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cs typeface="Arial" pitchFamily="34" charset="0"/>
              </a:rPr>
              <a:t>Gridded LAMP Winds, Sky Cover, Obstruction to Vision, Probability of Precipitation Occurring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RTOFS Atlantic 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Adding SLOSH water levels to hurricane wave model.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Sea ice drift model service upgrade (NQ)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cs typeface="Arial" pitchFamily="34" charset="0"/>
              </a:rPr>
              <a:t>Gridded LAMP and MOS convective forecasts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u="sng" dirty="0" smtClean="0">
                <a:solidFill>
                  <a:schemeClr val="accent3"/>
                </a:solidFill>
              </a:rPr>
              <a:t>AQ Upgrades to Emissions/Chemistry</a:t>
            </a:r>
            <a:endParaRPr lang="en-US" sz="1600" u="sng" dirty="0" smtClean="0">
              <a:solidFill>
                <a:schemeClr val="accent3"/>
              </a:solidFill>
              <a:cs typeface="Arial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cs typeface="Arial" pitchFamily="34" charset="0"/>
              </a:rPr>
              <a:t>Grid-To-Grid Verification (NQ)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u="sng" dirty="0" smtClean="0">
                <a:solidFill>
                  <a:schemeClr val="accent3"/>
                </a:solidFill>
              </a:rPr>
              <a:t>NAQFC : Upgrade of HYSPLIT Dispersion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RTMA Upgrade V2.0.0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Weekly IO SST analysis (NQ)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cs typeface="Arial" pitchFamily="34" charset="0"/>
              </a:rPr>
              <a:t>RTOFS Global V1.1.0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cs typeface="Arial" pitchFamily="34" charset="0"/>
              </a:rPr>
              <a:t>RTOFS Global V1.2.0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FF00"/>
      </a:accent1>
      <a:accent2>
        <a:srgbClr val="00B050"/>
      </a:accent2>
      <a:accent3>
        <a:srgbClr val="FF0000"/>
      </a:accent3>
      <a:accent4>
        <a:srgbClr val="0070C0"/>
      </a:accent4>
      <a:accent5>
        <a:srgbClr val="FF9900"/>
      </a:accent5>
      <a:accent6>
        <a:srgbClr val="7030A0"/>
      </a:accent6>
      <a:hlink>
        <a:srgbClr val="19FB4F"/>
      </a:hlink>
      <a:folHlink>
        <a:srgbClr val="0000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122922</TotalTime>
  <Words>686</Words>
  <Application>Microsoft Macintosh PowerPoint</Application>
  <PresentationFormat>Letter Paper (8.5x11 in)</PresentationFormat>
  <Paragraphs>158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PowerPoint Presentation</vt:lpstr>
      <vt:lpstr>Not Currently Scheduled Implement as Resources Permit</vt:lpstr>
    </vt:vector>
  </TitlesOfParts>
  <Company>DOC/NOAA/NWS/NCEP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H. Ward</dc:creator>
  <cp:lastModifiedBy>Jeffery McQueen</cp:lastModifiedBy>
  <cp:revision>2547</cp:revision>
  <dcterms:created xsi:type="dcterms:W3CDTF">2007-07-10T11:41:03Z</dcterms:created>
  <dcterms:modified xsi:type="dcterms:W3CDTF">2011-10-23T17:20:18Z</dcterms:modified>
</cp:coreProperties>
</file>