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9643" showSpecialPlsOnTitleSld="0" strictFirstAndLastChars="0" saveSubsetFonts="1">
  <p:sldMasterIdLst>
    <p:sldMasterId id="2147483648" r:id="rId1"/>
  </p:sldMasterIdLst>
  <p:notesMasterIdLst>
    <p:notesMasterId r:id="rId27"/>
  </p:notesMasterIdLst>
  <p:sldIdLst>
    <p:sldId id="257" r:id="rId2"/>
    <p:sldId id="317" r:id="rId3"/>
    <p:sldId id="318" r:id="rId4"/>
    <p:sldId id="337" r:id="rId5"/>
    <p:sldId id="338" r:id="rId6"/>
    <p:sldId id="336" r:id="rId7"/>
    <p:sldId id="345" r:id="rId8"/>
    <p:sldId id="333" r:id="rId9"/>
    <p:sldId id="307" r:id="rId10"/>
    <p:sldId id="340" r:id="rId11"/>
    <p:sldId id="335" r:id="rId12"/>
    <p:sldId id="347" r:id="rId13"/>
    <p:sldId id="334" r:id="rId14"/>
    <p:sldId id="343" r:id="rId15"/>
    <p:sldId id="342" r:id="rId16"/>
    <p:sldId id="344" r:id="rId17"/>
    <p:sldId id="339" r:id="rId18"/>
    <p:sldId id="313" r:id="rId19"/>
    <p:sldId id="315" r:id="rId20"/>
    <p:sldId id="330" r:id="rId21"/>
    <p:sldId id="302" r:id="rId22"/>
    <p:sldId id="305" r:id="rId23"/>
    <p:sldId id="286" r:id="rId24"/>
    <p:sldId id="346" r:id="rId25"/>
    <p:sldId id="329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FFFF00"/>
    <a:srgbClr val="99FF33"/>
    <a:srgbClr val="66FF33"/>
    <a:srgbClr val="00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3" autoAdjust="0"/>
    <p:restoredTop sz="93787" autoAdjust="0"/>
  </p:normalViewPr>
  <p:slideViewPr>
    <p:cSldViewPr>
      <p:cViewPr>
        <p:scale>
          <a:sx n="95" d="100"/>
          <a:sy n="95" d="100"/>
        </p:scale>
        <p:origin x="-1432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42DE948B-D7E7-419F-A353-1EB1180AD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948B-D7E7-419F-A353-1EB1180AD1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CEC91576-46AC-4813-A067-C5F769EA7DB8}" type="slidenum">
              <a:rPr lang="en-US" smtClean="0">
                <a:solidFill>
                  <a:srgbClr val="000000"/>
                </a:solidFill>
              </a:rPr>
              <a:pPr defTabSz="927100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7C65B-0FE6-4C97-B22D-348CBFE98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726D-4D83-42E5-98FA-D2D7471F7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EE4F-C934-46EB-AA9E-0FE9F6622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3DE114-F4FB-4524-B58C-B002E794D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DB08D9-9647-4A83-9389-9E1A8A86D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1896-1A93-4224-9AF2-3FCD5235A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9EC3-298A-40A9-83EB-D77ED124D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79AD4-72F8-4166-9643-CF1263FD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AB58-7EE9-4F16-AC34-FDB08EEAD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253E-C155-44AE-AC19-28CBEA8FE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B6698-FF8A-4DA9-B93A-56700E4C1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4A0F-8D33-42D3-9E8C-886F774DAD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2DDA-1DD7-42BC-A816-0815F854F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59B78-A619-4E75-9458-C83AAE69D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wmf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97F8C147-F8CB-4172-B21F-6213246279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OAA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663" y="182563"/>
            <a:ext cx="809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.noaa.gov/DATEM.php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s.ncdc.noaa.gov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rl.noaa.gov/DATEM_result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40.emf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41.emf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42.emf"/><Relationship Id="rId9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43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wmf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ytimes.com/interactive/2011/03/16/science/plume-graphic.html?nl=todaysheadlines&amp;emc=tha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0066FF"/>
                </a:solidFill>
              </a:rPr>
              <a:t>Dispersion Modeling Support </a:t>
            </a:r>
            <a:br>
              <a:rPr lang="en-US" sz="2800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at the NOAA /NWS</a:t>
            </a:r>
            <a:br>
              <a:rPr lang="en-US" sz="2800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National Centers for Environmental Prediction (NCEP) and OAR/Air Resources Lab (ARL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3058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Jeff McQueen, Geoff </a:t>
            </a:r>
            <a:r>
              <a:rPr lang="en-US" sz="2000" i="1" dirty="0" err="1" smtClean="0"/>
              <a:t>DiMego</a:t>
            </a:r>
            <a:r>
              <a:rPr lang="en-US" sz="2000" i="1" dirty="0" smtClean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err="1" smtClean="0"/>
              <a:t>Caterina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Tassone</a:t>
            </a:r>
            <a:r>
              <a:rPr lang="en-US" sz="2000" i="1" dirty="0"/>
              <a:t>,</a:t>
            </a:r>
            <a:r>
              <a:rPr lang="en-US" sz="2000" i="1" dirty="0" smtClean="0"/>
              <a:t> Geoff Manikin and Joe Carr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Roland </a:t>
            </a:r>
            <a:r>
              <a:rPr lang="en-US" sz="2000" i="1" dirty="0" err="1" smtClean="0"/>
              <a:t>Draxler</a:t>
            </a:r>
            <a:r>
              <a:rPr lang="en-US" sz="2000" i="1" dirty="0" smtClean="0"/>
              <a:t>, Barbara </a:t>
            </a:r>
            <a:r>
              <a:rPr lang="en-US" sz="2000" i="1" dirty="0" err="1" smtClean="0"/>
              <a:t>Stunder</a:t>
            </a:r>
            <a:r>
              <a:rPr lang="en-US" sz="2000" i="1" dirty="0" smtClean="0"/>
              <a:t> and Glenn </a:t>
            </a:r>
            <a:r>
              <a:rPr lang="en-US" sz="2000" i="1" dirty="0" err="1" smtClean="0"/>
              <a:t>Rolph</a:t>
            </a:r>
            <a:r>
              <a:rPr lang="en-US" sz="2000" i="1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 smtClean="0"/>
              <a:t>(NOAA/ARL)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FontTx/>
              <a:buNone/>
            </a:pPr>
            <a:fld id="{966EE525-198D-460F-B0DA-8FED9E7614BD}" type="datetime4">
              <a:rPr lang="en-US" sz="2000" smtClean="0"/>
              <a:pPr algn="ctr">
                <a:lnSpc>
                  <a:spcPct val="90000"/>
                </a:lnSpc>
                <a:buFontTx/>
                <a:buNone/>
              </a:pPr>
              <a:t>November 1, 2011</a:t>
            </a:fld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210445" cy="4081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762000"/>
            <a:ext cx="4267199" cy="4136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232" y="152400"/>
            <a:ext cx="464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RSMC Washington Initial Response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18" t="24008" r="73807" b="56636"/>
          <a:stretch/>
        </p:blipFill>
        <p:spPr>
          <a:xfrm>
            <a:off x="2985442" y="4216370"/>
            <a:ext cx="3262958" cy="264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01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76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RSMC-Washington response to Fukushima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718623"/>
              </p:ext>
            </p:extLst>
          </p:nvPr>
        </p:nvGraphicFramePr>
        <p:xfrm>
          <a:off x="381000" y="1071563"/>
          <a:ext cx="8459788" cy="517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Document" r:id="rId3" imgW="9207500" imgH="5626100" progId="Word.Document.12">
                  <p:embed/>
                </p:oleObj>
              </mc:Choice>
              <mc:Fallback>
                <p:oleObj name="Document" r:id="rId3" imgW="9207500" imgH="562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71563"/>
                        <a:ext cx="8459788" cy="517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69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537621"/>
              </p:ext>
            </p:extLst>
          </p:nvPr>
        </p:nvGraphicFramePr>
        <p:xfrm>
          <a:off x="76200" y="1263021"/>
          <a:ext cx="9042490" cy="384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Document" r:id="rId3" imgW="8458200" imgH="3594100" progId="Word.Document.12">
                  <p:embed/>
                </p:oleObj>
              </mc:Choice>
              <mc:Fallback>
                <p:oleObj name="Document" r:id="rId3" imgW="8458200" imgH="359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263021"/>
                        <a:ext cx="9042490" cy="3842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376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RSMC-Washington response to Fukushima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5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0"/>
            <a:ext cx="6227219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189878"/>
            <a:ext cx="5300638" cy="3668122"/>
          </a:xfrm>
          <a:prstGeom prst="rect">
            <a:avLst/>
          </a:prstGeom>
        </p:spPr>
      </p:pic>
      <p:pic>
        <p:nvPicPr>
          <p:cNvPr id="5" name="Picture 10" descr="Picture in Japan_Earthquake_Response_03132011_0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763962"/>
            <a:ext cx="3616209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4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4426"/>
            <a:ext cx="8015287" cy="526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469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Data available from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6EEC2-AADB-4247-87FE-40D643D431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8436" name="Picture 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29400" cy="49731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Department of Energy Aerial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5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2140" y="76200"/>
            <a:ext cx="4362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JMA Profilers</a:t>
            </a:r>
          </a:p>
          <a:p>
            <a:pPr algn="ctr"/>
            <a:r>
              <a:rPr lang="en-US" i="1" dirty="0" smtClean="0"/>
              <a:t>Useful for met. Model evaluation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41624"/>
              </p:ext>
            </p:extLst>
          </p:nvPr>
        </p:nvGraphicFramePr>
        <p:xfrm>
          <a:off x="304800" y="990600"/>
          <a:ext cx="859002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Document" r:id="rId3" imgW="8229600" imgH="5219700" progId="Word.Document.12">
                  <p:embed/>
                </p:oleObj>
              </mc:Choice>
              <mc:Fallback>
                <p:oleObj name="Document" r:id="rId3" imgW="8229600" imgH="521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90600"/>
                        <a:ext cx="8590020" cy="544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52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2241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New 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38" y="1219200"/>
            <a:ext cx="4273308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3810000" cy="29446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4572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Res. GFS T574 (35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64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Ensemble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191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Archive of NOAA experimental tracer data and meteorology is on-line and in a common data format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Meteorology comes primarily from the regional reanalysis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WEB directory also includes all statistical programs, and the …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model configuration used to produce tabulated results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47107" name="Picture 4" descr="da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4038600" cy="3487738"/>
          </a:xfrm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371600" y="3048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Evaluation Techniques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2286000" y="914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Comparison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to experimental data</a:t>
            </a: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3200400" y="5410200"/>
            <a:ext cx="5638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bri" pitchFamily="34" charset="0"/>
                <a:hlinkClick r:id="rId3"/>
              </a:rPr>
              <a:t>http://www.arl.noaa.gov/DATEM.php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F1896-1A93-4224-9AF2-3FCD5235A6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90600"/>
            <a:ext cx="7409066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407"/>
          <p:cNvSpPr txBox="1">
            <a:spLocks noChangeArrowheads="1"/>
          </p:cNvSpPr>
          <p:nvPr/>
        </p:nvSpPr>
        <p:spPr bwMode="auto">
          <a:xfrm>
            <a:off x="1447800" y="14478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  <a:hlinkClick r:id="rId2"/>
              </a:rPr>
              <a:t>http://www.arl.noaa.gov/DATEM_results.php</a:t>
            </a:r>
            <a:r>
              <a:rPr lang="en-US" sz="2000" dirty="0">
                <a:latin typeface="Calibri" pitchFamily="34" charset="0"/>
              </a:rPr>
              <a:t>    </a:t>
            </a:r>
          </a:p>
        </p:txBody>
      </p:sp>
      <p:graphicFrame>
        <p:nvGraphicFramePr>
          <p:cNvPr id="67626" name="Group 42"/>
          <p:cNvGraphicFramePr>
            <a:graphicFrameLocks noGrp="1"/>
          </p:cNvGraphicFramePr>
          <p:nvPr/>
        </p:nvGraphicFramePr>
        <p:xfrm>
          <a:off x="1905000" y="2057400"/>
          <a:ext cx="6096000" cy="3723640"/>
        </p:xfrm>
        <a:graphic>
          <a:graphicData uri="http://schemas.openxmlformats.org/drawingml/2006/table">
            <a:tbl>
              <a:tblPr/>
              <a:tblGrid>
                <a:gridCol w="2057400"/>
                <a:gridCol w="2006600"/>
                <a:gridCol w="2032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Paired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ACURATE (18 m)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ANATEX (33)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ANATEX (33)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CAPTEX (6)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ETEX (1)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INEL74 (2 m)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METREX (243)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METREX (243)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OKC80 (2)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6" name="Text Box 37"/>
          <p:cNvSpPr txBox="1">
            <a:spLocks noChangeArrowheads="1"/>
          </p:cNvSpPr>
          <p:nvPr/>
        </p:nvSpPr>
        <p:spPr bwMode="auto">
          <a:xfrm>
            <a:off x="1524000" y="58674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North American Regional Reanalysis: </a:t>
            </a:r>
            <a:r>
              <a:rPr lang="en-US">
                <a:latin typeface="Calibri" pitchFamily="34" charset="0"/>
                <a:hlinkClick r:id="rId3"/>
              </a:rPr>
              <a:t>http://nomads.ncdc.noaa.gov</a:t>
            </a:r>
            <a:endParaRPr lang="en-US">
              <a:latin typeface="Calibri" pitchFamily="34" charset="0"/>
            </a:endParaRPr>
          </a:p>
        </p:txBody>
      </p:sp>
      <p:sp>
        <p:nvSpPr>
          <p:cNvPr id="49187" name="Text Box 38"/>
          <p:cNvSpPr txBox="1">
            <a:spLocks noChangeArrowheads="1"/>
          </p:cNvSpPr>
          <p:nvPr/>
        </p:nvSpPr>
        <p:spPr bwMode="auto">
          <a:xfrm>
            <a:off x="8458200" y="22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BF342E6B-FA8D-408D-928C-72E73508038F}" type="slidenum">
              <a:rPr lang="en-US">
                <a:latin typeface="Calibri" pitchFamily="34" charset="0"/>
              </a:rPr>
              <a:pPr>
                <a:spcBef>
                  <a:spcPct val="50000"/>
                </a:spcBef>
              </a:pPr>
              <a:t>19</a:t>
            </a:fld>
            <a:endParaRPr lang="en-US">
              <a:latin typeface="Calibri" pitchFamily="34" charset="0"/>
            </a:endParaRPr>
          </a:p>
        </p:txBody>
      </p:sp>
      <p:sp>
        <p:nvSpPr>
          <p:cNvPr id="49188" name="Rectangle 2"/>
          <p:cNvSpPr>
            <a:spLocks noChangeArrowheads="1"/>
          </p:cNvSpPr>
          <p:nvPr/>
        </p:nvSpPr>
        <p:spPr bwMode="auto">
          <a:xfrm>
            <a:off x="1219200" y="3048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j-lt"/>
              </a:rPr>
              <a:t>Comparison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to experimental data, cont’d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4330"/>
            <a:ext cx="9144000" cy="94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2800" dirty="0" smtClean="0"/>
              <a:t>Operational Meteorological </a:t>
            </a:r>
            <a:br>
              <a:rPr lang="en-US" sz="2800" dirty="0" smtClean="0"/>
            </a:br>
            <a:r>
              <a:rPr lang="en-US" sz="2800" dirty="0" smtClean="0"/>
              <a:t>and Dispersion Model Support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solidFill>
                  <a:srgbClr val="0066FF"/>
                </a:solidFill>
              </a:rPr>
              <a:t>Progress towards:</a:t>
            </a:r>
          </a:p>
          <a:p>
            <a:pPr lvl="1"/>
            <a:r>
              <a:rPr lang="en-US" sz="2000" dirty="0" smtClean="0"/>
              <a:t>WMO Regional Specialized Meteorological Center support</a:t>
            </a:r>
          </a:p>
          <a:p>
            <a:pPr lvl="2"/>
            <a:r>
              <a:rPr lang="en-US" sz="1600" dirty="0" smtClean="0"/>
              <a:t>Run at NCEP 24/7 by Senior Duty Met (SDM)</a:t>
            </a:r>
          </a:p>
          <a:p>
            <a:pPr lvl="1"/>
            <a:r>
              <a:rPr lang="en-US" sz="2000" dirty="0" smtClean="0"/>
              <a:t>Homeland Security support</a:t>
            </a:r>
          </a:p>
          <a:p>
            <a:pPr lvl="2"/>
            <a:r>
              <a:rPr lang="en-US" sz="1600" dirty="0" smtClean="0"/>
              <a:t>1.3 km nest </a:t>
            </a:r>
          </a:p>
          <a:p>
            <a:pPr lvl="1"/>
            <a:r>
              <a:rPr lang="en-US" sz="2000" dirty="0" smtClean="0"/>
              <a:t>Volcanic Ash, dust, smoke regional and global capability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Probabilistic Prediction</a:t>
            </a:r>
          </a:p>
          <a:p>
            <a:pPr lvl="1"/>
            <a:r>
              <a:rPr lang="en-US" sz="2000" dirty="0" smtClean="0"/>
              <a:t>High Resolution Meteorological  Ensembles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Evaluation Techniques</a:t>
            </a:r>
          </a:p>
          <a:p>
            <a:pPr lvl="1"/>
            <a:r>
              <a:rPr lang="en-US" sz="2000" dirty="0" smtClean="0"/>
              <a:t>Concentration Evaluation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Lessons Learned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Pictur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95400"/>
            <a:ext cx="7704708" cy="79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dirty="0" smtClean="0"/>
              <a:t>Hybrid High Resolution</a:t>
            </a:r>
            <a:br>
              <a:rPr lang="en-US" sz="3200" dirty="0" smtClean="0"/>
            </a:br>
            <a:r>
              <a:rPr lang="en-US" sz="3200" dirty="0" smtClean="0"/>
              <a:t> Ensemble Prediction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34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0386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2901"/>
            <a:ext cx="9144000" cy="9404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60615"/>
              </p:ext>
            </p:extLst>
          </p:nvPr>
        </p:nvGraphicFramePr>
        <p:xfrm>
          <a:off x="1219200" y="1295400"/>
          <a:ext cx="6080760" cy="2377440"/>
        </p:xfrm>
        <a:graphic>
          <a:graphicData uri="http://schemas.openxmlformats.org/drawingml/2006/table">
            <a:tbl>
              <a:tblPr/>
              <a:tblGrid>
                <a:gridCol w="1554480"/>
                <a:gridCol w="1028700"/>
                <a:gridCol w="1028700"/>
                <a:gridCol w="1543050"/>
                <a:gridCol w="92583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High Resolution Model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Domain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Resolution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Time lagged members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# members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NAM NEMS NMMB nest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CONUS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4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T-6, T-12h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NOAA/ ESRL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HRRR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CONUS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Times New Roman"/>
                        </a:rPr>
                        <a:t>Current, T-1, T-2,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Times New Roman"/>
                        </a:rPr>
                        <a:t>T-3, T-4, T-5, T-6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WRF  High Resolution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Window ARW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Eastern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Western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4.5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WRF High Resolution Window NMM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Eastern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Western U.S.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NEMS/NMMB Storm Prediction Center (SPC) Configuration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CONUS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 km/L35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Current, T-12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491" name="Object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" t="-8315" r="-1393" b="-5437"/>
          <a:stretch>
            <a:fillRect/>
          </a:stretch>
        </p:blipFill>
        <p:spPr bwMode="auto">
          <a:xfrm>
            <a:off x="228600" y="4419600"/>
            <a:ext cx="59626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2057400"/>
          <a:ext cx="25177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6" name="Chart" r:id="rId3" imgW="3914775" imgH="3524369" progId="Excel.Sheet.8">
                  <p:embed/>
                </p:oleObj>
              </mc:Choice>
              <mc:Fallback>
                <p:oleObj name="Chart" r:id="rId3" imgW="3914775" imgH="352436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5177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10" y="1981200"/>
          <a:ext cx="3127365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7" name="Chart" r:id="rId5" imgW="4362450" imgH="4162623" progId="Excel.Sheet.8">
                  <p:embed/>
                </p:oleObj>
              </mc:Choice>
              <mc:Fallback>
                <p:oleObj name="Chart" r:id="rId5" imgW="4362450" imgH="4162623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0" y="1981200"/>
                        <a:ext cx="3127365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07100" y="1981200"/>
          <a:ext cx="2942806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8" name="Chart" r:id="rId7" imgW="4857750" imgH="4533702" progId="Excel.Sheet.8">
                  <p:embed/>
                </p:oleObj>
              </mc:Choice>
              <mc:Fallback>
                <p:oleObj name="Chart" r:id="rId7" imgW="4857750" imgH="45337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81200"/>
                        <a:ext cx="2942806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8229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June-July reliability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  Lower dosage show good reliability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  Higher dosage has positive bias over higher probability range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Aug-Sept-Oct Reliability</a:t>
            </a:r>
            <a:endParaRPr lang="en-US" sz="1800" b="1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  Overwhelmingly large positive bias over high probability range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562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Probabilistic verification</a:t>
            </a:r>
            <a:endParaRPr lang="en-US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34" charset="0"/>
              </a:rPr>
              <a:t>Reliability Diagram – </a:t>
            </a:r>
            <a:r>
              <a:rPr lang="en-US" sz="1800" b="1" dirty="0">
                <a:latin typeface="Arial" pitchFamily="34" charset="0"/>
              </a:rPr>
              <a:t>indicates joint bias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E114-F4FB-4524-B58C-B002E794D37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8267"/>
            <a:ext cx="9144000" cy="94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547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 km MM5 Analysis SCIPUFF “Truth” </a:t>
            </a:r>
            <a:r>
              <a:rPr lang="en-US" i="1" dirty="0" err="1" smtClean="0"/>
              <a:t>vs</a:t>
            </a:r>
            <a:endParaRPr lang="en-US" i="1" dirty="0" smtClean="0"/>
          </a:p>
          <a:p>
            <a:pPr algn="ctr"/>
            <a:r>
              <a:rPr lang="en-US" i="1" dirty="0" smtClean="0"/>
              <a:t> 32 km SREF SCIPUFF Forecast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40037761"/>
              </p:ext>
            </p:extLst>
          </p:nvPr>
        </p:nvGraphicFramePr>
        <p:xfrm>
          <a:off x="457200" y="1905000"/>
          <a:ext cx="3814762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" name="Chart" r:id="rId3" imgW="5514975" imgH="5410319" progId="Excel.Sheet.8">
                  <p:embed/>
                </p:oleObj>
              </mc:Choice>
              <mc:Fallback>
                <p:oleObj name="Chart" r:id="rId3" imgW="5514975" imgH="541031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3814762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8305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Economic Value (EV)</a:t>
            </a:r>
            <a:r>
              <a:rPr lang="en-US" dirty="0">
                <a:latin typeface="Arial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latin typeface="Arial" pitchFamily="34" charset="0"/>
              </a:rPr>
              <a:t>Performance </a:t>
            </a:r>
            <a:r>
              <a:rPr lang="en-US" sz="1800" dirty="0">
                <a:latin typeface="Arial" pitchFamily="34" charset="0"/>
              </a:rPr>
              <a:t>over different cost/loss </a:t>
            </a:r>
            <a:r>
              <a:rPr lang="en-US" sz="1800" dirty="0" smtClean="0">
                <a:latin typeface="Arial" pitchFamily="34" charset="0"/>
              </a:rPr>
              <a:t>ratio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800600" y="2133600"/>
            <a:ext cx="3962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High dosage prediction over low cost/ratio has high EV.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Answer such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questions as: </a:t>
            </a:r>
            <a:endParaRPr lang="en-US" sz="16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If cost/loss is extremely low, e.g.  loss is so high that cost can be neglected, then take action in lower probability has skill?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</a:rPr>
              <a:t>The answer is YES, according to EV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Lower probability means higher FAR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(don’t care false alarm to take action)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For high, less dangerous dosage, should use moderate </a:t>
            </a:r>
            <a:r>
              <a:rPr lang="en-US" sz="1600" b="1" dirty="0" err="1">
                <a:latin typeface="Arial" pitchFamily="34" charset="0"/>
              </a:rPr>
              <a:t>prob</a:t>
            </a:r>
            <a:r>
              <a:rPr lang="en-US" sz="1600" b="1" dirty="0">
                <a:latin typeface="Arial" pitchFamily="34" charset="0"/>
              </a:rPr>
              <a:t> thresholds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47800" y="4876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Low prob              </a:t>
            </a:r>
            <a:r>
              <a:rPr lang="en-US" sz="1400">
                <a:latin typeface="Arial" pitchFamily="34" charset="0"/>
                <a:sym typeface="Wingdings" pitchFamily="2" charset="2"/>
              </a:rPr>
              <a:t> High prob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3622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08D9-9647-4A83-9389-9E1A8A86DC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6681"/>
            <a:ext cx="9144000" cy="9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Improved Boundary Layer Analysis</a:t>
            </a:r>
            <a:endParaRPr lang="en-US" sz="28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47800"/>
            <a:ext cx="4760320" cy="3156666"/>
          </a:xfrm>
          <a:prstGeom prst="rect">
            <a:avLst/>
          </a:prstGeom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077200" cy="83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143000"/>
            <a:ext cx="244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 PBL Profilers</a:t>
            </a:r>
            <a:endParaRPr lang="en-US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62046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457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MPLNET </a:t>
            </a:r>
            <a:r>
              <a:rPr lang="en-US" dirty="0" err="1" smtClean="0"/>
              <a:t>Lidars</a:t>
            </a:r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14800" y="6172200"/>
            <a:ext cx="4876800" cy="5847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Need more observations for analysis to have an impact</a:t>
            </a:r>
          </a:p>
          <a:p>
            <a:r>
              <a:rPr lang="en-US" sz="1600" dirty="0"/>
              <a:t>Need more independent observations for verification</a:t>
            </a:r>
          </a:p>
        </p:txBody>
      </p:sp>
      <p:pic>
        <p:nvPicPr>
          <p:cNvPr id="13" name="Picture 19" descr="anl_ges_omf_pblh_5_20101102_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4575758" cy="178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Lessons Learned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&amp; Recommendations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5562600"/>
          </a:xfrm>
        </p:spPr>
        <p:txBody>
          <a:bodyPr/>
          <a:lstStyle/>
          <a:p>
            <a:r>
              <a:rPr lang="en-US" sz="2000" dirty="0" smtClean="0">
                <a:solidFill>
                  <a:srgbClr val="0066FF"/>
                </a:solidFill>
              </a:rPr>
              <a:t>NRT re-locatable, global  high resolution NWP – atmospheric dispersion modeling </a:t>
            </a:r>
          </a:p>
          <a:p>
            <a:pPr lvl="1"/>
            <a:r>
              <a:rPr lang="en-US" sz="1800" dirty="0" smtClean="0"/>
              <a:t>WMO/RSMC </a:t>
            </a:r>
            <a:r>
              <a:rPr lang="en-US" sz="1800" dirty="0" smtClean="0">
                <a:sym typeface="Wingdings" pitchFamily="2" charset="2"/>
              </a:rPr>
              <a:t> Most useful for long rang transport (GFS-HYSPLIT)</a:t>
            </a:r>
          </a:p>
          <a:p>
            <a:pPr lvl="1"/>
            <a:r>
              <a:rPr lang="en-US" sz="1800" dirty="0" smtClean="0"/>
              <a:t>High </a:t>
            </a:r>
            <a:r>
              <a:rPr lang="en-US" sz="1800" dirty="0"/>
              <a:t>Resolution reanalysis (GFS GSI too coarse) capability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Near real-time Met model evaluation near the event</a:t>
            </a: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r>
              <a:rPr lang="en-US" sz="2000" dirty="0" err="1" smtClean="0">
                <a:solidFill>
                  <a:srgbClr val="3366FF"/>
                </a:solidFill>
                <a:sym typeface="Wingdings" pitchFamily="2" charset="2"/>
              </a:rPr>
              <a:t>Suprises</a:t>
            </a:r>
            <a:r>
              <a:rPr lang="en-US" sz="2000" dirty="0" smtClean="0">
                <a:solidFill>
                  <a:srgbClr val="3366FF"/>
                </a:solidFill>
                <a:sym typeface="Wingdings" pitchFamily="2" charset="2"/>
              </a:rPr>
              <a:t> encountered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On the fly Improvements (</a:t>
            </a:r>
            <a:r>
              <a:rPr lang="en-US" sz="1800" dirty="0" err="1" smtClean="0">
                <a:sym typeface="Wingdings" pitchFamily="2" charset="2"/>
              </a:rPr>
              <a:t>re.g</a:t>
            </a:r>
            <a:r>
              <a:rPr lang="en-US" sz="1800" dirty="0" smtClean="0">
                <a:sym typeface="Wingdings" pitchFamily="2" charset="2"/>
              </a:rPr>
              <a:t>:  long-lasting release)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Misinterpretation of RSMC products (unit release, long-range </a:t>
            </a:r>
            <a:r>
              <a:rPr lang="en-US" sz="1800" dirty="0" smtClean="0">
                <a:solidFill>
                  <a:srgbClr val="000000"/>
                </a:solidFill>
              </a:rPr>
              <a:t>transport)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NOAA RSMC web server is not operational (at ARL on a research platform)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3366FF"/>
                </a:solidFill>
                <a:sym typeface="Wingdings" pitchFamily="2" charset="2"/>
              </a:rPr>
              <a:t>Coordination with  RSMCs</a:t>
            </a:r>
          </a:p>
          <a:p>
            <a:pPr lvl="1"/>
            <a:r>
              <a:rPr lang="en-US" sz="1800" dirty="0" smtClean="0"/>
              <a:t>Define </a:t>
            </a:r>
            <a:r>
              <a:rPr lang="en-US" sz="1800" dirty="0" smtClean="0"/>
              <a:t>&amp; interpret model output strengths/weakness (long range </a:t>
            </a:r>
            <a:r>
              <a:rPr lang="en-US" sz="1800" dirty="0" err="1" smtClean="0"/>
              <a:t>vs</a:t>
            </a:r>
            <a:r>
              <a:rPr lang="en-US" sz="1800" dirty="0" smtClean="0"/>
              <a:t> near-field products) with uncertainties</a:t>
            </a:r>
          </a:p>
          <a:p>
            <a:pPr lvl="1"/>
            <a:r>
              <a:rPr lang="en-US" sz="1800" dirty="0" smtClean="0"/>
              <a:t>Need for access of real-time monitoring data at centrally located web site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37602"/>
            <a:ext cx="8229600" cy="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Lessons Learned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&amp; Recommendations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05800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3366FF"/>
                </a:solidFill>
              </a:rPr>
              <a:t>Enhance boundary layer measurements </a:t>
            </a:r>
            <a:r>
              <a:rPr lang="en-US" sz="2000" dirty="0" smtClean="0">
                <a:solidFill>
                  <a:srgbClr val="0066FF"/>
                </a:solidFill>
              </a:rPr>
              <a:t>for evaluation, assimilation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err="1" smtClean="0"/>
              <a:t>Radiosondes</a:t>
            </a:r>
            <a:r>
              <a:rPr lang="en-US" sz="2000" dirty="0" smtClean="0"/>
              <a:t>, ACARS</a:t>
            </a:r>
          </a:p>
          <a:p>
            <a:pPr lvl="1"/>
            <a:r>
              <a:rPr lang="en-US" sz="2000" dirty="0" smtClean="0"/>
              <a:t>PBL Profilers (e.g.: U.S., Japan, Europe)</a:t>
            </a:r>
          </a:p>
          <a:p>
            <a:pPr lvl="1"/>
            <a:r>
              <a:rPr lang="en-US" sz="2000" dirty="0" err="1" smtClean="0"/>
              <a:t>Lidar</a:t>
            </a:r>
            <a:r>
              <a:rPr lang="en-US" sz="2000" dirty="0" smtClean="0"/>
              <a:t> (EARLINET, WMO- GALION), ASOS Ceilometers  (PBLH, Aerosols)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Develop and evaluate high resolution ensemble systems</a:t>
            </a:r>
          </a:p>
          <a:p>
            <a:endParaRPr lang="en-US" sz="2000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9EC3-298A-40A9-83EB-D77ED124D0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37602"/>
            <a:ext cx="8229600" cy="84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334125" y="4237038"/>
            <a:ext cx="152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WRF NMM/ARW</a:t>
            </a: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Workstation WRF</a:t>
            </a:r>
          </a:p>
        </p:txBody>
      </p:sp>
      <p:sp>
        <p:nvSpPr>
          <p:cNvPr id="80" name="Text Box 64"/>
          <p:cNvSpPr txBox="1">
            <a:spLocks noChangeArrowheads="1"/>
          </p:cNvSpPr>
          <p:nvPr/>
        </p:nvSpPr>
        <p:spPr bwMode="auto">
          <a:xfrm>
            <a:off x="8162925" y="2022475"/>
            <a:ext cx="906463" cy="76993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Chesapeake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Tampa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Delaware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Calibri"/>
              </a:rPr>
              <a:t>ADCIRC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C5F5-48E8-4113-9591-D91623A390E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6367463" y="4976813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Air Quality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3551238" y="4967288"/>
            <a:ext cx="1843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2625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WRF: ARW, NMM</a:t>
            </a:r>
          </a:p>
          <a:p>
            <a:pPr algn="ctr" defTabSz="682625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ETA, RSM 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457200" y="5218113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2625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GFS, Canadian Global Model </a:t>
            </a:r>
          </a:p>
        </p:txBody>
      </p:sp>
      <p:pic>
        <p:nvPicPr>
          <p:cNvPr id="43016" name="Picture 7" descr="050511_00_re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3927475"/>
            <a:ext cx="8985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3886200" y="30480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Regional NAM</a:t>
            </a:r>
          </a:p>
          <a:p>
            <a:pPr algn="ctr"/>
            <a:endParaRPr lang="en-US" sz="6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NEMS NMM 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5257800" y="3886200"/>
            <a:ext cx="990600" cy="19812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5486400" y="3733800"/>
            <a:ext cx="762000" cy="3810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5486400" y="3276600"/>
            <a:ext cx="714375" cy="6191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457200" y="4648200"/>
            <a:ext cx="2362200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North American Ensemble Forecast System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3005138" y="2462213"/>
            <a:ext cx="533400" cy="5334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505200" y="1585913"/>
            <a:ext cx="1371600" cy="762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505200" y="1603375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Hurricane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GFDL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HWRF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738313" y="3089275"/>
            <a:ext cx="1447800" cy="979488"/>
          </a:xfrm>
          <a:prstGeom prst="rect">
            <a:avLst/>
          </a:prstGeom>
          <a:solidFill>
            <a:srgbClr val="FF000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Forecast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System</a:t>
            </a:r>
          </a:p>
        </p:txBody>
      </p:sp>
      <p:pic>
        <p:nvPicPr>
          <p:cNvPr id="43026" name="Picture 18" descr="NJplum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100" y="2984500"/>
            <a:ext cx="91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6384924" y="2976563"/>
            <a:ext cx="2378076" cy="769441"/>
          </a:xfrm>
          <a:prstGeom prst="rect">
            <a:avLst/>
          </a:prstGeom>
          <a:solidFill>
            <a:srgbClr val="FF000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Dispersion</a:t>
            </a:r>
          </a:p>
          <a:p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ARL/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HYSPLIT RSMC,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Volc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Ash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8" name="Rectangle 21"/>
          <p:cNvSpPr>
            <a:spLocks noChangeArrowheads="1"/>
          </p:cNvSpPr>
          <p:nvPr/>
        </p:nvSpPr>
        <p:spPr bwMode="auto">
          <a:xfrm>
            <a:off x="6308725" y="2947988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756525" y="4914900"/>
            <a:ext cx="990600" cy="1000125"/>
            <a:chOff x="384" y="2722"/>
            <a:chExt cx="2256" cy="2000"/>
          </a:xfrm>
        </p:grpSpPr>
        <p:pic>
          <p:nvPicPr>
            <p:cNvPr id="43083" name="Picture 23" descr="200407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22"/>
              <a:ext cx="2256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84" name="Text Box 24"/>
            <p:cNvSpPr txBox="1">
              <a:spLocks noChangeArrowheads="1"/>
            </p:cNvSpPr>
            <p:nvPr/>
          </p:nvSpPr>
          <p:spPr bwMode="auto">
            <a:xfrm>
              <a:off x="1921" y="3985"/>
              <a:ext cx="70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600" b="1">
                  <a:solidFill>
                    <a:srgbClr val="FFFFFF"/>
                  </a:solidFill>
                  <a:latin typeface="Garamond" pitchFamily="18" charset="0"/>
                  <a:cs typeface="Arial" pitchFamily="34" charset="0"/>
                </a:rPr>
                <a:t>Forecast</a:t>
              </a:r>
            </a:p>
          </p:txBody>
        </p:sp>
      </p:grpSp>
      <p:pic>
        <p:nvPicPr>
          <p:cNvPr id="43030" name="Picture 25" descr="cape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875338"/>
            <a:ext cx="898525" cy="6778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3031" name="Text Box 26"/>
          <p:cNvSpPr txBox="1">
            <a:spLocks noChangeArrowheads="1"/>
          </p:cNvSpPr>
          <p:nvPr/>
        </p:nvSpPr>
        <p:spPr bwMode="auto">
          <a:xfrm>
            <a:off x="6324600" y="3919538"/>
            <a:ext cx="222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Severe Weather</a:t>
            </a:r>
          </a:p>
        </p:txBody>
      </p:sp>
      <p:sp>
        <p:nvSpPr>
          <p:cNvPr id="43032" name="Rectangle 27"/>
          <p:cNvSpPr>
            <a:spLocks noChangeArrowheads="1"/>
          </p:cNvSpPr>
          <p:nvPr/>
        </p:nvSpPr>
        <p:spPr bwMode="auto">
          <a:xfrm>
            <a:off x="6308725" y="3924300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33" name="Rectangle 28"/>
          <p:cNvSpPr>
            <a:spLocks noChangeArrowheads="1"/>
          </p:cNvSpPr>
          <p:nvPr/>
        </p:nvSpPr>
        <p:spPr bwMode="auto">
          <a:xfrm>
            <a:off x="6308725" y="4900613"/>
            <a:ext cx="2438400" cy="82073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43034" name="Text Box 29"/>
          <p:cNvSpPr txBox="1">
            <a:spLocks noChangeArrowheads="1"/>
          </p:cNvSpPr>
          <p:nvPr/>
        </p:nvSpPr>
        <p:spPr bwMode="auto">
          <a:xfrm>
            <a:off x="6308725" y="5881688"/>
            <a:ext cx="2438400" cy="64611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Rapid Update</a:t>
            </a:r>
          </a:p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for Aviation</a:t>
            </a:r>
          </a:p>
        </p:txBody>
      </p:sp>
      <p:sp>
        <p:nvSpPr>
          <p:cNvPr id="43035" name="Rectangle 30"/>
          <p:cNvSpPr>
            <a:spLocks noChangeArrowheads="1"/>
          </p:cNvSpPr>
          <p:nvPr/>
        </p:nvSpPr>
        <p:spPr bwMode="auto">
          <a:xfrm>
            <a:off x="1905000" y="1357313"/>
            <a:ext cx="1143000" cy="838200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36" name="Text Box 31"/>
          <p:cNvSpPr txBox="1">
            <a:spLocks noChangeArrowheads="1"/>
          </p:cNvSpPr>
          <p:nvPr/>
        </p:nvSpPr>
        <p:spPr bwMode="auto">
          <a:xfrm>
            <a:off x="2055813" y="1323975"/>
            <a:ext cx="830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Climate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CFSv2</a:t>
            </a:r>
          </a:p>
        </p:txBody>
      </p:sp>
      <p:sp>
        <p:nvSpPr>
          <p:cNvPr id="43037" name="Line 32"/>
          <p:cNvSpPr>
            <a:spLocks noChangeShapeType="1"/>
          </p:cNvSpPr>
          <p:nvPr/>
        </p:nvSpPr>
        <p:spPr bwMode="auto">
          <a:xfrm>
            <a:off x="2438400" y="4238625"/>
            <a:ext cx="0" cy="381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Text Box 34"/>
          <p:cNvSpPr txBox="1">
            <a:spLocks noChangeArrowheads="1"/>
          </p:cNvSpPr>
          <p:nvPr/>
        </p:nvSpPr>
        <p:spPr bwMode="auto">
          <a:xfrm>
            <a:off x="3505200" y="44704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Short-Range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Ensemble Forecast</a:t>
            </a:r>
          </a:p>
        </p:txBody>
      </p:sp>
      <p:sp>
        <p:nvSpPr>
          <p:cNvPr id="43039" name="Line 36"/>
          <p:cNvSpPr>
            <a:spLocks noChangeShapeType="1"/>
          </p:cNvSpPr>
          <p:nvPr/>
        </p:nvSpPr>
        <p:spPr bwMode="auto">
          <a:xfrm>
            <a:off x="1328738" y="3738563"/>
            <a:ext cx="304800" cy="0"/>
          </a:xfrm>
          <a:prstGeom prst="line">
            <a:avLst/>
          </a:prstGeom>
          <a:noFill/>
          <a:ln w="5715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Oval 37"/>
          <p:cNvSpPr>
            <a:spLocks noChangeArrowheads="1"/>
          </p:cNvSpPr>
          <p:nvPr/>
        </p:nvSpPr>
        <p:spPr bwMode="auto">
          <a:xfrm>
            <a:off x="1690688" y="2943225"/>
            <a:ext cx="1524000" cy="1219200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41" name="Line 38"/>
          <p:cNvSpPr>
            <a:spLocks noChangeShapeType="1"/>
          </p:cNvSpPr>
          <p:nvPr/>
        </p:nvSpPr>
        <p:spPr bwMode="auto">
          <a:xfrm flipV="1">
            <a:off x="3276600" y="3352800"/>
            <a:ext cx="228600" cy="1143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2" name="Line 39"/>
          <p:cNvSpPr>
            <a:spLocks noChangeShapeType="1"/>
          </p:cNvSpPr>
          <p:nvPr/>
        </p:nvSpPr>
        <p:spPr bwMode="auto">
          <a:xfrm>
            <a:off x="3048000" y="4038600"/>
            <a:ext cx="304800" cy="381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Line 40"/>
          <p:cNvSpPr>
            <a:spLocks noChangeShapeType="1"/>
          </p:cNvSpPr>
          <p:nvPr/>
        </p:nvSpPr>
        <p:spPr bwMode="auto">
          <a:xfrm>
            <a:off x="5410200" y="3886200"/>
            <a:ext cx="838200" cy="10668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Line 41"/>
          <p:cNvSpPr>
            <a:spLocks noChangeShapeType="1"/>
          </p:cNvSpPr>
          <p:nvPr/>
        </p:nvSpPr>
        <p:spPr bwMode="auto">
          <a:xfrm>
            <a:off x="2438400" y="2271713"/>
            <a:ext cx="0" cy="6096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Rectangle 4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NOAA’s Model Production Suite</a:t>
            </a:r>
          </a:p>
        </p:txBody>
      </p:sp>
      <p:pic>
        <p:nvPicPr>
          <p:cNvPr id="43046" name="Picture 43" descr="DOC_LOGO_1X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7" name="Picture 44" descr="Noaa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8" name="Line 45"/>
          <p:cNvSpPr>
            <a:spLocks noChangeShapeType="1"/>
          </p:cNvSpPr>
          <p:nvPr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Line 46"/>
          <p:cNvSpPr>
            <a:spLocks noChangeShapeType="1"/>
          </p:cNvSpPr>
          <p:nvPr/>
        </p:nvSpPr>
        <p:spPr bwMode="auto">
          <a:xfrm>
            <a:off x="1905000" y="189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0" name="Text Box 47"/>
          <p:cNvSpPr txBox="1">
            <a:spLocks noChangeArrowheads="1"/>
          </p:cNvSpPr>
          <p:nvPr/>
        </p:nvSpPr>
        <p:spPr bwMode="auto">
          <a:xfrm>
            <a:off x="2117725" y="1900238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MOM4</a:t>
            </a:r>
          </a:p>
        </p:txBody>
      </p:sp>
      <p:sp>
        <p:nvSpPr>
          <p:cNvPr id="43051" name="Rectangle 48"/>
          <p:cNvSpPr>
            <a:spLocks noChangeArrowheads="1"/>
          </p:cNvSpPr>
          <p:nvPr/>
        </p:nvSpPr>
        <p:spPr bwMode="auto">
          <a:xfrm>
            <a:off x="1676400" y="6615113"/>
            <a:ext cx="2362200" cy="2286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NOAH Land Surface Model</a:t>
            </a:r>
          </a:p>
        </p:txBody>
      </p:sp>
      <p:sp>
        <p:nvSpPr>
          <p:cNvPr id="43052" name="Line 49"/>
          <p:cNvSpPr>
            <a:spLocks noChangeShapeType="1"/>
          </p:cNvSpPr>
          <p:nvPr/>
        </p:nvSpPr>
        <p:spPr bwMode="auto">
          <a:xfrm flipV="1">
            <a:off x="4876800" y="1905000"/>
            <a:ext cx="838200" cy="152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3" name="Text Box 50"/>
          <p:cNvSpPr txBox="1">
            <a:spLocks noChangeArrowheads="1"/>
          </p:cNvSpPr>
          <p:nvPr/>
        </p:nvSpPr>
        <p:spPr bwMode="auto">
          <a:xfrm rot="-822113">
            <a:off x="4826000" y="14605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Coupled</a:t>
            </a:r>
          </a:p>
        </p:txBody>
      </p:sp>
      <p:sp>
        <p:nvSpPr>
          <p:cNvPr id="43054" name="Text Box 51"/>
          <p:cNvSpPr txBox="1">
            <a:spLocks noChangeArrowheads="1"/>
          </p:cNvSpPr>
          <p:nvPr/>
        </p:nvSpPr>
        <p:spPr bwMode="auto">
          <a:xfrm>
            <a:off x="44450" y="339725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cs typeface="Times New Roman" pitchFamily="18" charset="0"/>
              </a:rPr>
              <a:t>Global Data</a:t>
            </a:r>
          </a:p>
          <a:p>
            <a:r>
              <a:rPr lang="en-US" sz="1800" b="1">
                <a:solidFill>
                  <a:srgbClr val="000000"/>
                </a:solidFill>
                <a:cs typeface="Times New Roman" pitchFamily="18" charset="0"/>
              </a:rPr>
              <a:t>Assimilation</a:t>
            </a:r>
          </a:p>
        </p:txBody>
      </p:sp>
      <p:sp>
        <p:nvSpPr>
          <p:cNvPr id="43055" name="Oval 52"/>
          <p:cNvSpPr>
            <a:spLocks noChangeArrowheads="1"/>
          </p:cNvSpPr>
          <p:nvPr/>
        </p:nvSpPr>
        <p:spPr bwMode="auto">
          <a:xfrm>
            <a:off x="76200" y="2286000"/>
            <a:ext cx="14478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56" name="Arc 53"/>
          <p:cNvSpPr>
            <a:spLocks/>
          </p:cNvSpPr>
          <p:nvPr/>
        </p:nvSpPr>
        <p:spPr bwMode="auto">
          <a:xfrm rot="1074670" flipV="1">
            <a:off x="638175" y="3197225"/>
            <a:ext cx="296863" cy="152400"/>
          </a:xfrm>
          <a:custGeom>
            <a:avLst/>
            <a:gdLst>
              <a:gd name="T0" fmla="*/ 2147483647 w 20671"/>
              <a:gd name="T1" fmla="*/ 0 h 21585"/>
              <a:gd name="T2" fmla="*/ 2147483647 w 20671"/>
              <a:gd name="T3" fmla="*/ 2147483647 h 21585"/>
              <a:gd name="T4" fmla="*/ 0 w 20671"/>
              <a:gd name="T5" fmla="*/ 2147483647 h 21585"/>
              <a:gd name="T6" fmla="*/ 0 60000 65536"/>
              <a:gd name="T7" fmla="*/ 0 60000 65536"/>
              <a:gd name="T8" fmla="*/ 0 60000 65536"/>
              <a:gd name="T9" fmla="*/ 0 w 20671"/>
              <a:gd name="T10" fmla="*/ 0 h 21585"/>
              <a:gd name="T11" fmla="*/ 20671 w 20671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1" h="21585" fill="none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</a:path>
              <a:path w="20671" h="21585" stroke="0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  <a:lnTo>
                  <a:pt x="0" y="2158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57" name="Picture 54" descr="MCj04247800000[1]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295400"/>
            <a:ext cx="1184275" cy="1179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3058" name="Line 55"/>
          <p:cNvSpPr>
            <a:spLocks noChangeShapeType="1"/>
          </p:cNvSpPr>
          <p:nvPr/>
        </p:nvSpPr>
        <p:spPr bwMode="auto">
          <a:xfrm flipV="1">
            <a:off x="2895600" y="5105400"/>
            <a:ext cx="304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Line 56"/>
          <p:cNvSpPr>
            <a:spLocks noChangeShapeType="1"/>
          </p:cNvSpPr>
          <p:nvPr/>
        </p:nvSpPr>
        <p:spPr bwMode="auto">
          <a:xfrm>
            <a:off x="3733800" y="4953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0" name="Line 57"/>
          <p:cNvSpPr>
            <a:spLocks noChangeShapeType="1"/>
          </p:cNvSpPr>
          <p:nvPr/>
        </p:nvSpPr>
        <p:spPr bwMode="auto">
          <a:xfrm>
            <a:off x="609600" y="522763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1" name="Line 58"/>
          <p:cNvSpPr>
            <a:spLocks noChangeShapeType="1"/>
          </p:cNvSpPr>
          <p:nvPr/>
        </p:nvSpPr>
        <p:spPr bwMode="auto">
          <a:xfrm>
            <a:off x="3581400" y="18907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2" name="Freeform 60"/>
          <p:cNvSpPr>
            <a:spLocks/>
          </p:cNvSpPr>
          <p:nvPr/>
        </p:nvSpPr>
        <p:spPr bwMode="auto">
          <a:xfrm>
            <a:off x="914400" y="2424113"/>
            <a:ext cx="595313" cy="876300"/>
          </a:xfrm>
          <a:custGeom>
            <a:avLst/>
            <a:gdLst>
              <a:gd name="T0" fmla="*/ 2147483647 w 400"/>
              <a:gd name="T1" fmla="*/ 0 h 528"/>
              <a:gd name="T2" fmla="*/ 2147483647 w 400"/>
              <a:gd name="T3" fmla="*/ 2147483647 h 528"/>
              <a:gd name="T4" fmla="*/ 2147483647 w 400"/>
              <a:gd name="T5" fmla="*/ 2147483647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3" name="Freeform 61"/>
          <p:cNvSpPr>
            <a:spLocks/>
          </p:cNvSpPr>
          <p:nvPr/>
        </p:nvSpPr>
        <p:spPr bwMode="auto">
          <a:xfrm flipH="1">
            <a:off x="100013" y="2428875"/>
            <a:ext cx="568325" cy="881063"/>
          </a:xfrm>
          <a:custGeom>
            <a:avLst/>
            <a:gdLst>
              <a:gd name="T0" fmla="*/ 2147483647 w 400"/>
              <a:gd name="T1" fmla="*/ 0 h 528"/>
              <a:gd name="T2" fmla="*/ 2147483647 w 400"/>
              <a:gd name="T3" fmla="*/ 2147483647 h 528"/>
              <a:gd name="T4" fmla="*/ 2147483647 w 400"/>
              <a:gd name="T5" fmla="*/ 2147483647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4" name="Line 63"/>
          <p:cNvSpPr>
            <a:spLocks noChangeShapeType="1"/>
          </p:cNvSpPr>
          <p:nvPr/>
        </p:nvSpPr>
        <p:spPr bwMode="auto">
          <a:xfrm>
            <a:off x="6477000" y="3352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65" name="Picture 19" descr="aofs_sst_nowcast_nat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0" t="-1666" r="-1250" b="-1666"/>
          <a:stretch>
            <a:fillRect/>
          </a:stretch>
        </p:blipFill>
        <p:spPr bwMode="auto">
          <a:xfrm>
            <a:off x="6910388" y="1333500"/>
            <a:ext cx="1014412" cy="800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66" name="Line 59"/>
          <p:cNvSpPr>
            <a:spLocks noChangeShapeType="1"/>
          </p:cNvSpPr>
          <p:nvPr/>
        </p:nvSpPr>
        <p:spPr bwMode="auto">
          <a:xfrm>
            <a:off x="5786438" y="1676400"/>
            <a:ext cx="1071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67" name="Picture 62" descr="izzy_24h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5" y="2098675"/>
            <a:ext cx="857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8" name="Text Box 64"/>
          <p:cNvSpPr txBox="1">
            <a:spLocks noChangeArrowheads="1"/>
          </p:cNvSpPr>
          <p:nvPr/>
        </p:nvSpPr>
        <p:spPr bwMode="auto">
          <a:xfrm>
            <a:off x="5715000" y="1295400"/>
            <a:ext cx="2133600" cy="156368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Oceans</a:t>
            </a:r>
          </a:p>
          <a:p>
            <a:endParaRPr lang="en-US" sz="14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HYCOM</a:t>
            </a:r>
          </a:p>
          <a:p>
            <a:pPr>
              <a:spcBef>
                <a:spcPct val="40000"/>
              </a:spcBef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WAVEWATCH III</a:t>
            </a:r>
          </a:p>
          <a:p>
            <a:endParaRPr lang="en-US" sz="900">
              <a:solidFill>
                <a:srgbClr val="000000"/>
              </a:solidFill>
              <a:latin typeface="Arial" pitchFamily="34" charset="0"/>
            </a:endParaRPr>
          </a:p>
          <a:p>
            <a:endParaRPr lang="en-US" sz="7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69" name="Line 65"/>
          <p:cNvSpPr>
            <a:spLocks noChangeShapeType="1"/>
          </p:cNvSpPr>
          <p:nvPr/>
        </p:nvSpPr>
        <p:spPr bwMode="auto">
          <a:xfrm>
            <a:off x="6434138" y="53054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0" name="Text Box 66"/>
          <p:cNvSpPr txBox="1">
            <a:spLocks noChangeArrowheads="1"/>
          </p:cNvSpPr>
          <p:nvPr/>
        </p:nvSpPr>
        <p:spPr bwMode="auto">
          <a:xfrm>
            <a:off x="6443663" y="5386388"/>
            <a:ext cx="20702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NAM/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CMAQ, smoke, dust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71" name="Line 67"/>
          <p:cNvSpPr>
            <a:spLocks noChangeShapeType="1"/>
          </p:cNvSpPr>
          <p:nvPr/>
        </p:nvSpPr>
        <p:spPr bwMode="auto">
          <a:xfrm>
            <a:off x="6415088" y="42243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72" name="Picture 6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8" y="5654675"/>
            <a:ext cx="3429000" cy="90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73" name="Rectangle 69"/>
          <p:cNvSpPr>
            <a:spLocks noChangeArrowheads="1"/>
          </p:cNvSpPr>
          <p:nvPr/>
        </p:nvSpPr>
        <p:spPr bwMode="auto">
          <a:xfrm>
            <a:off x="5299075" y="6400800"/>
            <a:ext cx="36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5470007-1314-41B6-A0DB-045991B2C8A2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74" name="TextBox 70"/>
          <p:cNvSpPr txBox="1">
            <a:spLocks noChangeArrowheads="1"/>
          </p:cNvSpPr>
          <p:nvPr/>
        </p:nvSpPr>
        <p:spPr bwMode="auto">
          <a:xfrm rot="-5400000">
            <a:off x="3350419" y="3126581"/>
            <a:ext cx="923925" cy="461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Regional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3075" name="Rectangle 13"/>
          <p:cNvSpPr>
            <a:spLocks noChangeArrowheads="1"/>
          </p:cNvSpPr>
          <p:nvPr/>
        </p:nvSpPr>
        <p:spPr bwMode="auto">
          <a:xfrm>
            <a:off x="3581400" y="2895600"/>
            <a:ext cx="1828800" cy="9144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CC66"/>
              </a:solidFill>
              <a:latin typeface="Calibri" pitchFamily="34" charset="0"/>
            </a:endParaRPr>
          </a:p>
        </p:txBody>
      </p:sp>
      <p:sp>
        <p:nvSpPr>
          <p:cNvPr id="43076" name="TextBox 71"/>
          <p:cNvSpPr txBox="1">
            <a:spLocks noChangeArrowheads="1"/>
          </p:cNvSpPr>
          <p:nvPr/>
        </p:nvSpPr>
        <p:spPr bwMode="auto">
          <a:xfrm rot="-5400000">
            <a:off x="2918619" y="4777581"/>
            <a:ext cx="1076325" cy="461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Regional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DA</a:t>
            </a:r>
          </a:p>
        </p:txBody>
      </p:sp>
      <p:sp>
        <p:nvSpPr>
          <p:cNvPr id="43077" name="Rectangle 35"/>
          <p:cNvSpPr>
            <a:spLocks noChangeArrowheads="1"/>
          </p:cNvSpPr>
          <p:nvPr/>
        </p:nvSpPr>
        <p:spPr bwMode="auto">
          <a:xfrm>
            <a:off x="3230563" y="4473575"/>
            <a:ext cx="2133600" cy="107156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78" name="Line 56"/>
          <p:cNvSpPr>
            <a:spLocks noChangeShapeType="1"/>
          </p:cNvSpPr>
          <p:nvPr/>
        </p:nvSpPr>
        <p:spPr bwMode="auto">
          <a:xfrm>
            <a:off x="4084638" y="33686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9" name="Text Box 6"/>
          <p:cNvSpPr txBox="1">
            <a:spLocks noChangeArrowheads="1"/>
          </p:cNvSpPr>
          <p:nvPr/>
        </p:nvSpPr>
        <p:spPr bwMode="auto">
          <a:xfrm>
            <a:off x="420688" y="2663825"/>
            <a:ext cx="7731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Satellites + Radar</a:t>
            </a:r>
          </a:p>
          <a:p>
            <a:pPr algn="ctr">
              <a:lnSpc>
                <a:spcPct val="75000"/>
              </a:lnSpc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99.9%</a:t>
            </a:r>
          </a:p>
        </p:txBody>
      </p:sp>
      <p:sp>
        <p:nvSpPr>
          <p:cNvPr id="43080" name="Text Box 33"/>
          <p:cNvSpPr txBox="1">
            <a:spLocks noChangeArrowheads="1"/>
          </p:cNvSpPr>
          <p:nvPr/>
        </p:nvSpPr>
        <p:spPr bwMode="auto">
          <a:xfrm>
            <a:off x="361950" y="2465388"/>
            <a:ext cx="901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3.5B Obs/Day</a:t>
            </a:r>
          </a:p>
        </p:txBody>
      </p:sp>
      <p:sp>
        <p:nvSpPr>
          <p:cNvPr id="43081" name="Line 11"/>
          <p:cNvSpPr>
            <a:spLocks noChangeShapeType="1"/>
          </p:cNvSpPr>
          <p:nvPr/>
        </p:nvSpPr>
        <p:spPr bwMode="auto">
          <a:xfrm>
            <a:off x="7889875" y="1600200"/>
            <a:ext cx="2571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82" name="Text Box 64"/>
          <p:cNvSpPr txBox="1">
            <a:spLocks noChangeArrowheads="1"/>
          </p:cNvSpPr>
          <p:nvPr/>
        </p:nvSpPr>
        <p:spPr bwMode="auto">
          <a:xfrm>
            <a:off x="8153400" y="1336675"/>
            <a:ext cx="914400" cy="692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NOS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PORTS</a:t>
            </a:r>
          </a:p>
          <a:p>
            <a:pPr algn="ctr"/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GLOFS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39DA3F-AA07-1846-A95E-47BA5DF8C058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232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tx1"/>
                </a:solidFill>
                <a:ea typeface="+mj-ea"/>
                <a:cs typeface="+mj-cs"/>
              </a:rPr>
              <a:t>Oct 2011 NAM Upgrade</a:t>
            </a:r>
            <a:endParaRPr lang="en-US" sz="3600" b="1" u="sng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08038"/>
            <a:ext cx="3794125" cy="3352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b="1" u="sng">
                <a:latin typeface="Times New Roman" charset="0"/>
              </a:rPr>
              <a:t>Current NAM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WRF-NMM (E-grid)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GSI analysis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4/Day = 6 hr update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Forecasts to 84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12 km horizontal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12 hr pre-forecast assimilation period with 3hr updates (catch-up)</a:t>
            </a:r>
          </a:p>
        </p:txBody>
      </p:sp>
      <p:pic>
        <p:nvPicPr>
          <p:cNvPr id="49156" name="Picture 5" descr="NARR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4" t="11821" r="7037" b="1141"/>
          <a:stretch>
            <a:fillRect/>
          </a:stretch>
        </p:blipFill>
        <p:spPr bwMode="auto">
          <a:xfrm>
            <a:off x="533400" y="4203700"/>
            <a:ext cx="35115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NARR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4" t="11821" r="7037" b="1141"/>
          <a:stretch>
            <a:fillRect/>
          </a:stretch>
        </p:blipFill>
        <p:spPr bwMode="auto">
          <a:xfrm>
            <a:off x="5181600" y="4160838"/>
            <a:ext cx="3567113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5864225" y="4567238"/>
            <a:ext cx="758825" cy="682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59" name="Rectangle 13"/>
          <p:cNvSpPr>
            <a:spLocks noChangeArrowheads="1"/>
          </p:cNvSpPr>
          <p:nvPr/>
        </p:nvSpPr>
        <p:spPr bwMode="auto">
          <a:xfrm>
            <a:off x="6546850" y="5175250"/>
            <a:ext cx="1593850" cy="1212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0" name="Rectangle 13"/>
          <p:cNvSpPr>
            <a:spLocks noChangeArrowheads="1"/>
          </p:cNvSpPr>
          <p:nvPr/>
        </p:nvSpPr>
        <p:spPr bwMode="auto">
          <a:xfrm>
            <a:off x="5408613" y="5857875"/>
            <a:ext cx="227012" cy="303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>
            <a:off x="8369300" y="6008688"/>
            <a:ext cx="227013" cy="193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6773863" y="5932488"/>
            <a:ext cx="152400" cy="152400"/>
          </a:xfrm>
          <a:prstGeom prst="rect">
            <a:avLst/>
          </a:prstGeom>
          <a:noFill/>
          <a:ln w="28575">
            <a:solidFill>
              <a:srgbClr val="B1DD4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>
              <a:solidFill>
                <a:srgbClr val="996600"/>
              </a:solidFill>
            </a:endParaRPr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6319838" y="4872038"/>
            <a:ext cx="152400" cy="152400"/>
          </a:xfrm>
          <a:prstGeom prst="rect">
            <a:avLst/>
          </a:prstGeom>
          <a:noFill/>
          <a:ln w="28575">
            <a:solidFill>
              <a:srgbClr val="B1DD4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7761288" y="5554663"/>
            <a:ext cx="152400" cy="152400"/>
          </a:xfrm>
          <a:prstGeom prst="rect">
            <a:avLst/>
          </a:prstGeom>
          <a:noFill/>
          <a:ln w="28575">
            <a:solidFill>
              <a:srgbClr val="B1DD4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2325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457200"/>
            <a:ext cx="4648200" cy="37465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200" b="1" u="sng">
                <a:latin typeface="Times New Roman" charset="0"/>
                <a:cs typeface="+mn-cs"/>
              </a:rPr>
              <a:t>New NAM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NEMS based NMMB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B-grid replaces E-grid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Parent remains 12 km to 84 hr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400">
                <a:latin typeface="Times New Roman" charset="0"/>
                <a:cs typeface="+mn-cs"/>
              </a:rPr>
              <a:t>Multiple Nests Run to 60 hr</a:t>
            </a:r>
          </a:p>
          <a:p>
            <a:pPr lvl="1" eaLnBrk="1" hangingPunct="1">
              <a:spcBef>
                <a:spcPts val="150"/>
              </a:spcBef>
              <a:defRPr/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4 km CONUS nest</a:t>
            </a:r>
          </a:p>
          <a:p>
            <a:pPr lvl="1" eaLnBrk="1" hangingPunct="1">
              <a:spcBef>
                <a:spcPts val="150"/>
              </a:spcBef>
              <a:defRPr/>
            </a:pPr>
            <a:r>
              <a:rPr lang="en-US" sz="2000" b="1">
                <a:solidFill>
                  <a:srgbClr val="FF6600"/>
                </a:solidFill>
                <a:latin typeface="Times New Roman" charset="0"/>
              </a:rPr>
              <a:t>6 km Alaska nest</a:t>
            </a:r>
          </a:p>
          <a:p>
            <a:pPr lvl="1" eaLnBrk="1" hangingPunct="1">
              <a:spcBef>
                <a:spcPts val="150"/>
              </a:spcBef>
              <a:defRPr/>
            </a:pPr>
            <a:r>
              <a:rPr lang="en-US" sz="2000">
                <a:solidFill>
                  <a:srgbClr val="0000FF"/>
                </a:solidFill>
                <a:latin typeface="Times New Roman" charset="0"/>
              </a:rPr>
              <a:t>3 km HI &amp; PR nests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b="1">
                <a:solidFill>
                  <a:srgbClr val="92D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Single locatable ~1.33-1.5 km FireWeather/IMET/DHS run to 36hr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31"/>
          <a:stretch/>
        </p:blipFill>
        <p:spPr bwMode="auto">
          <a:xfrm>
            <a:off x="527514" y="1295400"/>
            <a:ext cx="6114865" cy="5410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413625" y="3236913"/>
            <a:ext cx="134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19Z 11 August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 flipH="1">
            <a:off x="5838825" y="3121025"/>
            <a:ext cx="15430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086600" y="2290763"/>
            <a:ext cx="190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Tropical Depression 5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723063" y="5943600"/>
            <a:ext cx="226853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1000 m REFD, 10 m winds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23863" y="317500"/>
            <a:ext cx="7181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Gulf Spill 1.33 km NEMS/NMMB nest</a:t>
            </a:r>
          </a:p>
        </p:txBody>
      </p:sp>
      <p:sp>
        <p:nvSpPr>
          <p:cNvPr id="4506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RTMAgoogle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2400" b="1" dirty="0" smtClean="0"/>
              <a:t>Google Map of 4 RTMA Domains</a:t>
            </a:r>
            <a:br>
              <a:rPr lang="en-US" sz="2400" b="1" dirty="0" smtClean="0"/>
            </a:br>
            <a:r>
              <a:rPr lang="en-US" sz="2400" b="1" dirty="0" smtClean="0"/>
              <a:t>Real-time </a:t>
            </a:r>
            <a:r>
              <a:rPr lang="en-US" sz="2400" b="1" dirty="0" err="1" smtClean="0"/>
              <a:t>Mesoscale</a:t>
            </a:r>
            <a:r>
              <a:rPr lang="en-US" sz="2400" b="1" dirty="0" smtClean="0"/>
              <a:t> Analysis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800600" y="2514600"/>
            <a:ext cx="44815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Real Time Mesoscale Analysis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43800" y="3017838"/>
            <a:ext cx="144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Analyzed every hour on the NWS’ NDFD grids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4879975"/>
            <a:ext cx="34178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10 m wind + </a:t>
            </a:r>
            <a:r>
              <a:rPr lang="en-US" sz="1400" dirty="0">
                <a:solidFill>
                  <a:schemeClr val="hlink"/>
                </a:solidFill>
              </a:rPr>
              <a:t>est. anal. uncertainty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2m Temperature + </a:t>
            </a:r>
            <a:r>
              <a:rPr lang="en-US" sz="1400" dirty="0" err="1">
                <a:solidFill>
                  <a:schemeClr val="hlink"/>
                </a:solidFill>
              </a:rPr>
              <a:t>est.anal.unc</a:t>
            </a:r>
            <a:r>
              <a:rPr lang="en-US" sz="1400" dirty="0">
                <a:solidFill>
                  <a:schemeClr val="hlink"/>
                </a:solidFill>
              </a:rPr>
              <a:t>.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2m dew point + </a:t>
            </a:r>
            <a:r>
              <a:rPr lang="en-US" sz="1400" dirty="0" err="1">
                <a:solidFill>
                  <a:schemeClr val="hlink"/>
                </a:solidFill>
              </a:rPr>
              <a:t>est.anal.unc</a:t>
            </a:r>
            <a:r>
              <a:rPr lang="en-US" sz="1400" dirty="0">
                <a:solidFill>
                  <a:schemeClr val="hlink"/>
                </a:solidFill>
              </a:rPr>
              <a:t>.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 err="1">
                <a:solidFill>
                  <a:schemeClr val="hlink"/>
                </a:solidFill>
              </a:rPr>
              <a:t>Sfc</a:t>
            </a:r>
            <a:r>
              <a:rPr lang="en-US" dirty="0">
                <a:solidFill>
                  <a:schemeClr val="hlink"/>
                </a:solidFill>
              </a:rPr>
              <a:t> pressure + </a:t>
            </a:r>
            <a:r>
              <a:rPr lang="en-US" sz="1400" dirty="0" err="1">
                <a:solidFill>
                  <a:schemeClr val="hlink"/>
                </a:solidFill>
              </a:rPr>
              <a:t>est.anal.uncertainty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sz="1400" dirty="0">
                <a:solidFill>
                  <a:schemeClr val="hlink"/>
                </a:solidFill>
              </a:rPr>
              <a:t>1 hr </a:t>
            </a:r>
            <a:r>
              <a:rPr lang="en-US" sz="1400" dirty="0" err="1">
                <a:solidFill>
                  <a:schemeClr val="hlink"/>
                </a:solidFill>
              </a:rPr>
              <a:t>precip</a:t>
            </a:r>
            <a:r>
              <a:rPr lang="en-US" sz="1400" dirty="0">
                <a:solidFill>
                  <a:schemeClr val="hlink"/>
                </a:solidFill>
              </a:rPr>
              <a:t> (Stage 2)</a:t>
            </a:r>
          </a:p>
          <a:p>
            <a:r>
              <a:rPr lang="en-US" sz="1400" dirty="0">
                <a:solidFill>
                  <a:schemeClr val="hlink"/>
                </a:solidFill>
              </a:rPr>
              <a:t>GOES Eff. Cloud </a:t>
            </a:r>
            <a:r>
              <a:rPr lang="en-US" sz="1400" dirty="0" smtClean="0">
                <a:solidFill>
                  <a:schemeClr val="hlink"/>
                </a:solidFill>
              </a:rPr>
              <a:t>Amount, PBLH</a:t>
            </a:r>
            <a:endParaRPr lang="en-US" sz="1400" dirty="0">
              <a:solidFill>
                <a:schemeClr val="hlink"/>
              </a:solidFill>
            </a:endParaRP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6629400" y="990600"/>
            <a:ext cx="2514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/>
              <a:t>Courtesy of Yan Zheng University of Utah</a:t>
            </a:r>
            <a:endParaRPr lang="en-US" sz="1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U.S. Dispersion Modeling Response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6698-FF8A-4DA9-B93A-56700E4C1DD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47344"/>
              </p:ext>
            </p:extLst>
          </p:nvPr>
        </p:nvGraphicFramePr>
        <p:xfrm>
          <a:off x="685800" y="2057399"/>
          <a:ext cx="7543800" cy="44708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854787"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Dispersion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Meteorological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Downscaled </a:t>
                      </a:r>
                      <a:r>
                        <a:rPr lang="en-US" dirty="0" err="1" smtClean="0"/>
                        <a:t>Mesoscale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</a:tr>
              <a:tr h="1543001">
                <a:tc>
                  <a:txBody>
                    <a:bodyPr/>
                    <a:lstStyle/>
                    <a:p>
                      <a:r>
                        <a:rPr lang="en-US" dirty="0" smtClean="0"/>
                        <a:t>Interagency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Modeling and Atmospheric Advisory Center</a:t>
                      </a:r>
                    </a:p>
                    <a:p>
                      <a:r>
                        <a:rPr lang="en-US" baseline="0" dirty="0" smtClean="0"/>
                        <a:t>(IMAAC)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Atmospheric</a:t>
                      </a:r>
                      <a:r>
                        <a:rPr lang="en-US" baseline="0" dirty="0" smtClean="0"/>
                        <a:t> Radiation Advisory Center (NARAC)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 35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WRF</a:t>
                      </a:r>
                      <a:r>
                        <a:rPr lang="en-US" baseline="0" dirty="0" smtClean="0"/>
                        <a:t>-ARW 5 km</a:t>
                      </a:r>
                      <a:endParaRPr lang="en-US" dirty="0"/>
                    </a:p>
                  </a:txBody>
                  <a:tcPr/>
                </a:tc>
              </a:tr>
              <a:tr h="759811">
                <a:tc>
                  <a:txBody>
                    <a:bodyPr/>
                    <a:lstStyle/>
                    <a:p>
                      <a:r>
                        <a:rPr lang="en-US" dirty="0" smtClean="0"/>
                        <a:t>NOAA/RSMC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HYSPLIT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 35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53688">
                <a:tc>
                  <a:txBody>
                    <a:bodyPr/>
                    <a:lstStyle/>
                    <a:p>
                      <a:r>
                        <a:rPr lang="en-US" dirty="0" smtClean="0"/>
                        <a:t>DOD/Defense</a:t>
                      </a:r>
                      <a:r>
                        <a:rPr lang="en-US" baseline="0" dirty="0" smtClean="0"/>
                        <a:t> Threats Reduction 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HPAC-SCIPUFF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 35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WRF</a:t>
                      </a:r>
                      <a:r>
                        <a:rPr lang="en-US" baseline="0" dirty="0" smtClean="0"/>
                        <a:t> 4 km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0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4A0F-8D33-42D3-9E8C-886F774DAD3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72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5410200" cy="326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1091514"/>
            <a:ext cx="1447800" cy="6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461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IAEA Long Range Transport Plume</a:t>
            </a:r>
          </a:p>
          <a:p>
            <a:r>
              <a:rPr lang="en-US" dirty="0" smtClean="0"/>
              <a:t>New York Times March 16, 2011</a:t>
            </a:r>
            <a:endParaRPr lang="en-US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7090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53200" y="1295400"/>
            <a:ext cx="188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JMA estimate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927661"/>
            <a:ext cx="3918864" cy="29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E48A-06C4-45A6-BA3C-591BECD03B7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2743200" y="0"/>
            <a:ext cx="3586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Operational HYSPLIT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600200" y="4572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 smtClean="0">
                <a:solidFill>
                  <a:srgbClr val="0066FF"/>
                </a:solidFill>
                <a:latin typeface="+mj-lt"/>
              </a:rPr>
              <a:t>Volcano, RSMC,  smoke, dust</a:t>
            </a:r>
            <a:endParaRPr lang="en-US" sz="2000" b="1" dirty="0">
              <a:solidFill>
                <a:srgbClr val="0066FF"/>
              </a:solidFill>
              <a:latin typeface="+mj-lt"/>
            </a:endParaRPr>
          </a:p>
        </p:txBody>
      </p:sp>
      <p:pic>
        <p:nvPicPr>
          <p:cNvPr id="16392" name="Picture 7" descr="F00-ala_nw2010_result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2225"/>
            <a:ext cx="25146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F05-ala_nw2010_result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271838" cy="2563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4" name="Picture 10" descr="F03-ala_nw2010_results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514600" cy="2790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5181600"/>
            <a:ext cx="2866731" cy="1600200"/>
          </a:xfrm>
          <a:prstGeom prst="rect">
            <a:avLst/>
          </a:prstGeom>
        </p:spPr>
      </p:pic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90600"/>
            <a:ext cx="7704708" cy="79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48006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33589</TotalTime>
  <Words>1152</Words>
  <Application>Microsoft Macintosh PowerPoint</Application>
  <PresentationFormat>On-screen Show (4:3)</PresentationFormat>
  <Paragraphs>286</Paragraphs>
  <Slides>25</Slides>
  <Notes>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Blank Presentation</vt:lpstr>
      <vt:lpstr>Document</vt:lpstr>
      <vt:lpstr>Chart</vt:lpstr>
      <vt:lpstr>Dispersion Modeling Support  at the NOAA /NWS National Centers for Environmental Prediction (NCEP) and OAR/Air Resources Lab (ARL)</vt:lpstr>
      <vt:lpstr>Operational Meteorological  and Dispersion Model Support</vt:lpstr>
      <vt:lpstr>NOAA’s Model Production Suite</vt:lpstr>
      <vt:lpstr>Oct 2011 NAM Upgrade</vt:lpstr>
      <vt:lpstr>PowerPoint Presentation</vt:lpstr>
      <vt:lpstr>Google Map of 4 RTMA Domains Real-time Mesoscale Analysis</vt:lpstr>
      <vt:lpstr>U.S. Dispersion Modeling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 High Resolution  Ensemble Prediction</vt:lpstr>
      <vt:lpstr>PowerPoint Presentation</vt:lpstr>
      <vt:lpstr>PowerPoint Presentation</vt:lpstr>
      <vt:lpstr>Improved Boundary Layer Analysis</vt:lpstr>
      <vt:lpstr>Lessons Learned &amp; Recommendations</vt:lpstr>
      <vt:lpstr>Lessons Learned &amp; Recommendations</vt:lpstr>
    </vt:vector>
  </TitlesOfParts>
  <Company>DOC/NOAA/NWS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sylu</dc:creator>
  <cp:lastModifiedBy>Jeffery McQueen</cp:lastModifiedBy>
  <cp:revision>173</cp:revision>
  <dcterms:created xsi:type="dcterms:W3CDTF">2005-11-18T23:55:52Z</dcterms:created>
  <dcterms:modified xsi:type="dcterms:W3CDTF">2011-11-01T13:40:43Z</dcterms:modified>
</cp:coreProperties>
</file>