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9643" showSpecialPlsOnTitleSld="0" strictFirstAndLastChars="0" saveSubsetFonts="1">
  <p:sldMasterIdLst>
    <p:sldMasterId id="2147483648" r:id="rId1"/>
  </p:sldMasterIdLst>
  <p:notesMasterIdLst>
    <p:notesMasterId r:id="rId21"/>
  </p:notesMasterIdLst>
  <p:sldIdLst>
    <p:sldId id="257" r:id="rId2"/>
    <p:sldId id="317" r:id="rId3"/>
    <p:sldId id="318" r:id="rId4"/>
    <p:sldId id="321" r:id="rId5"/>
    <p:sldId id="319" r:id="rId6"/>
    <p:sldId id="323" r:id="rId7"/>
    <p:sldId id="332" r:id="rId8"/>
    <p:sldId id="307" r:id="rId9"/>
    <p:sldId id="333" r:id="rId10"/>
    <p:sldId id="313" r:id="rId11"/>
    <p:sldId id="315" r:id="rId12"/>
    <p:sldId id="302" r:id="rId13"/>
    <p:sldId id="305" r:id="rId14"/>
    <p:sldId id="330" r:id="rId15"/>
    <p:sldId id="322" r:id="rId16"/>
    <p:sldId id="328" r:id="rId17"/>
    <p:sldId id="256" r:id="rId18"/>
    <p:sldId id="286" r:id="rId19"/>
    <p:sldId id="329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FFFF"/>
    <a:srgbClr val="FFFF00"/>
    <a:srgbClr val="99FF33"/>
    <a:srgbClr val="66FF33"/>
    <a:srgbClr val="00FF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3" autoAdjust="0"/>
    <p:restoredTop sz="93787" autoAdjust="0"/>
  </p:normalViewPr>
  <p:slideViewPr>
    <p:cSldViewPr>
      <p:cViewPr varScale="1">
        <p:scale>
          <a:sx n="85" d="100"/>
          <a:sy n="85" d="100"/>
        </p:scale>
        <p:origin x="-16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42DE948B-D7E7-419F-A353-1EB1180AD1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7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948B-D7E7-419F-A353-1EB1180AD1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CEC91576-46AC-4813-A067-C5F769EA7DB8}" type="slidenum">
              <a:rPr lang="en-US" smtClean="0">
                <a:solidFill>
                  <a:srgbClr val="000000"/>
                </a:solidFill>
              </a:rPr>
              <a:pPr defTabSz="927100"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7C65B-0FE6-4C97-B22D-348CBFE98B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8726D-4D83-42E5-98FA-D2D7471F7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0EE4F-C934-46EB-AA9E-0FE9F6622D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23DE114-F4FB-4524-B58C-B002E794D3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DB08D9-9647-4A83-9389-9E1A8A86DC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F1896-1A93-4224-9AF2-3FCD5235A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D9EC3-298A-40A9-83EB-D77ED124D0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79AD4-72F8-4166-9643-CF1263FD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0AB58-7EE9-4F16-AC34-FDB08EEAD8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9253E-C155-44AE-AC19-28CBEA8FEC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B6698-FF8A-4DA9-B93A-56700E4C1D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54A0F-8D33-42D3-9E8C-886F774DAD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02DDA-1DD7-42BC-A816-0815F854FC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59B78-A619-4E75-9458-C83AAE69D1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wmf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fld id="{97F8C147-F8CB-4172-B21F-6213246279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NOAA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52400" y="127000"/>
            <a:ext cx="762000" cy="762000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221663" y="182563"/>
            <a:ext cx="809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l.noaa.gov/DATEM.php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omads.ncdc.noaa.gov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rl.noaa.gov/DATEM_results.php" TargetMode="Externa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emf"/><Relationship Id="rId12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26.e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Microsoft_Excel_97_-_2004_Worksheet2.xls"/><Relationship Id="rId8" Type="http://schemas.openxmlformats.org/officeDocument/2006/relationships/image" Target="../media/image27.emf"/><Relationship Id="rId9" Type="http://schemas.openxmlformats.org/officeDocument/2006/relationships/oleObject" Target="../embeddings/oleObject3.bin"/><Relationship Id="rId10" Type="http://schemas.openxmlformats.org/officeDocument/2006/relationships/oleObject" Target="../embeddings/Microsoft_Excel_97_-_2004_Worksheet3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29.emf"/><Relationship Id="rId6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gif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oleObject" Target="../embeddings/Microsoft_Word_97_-_2004_Document5.doc"/><Relationship Id="rId5" Type="http://schemas.openxmlformats.org/officeDocument/2006/relationships/image" Target="../media/image3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wmf"/><Relationship Id="rId10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nytimes.com/interactive/2011/03/16/science/plume-graphic.html?nl=todaysheadlines&amp;emc=tha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sz="2800" dirty="0" smtClean="0">
                <a:solidFill>
                  <a:srgbClr val="0066FF"/>
                </a:solidFill>
              </a:rPr>
              <a:t>Dispersion Modeling Support </a:t>
            </a:r>
            <a:br>
              <a:rPr lang="en-US" sz="2800" dirty="0" smtClean="0">
                <a:solidFill>
                  <a:srgbClr val="0066FF"/>
                </a:solidFill>
              </a:rPr>
            </a:br>
            <a:r>
              <a:rPr lang="en-US" sz="2800" dirty="0" smtClean="0">
                <a:solidFill>
                  <a:srgbClr val="0066FF"/>
                </a:solidFill>
              </a:rPr>
              <a:t>at the NOAA /NWS</a:t>
            </a:r>
            <a:br>
              <a:rPr lang="en-US" sz="2800" dirty="0" smtClean="0">
                <a:solidFill>
                  <a:srgbClr val="0066FF"/>
                </a:solidFill>
              </a:rPr>
            </a:br>
            <a:r>
              <a:rPr lang="en-US" sz="2800" dirty="0" smtClean="0">
                <a:solidFill>
                  <a:srgbClr val="0066FF"/>
                </a:solidFill>
              </a:rPr>
              <a:t>National Centers for Environmental Prediction (NCEP) and OAR/Air Resources Lab (ARL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305800" cy="2514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i="1" dirty="0" smtClean="0"/>
              <a:t>Jeff McQueen, Geoff </a:t>
            </a:r>
            <a:r>
              <a:rPr lang="en-US" sz="2000" i="1" dirty="0" err="1" smtClean="0"/>
              <a:t>DiMego</a:t>
            </a:r>
            <a:r>
              <a:rPr lang="en-US" sz="2000" i="1" dirty="0" smtClean="0"/>
              <a:t>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i="1" dirty="0" err="1" smtClean="0"/>
              <a:t>Caterina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Tassone</a:t>
            </a:r>
            <a:r>
              <a:rPr lang="en-US" sz="2000" i="1" dirty="0" smtClean="0"/>
              <a:t>, Marina </a:t>
            </a:r>
            <a:r>
              <a:rPr lang="en-US" sz="2000" i="1" dirty="0" err="1" smtClean="0"/>
              <a:t>Tsidulko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Binbin</a:t>
            </a:r>
            <a:r>
              <a:rPr lang="en-US" sz="2000" i="1" dirty="0" smtClean="0"/>
              <a:t> Zhou,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i="1" dirty="0" smtClean="0"/>
              <a:t> </a:t>
            </a:r>
            <a:r>
              <a:rPr lang="en-US" sz="2000" i="1" dirty="0" err="1" smtClean="0"/>
              <a:t>Yanqui</a:t>
            </a:r>
            <a:r>
              <a:rPr lang="en-US" sz="2000" i="1" dirty="0" smtClean="0"/>
              <a:t> Zhu, Sarah Lu, Ho-Chun Huang and Geoff Manikin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i="1" dirty="0" smtClean="0"/>
              <a:t> (NCEP/EMC)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000" i="1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i="1" dirty="0" smtClean="0"/>
              <a:t>Roland </a:t>
            </a:r>
            <a:r>
              <a:rPr lang="en-US" sz="2000" i="1" dirty="0" err="1" smtClean="0"/>
              <a:t>Draxler</a:t>
            </a:r>
            <a:r>
              <a:rPr lang="en-US" sz="2000" i="1" dirty="0" smtClean="0"/>
              <a:t>, Barbara </a:t>
            </a:r>
            <a:r>
              <a:rPr lang="en-US" sz="2000" i="1" dirty="0" err="1" smtClean="0"/>
              <a:t>Stunder</a:t>
            </a:r>
            <a:r>
              <a:rPr lang="en-US" sz="2000" i="1" dirty="0" smtClean="0"/>
              <a:t> and Glenn </a:t>
            </a:r>
            <a:r>
              <a:rPr lang="en-US" sz="2000" i="1" dirty="0" err="1" smtClean="0"/>
              <a:t>Rolph</a:t>
            </a:r>
            <a:r>
              <a:rPr lang="en-US" sz="2000" i="1" dirty="0" smtClean="0"/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i="1" dirty="0" smtClean="0"/>
              <a:t>(NOAA/ARL)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000" i="1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en-US" sz="2000" i="1" dirty="0" smtClean="0"/>
          </a:p>
          <a:p>
            <a:pPr algn="ctr">
              <a:lnSpc>
                <a:spcPct val="90000"/>
              </a:lnSpc>
              <a:buFontTx/>
              <a:buNone/>
            </a:pPr>
            <a:fld id="{966EE525-198D-460F-B0DA-8FED9E7614BD}" type="datetime4">
              <a:rPr lang="en-US" sz="2000" smtClean="0"/>
              <a:pPr algn="ctr">
                <a:lnSpc>
                  <a:spcPct val="90000"/>
                </a:lnSpc>
                <a:buFontTx/>
                <a:buNone/>
              </a:pPr>
              <a:t>July 12, 2011</a:t>
            </a:fld>
            <a:endParaRPr lang="en-US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41910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Archive of NOAA experimental tracer data and meteorology is on-line and in a common data format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Meteorology comes primarily from the regional reanalysis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WEB directory also includes all statistical programs, and the …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model configuration used to produce tabulated results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</p:txBody>
      </p:sp>
      <p:pic>
        <p:nvPicPr>
          <p:cNvPr id="47107" name="Picture 4" descr="dat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1676400"/>
            <a:ext cx="4038600" cy="3487738"/>
          </a:xfrm>
        </p:spPr>
      </p:pic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1371600" y="304800"/>
            <a:ext cx="609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Evaluation Techniques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2286000" y="914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Comparison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to experimental data</a:t>
            </a:r>
          </a:p>
        </p:txBody>
      </p:sp>
      <p:sp>
        <p:nvSpPr>
          <p:cNvPr id="47110" name="Text Box 10"/>
          <p:cNvSpPr txBox="1">
            <a:spLocks noChangeArrowheads="1"/>
          </p:cNvSpPr>
          <p:nvPr/>
        </p:nvSpPr>
        <p:spPr bwMode="auto">
          <a:xfrm>
            <a:off x="3200400" y="5410200"/>
            <a:ext cx="56388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alibri" pitchFamily="34" charset="0"/>
                <a:hlinkClick r:id="rId3"/>
              </a:rPr>
              <a:t>http://www.arl.noaa.gov/DATEM.php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F1896-1A93-4224-9AF2-3FCD5235A61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" name="Picture 9" descr="Pictur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90600"/>
            <a:ext cx="7409066" cy="7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407"/>
          <p:cNvSpPr txBox="1">
            <a:spLocks noChangeArrowheads="1"/>
          </p:cNvSpPr>
          <p:nvPr/>
        </p:nvSpPr>
        <p:spPr bwMode="auto">
          <a:xfrm>
            <a:off x="1447800" y="1447800"/>
            <a:ext cx="670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libri" pitchFamily="34" charset="0"/>
                <a:hlinkClick r:id="rId2"/>
              </a:rPr>
              <a:t>http://www.arl.noaa.gov/DATEM_results.php</a:t>
            </a:r>
            <a:r>
              <a:rPr lang="en-US" sz="2000" dirty="0">
                <a:latin typeface="Calibri" pitchFamily="34" charset="0"/>
              </a:rPr>
              <a:t>    </a:t>
            </a:r>
          </a:p>
        </p:txBody>
      </p:sp>
      <p:graphicFrame>
        <p:nvGraphicFramePr>
          <p:cNvPr id="67626" name="Group 42"/>
          <p:cNvGraphicFramePr>
            <a:graphicFrameLocks noGrp="1"/>
          </p:cNvGraphicFramePr>
          <p:nvPr/>
        </p:nvGraphicFramePr>
        <p:xfrm>
          <a:off x="1905000" y="2057400"/>
          <a:ext cx="6096000" cy="3723640"/>
        </p:xfrm>
        <a:graphic>
          <a:graphicData uri="http://schemas.openxmlformats.org/drawingml/2006/table">
            <a:tbl>
              <a:tblPr/>
              <a:tblGrid>
                <a:gridCol w="2057400"/>
                <a:gridCol w="2006600"/>
                <a:gridCol w="20320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EXPERIMENT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Paired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ACURATE (18 m)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ANATEX (33)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3.48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ANATEX (33)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CAPTEX (6)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ETEX (1)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INEL74 (2 m)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METREX (243)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2.81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METREX (243)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OKC80 (2)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86" name="Text Box 37"/>
          <p:cNvSpPr txBox="1">
            <a:spLocks noChangeArrowheads="1"/>
          </p:cNvSpPr>
          <p:nvPr/>
        </p:nvSpPr>
        <p:spPr bwMode="auto">
          <a:xfrm>
            <a:off x="1524000" y="5867400"/>
            <a:ext cx="701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North American Regional Reanalysis: </a:t>
            </a:r>
            <a:r>
              <a:rPr lang="en-US">
                <a:latin typeface="Calibri" pitchFamily="34" charset="0"/>
                <a:hlinkClick r:id="rId3"/>
              </a:rPr>
              <a:t>http://nomads.ncdc.noaa.gov</a:t>
            </a:r>
            <a:endParaRPr lang="en-US">
              <a:latin typeface="Calibri" pitchFamily="34" charset="0"/>
            </a:endParaRPr>
          </a:p>
        </p:txBody>
      </p:sp>
      <p:sp>
        <p:nvSpPr>
          <p:cNvPr id="49187" name="Text Box 38"/>
          <p:cNvSpPr txBox="1">
            <a:spLocks noChangeArrowheads="1"/>
          </p:cNvSpPr>
          <p:nvPr/>
        </p:nvSpPr>
        <p:spPr bwMode="auto">
          <a:xfrm>
            <a:off x="8458200" y="228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BF342E6B-FA8D-408D-928C-72E73508038F}" type="slidenum">
              <a:rPr lang="en-US">
                <a:latin typeface="Calibri" pitchFamily="34" charset="0"/>
              </a:rPr>
              <a:pPr>
                <a:spcBef>
                  <a:spcPct val="50000"/>
                </a:spcBef>
              </a:pPr>
              <a:t>11</a:t>
            </a:fld>
            <a:endParaRPr lang="en-US">
              <a:latin typeface="Calibri" pitchFamily="34" charset="0"/>
            </a:endParaRPr>
          </a:p>
        </p:txBody>
      </p:sp>
      <p:sp>
        <p:nvSpPr>
          <p:cNvPr id="49188" name="Rectangle 2"/>
          <p:cNvSpPr>
            <a:spLocks noChangeArrowheads="1"/>
          </p:cNvSpPr>
          <p:nvPr/>
        </p:nvSpPr>
        <p:spPr bwMode="auto">
          <a:xfrm>
            <a:off x="1219200" y="304800"/>
            <a:ext cx="670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+mj-lt"/>
              </a:rPr>
              <a:t>Comparison </a:t>
            </a:r>
            <a:r>
              <a:rPr lang="en-US" b="1" dirty="0">
                <a:solidFill>
                  <a:srgbClr val="0000FF"/>
                </a:solidFill>
                <a:latin typeface="+mj-lt"/>
              </a:rPr>
              <a:t>to experimental data, cont’d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4A0F-8D33-42D3-9E8C-886F774DAD3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 descr="Pictur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4330"/>
            <a:ext cx="9144000" cy="94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3276600" y="2057400"/>
          <a:ext cx="2517775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2" name="Chart" r:id="rId4" imgW="3914775" imgH="3524369" progId="Excel.Sheet.8">
                  <p:embed/>
                </p:oleObj>
              </mc:Choice>
              <mc:Fallback>
                <p:oleObj name="Chart" r:id="rId4" imgW="3914775" imgH="352436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57400"/>
                        <a:ext cx="2517775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210" y="1981200"/>
          <a:ext cx="3127365" cy="255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3" name="Chart" r:id="rId7" imgW="4362450" imgH="4162623" progId="Excel.Sheet.8">
                  <p:embed/>
                </p:oleObj>
              </mc:Choice>
              <mc:Fallback>
                <p:oleObj name="Chart" r:id="rId7" imgW="4362450" imgH="4162623" progId="Excel.Sheet.8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10" y="1981200"/>
                        <a:ext cx="3127365" cy="255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07100" y="1981200"/>
          <a:ext cx="2942806" cy="255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4" name="Chart" r:id="rId10" imgW="4857750" imgH="4533702" progId="Excel.Sheet.8">
                  <p:embed/>
                </p:oleObj>
              </mc:Choice>
              <mc:Fallback>
                <p:oleObj name="Chart" r:id="rId10" imgW="4857750" imgH="4533702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1981200"/>
                        <a:ext cx="2942806" cy="255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3400" y="4495800"/>
            <a:ext cx="82296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  <a:latin typeface="Arial" pitchFamily="34" charset="0"/>
              </a:rPr>
              <a:t>June-July reliability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  Lower dosage show good reliability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  Higher dosage has positive bias over higher probability range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  <a:latin typeface="Arial" pitchFamily="34" charset="0"/>
              </a:rPr>
              <a:t>Aug-Sept-Oct Reliability</a:t>
            </a:r>
            <a:endParaRPr lang="en-US" sz="1800" b="1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  Overwhelmingly large positive bias over high probability range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676400" y="228600"/>
            <a:ext cx="55626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</a:rPr>
              <a:t>Probabilistic verification</a:t>
            </a:r>
            <a:endParaRPr lang="en-US" dirty="0">
              <a:solidFill>
                <a:srgbClr val="0000FF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34" charset="0"/>
              </a:rPr>
              <a:t>Reliability Diagram – </a:t>
            </a:r>
            <a:r>
              <a:rPr lang="en-US" sz="1800" b="1" dirty="0">
                <a:latin typeface="Arial" pitchFamily="34" charset="0"/>
              </a:rPr>
              <a:t>indicates joint bias</a:t>
            </a:r>
            <a:r>
              <a:rPr lang="en-US" sz="1800" b="1" dirty="0">
                <a:solidFill>
                  <a:srgbClr val="0000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E114-F4FB-4524-B58C-B002E794D37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Picture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058267"/>
            <a:ext cx="9144000" cy="940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219200"/>
            <a:ext cx="5478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4 km MM5 Analysis SCIPUFF “Truth” </a:t>
            </a:r>
            <a:r>
              <a:rPr lang="en-US" i="1" dirty="0" err="1" smtClean="0"/>
              <a:t>vs</a:t>
            </a:r>
            <a:endParaRPr lang="en-US" i="1" dirty="0" smtClean="0"/>
          </a:p>
          <a:p>
            <a:pPr algn="ctr"/>
            <a:r>
              <a:rPr lang="en-US" i="1" dirty="0" smtClean="0"/>
              <a:t> 32 km SREF SCIPUFF Forecast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Grp="1" noChangeAspect="1"/>
          </p:cNvGraphicFramePr>
          <p:nvPr>
            <p:ph/>
          </p:nvPr>
        </p:nvGraphicFramePr>
        <p:xfrm>
          <a:off x="757238" y="2066925"/>
          <a:ext cx="3814762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name="Chart" r:id="rId4" imgW="5514975" imgH="5410319" progId="Excel.Sheet.8">
                  <p:embed/>
                </p:oleObj>
              </mc:Choice>
              <mc:Fallback>
                <p:oleObj name="Chart" r:id="rId4" imgW="5514975" imgH="541031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2066925"/>
                        <a:ext cx="3814762" cy="371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57200" y="76200"/>
            <a:ext cx="83058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</a:rPr>
              <a:t>Economic Value (EV)</a:t>
            </a:r>
            <a:r>
              <a:rPr lang="en-US" dirty="0">
                <a:latin typeface="Arial" pitchFamily="34" charset="0"/>
              </a:rPr>
              <a:t> </a:t>
            </a:r>
            <a:endParaRPr lang="en-US" dirty="0" smtClean="0">
              <a:latin typeface="Arial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800" dirty="0" smtClean="0">
                <a:latin typeface="Arial" pitchFamily="34" charset="0"/>
              </a:rPr>
              <a:t>Performance </a:t>
            </a:r>
            <a:r>
              <a:rPr lang="en-US" sz="1800" dirty="0">
                <a:latin typeface="Arial" pitchFamily="34" charset="0"/>
              </a:rPr>
              <a:t>over different cost/loss </a:t>
            </a:r>
            <a:r>
              <a:rPr lang="en-US" sz="1800" dirty="0" smtClean="0">
                <a:latin typeface="Arial" pitchFamily="34" charset="0"/>
              </a:rPr>
              <a:t>ratio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800600" y="2133600"/>
            <a:ext cx="3962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High dosage prediction over low cost/ratio has high EV.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</a:rPr>
              <a:t>Answer such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</a:rPr>
              <a:t>questions as: </a:t>
            </a:r>
            <a:endParaRPr lang="en-US" sz="1600" b="1" dirty="0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</a:rPr>
              <a:t>If cost/loss is extremely low, e.g.  loss is so high that cost can be neglected, then take action in lower probability has skill? 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</a:rPr>
              <a:t>The answer is YES, according to EV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Lower probability means higher FAR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(don’t care false alarm to take action)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For high, less dangerous dosage, should use moderate </a:t>
            </a:r>
            <a:r>
              <a:rPr lang="en-US" sz="1600" b="1" dirty="0" err="1">
                <a:latin typeface="Arial" pitchFamily="34" charset="0"/>
              </a:rPr>
              <a:t>prob</a:t>
            </a:r>
            <a:r>
              <a:rPr lang="en-US" sz="1600" b="1" dirty="0">
                <a:latin typeface="Arial" pitchFamily="34" charset="0"/>
              </a:rPr>
              <a:t> thresholds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447800" y="48768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Low prob              </a:t>
            </a:r>
            <a:r>
              <a:rPr lang="en-US" sz="1400">
                <a:latin typeface="Arial" pitchFamily="34" charset="0"/>
                <a:sym typeface="Wingdings" pitchFamily="2" charset="2"/>
              </a:rPr>
              <a:t> High prob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2362200" y="5029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08D9-9647-4A83-9389-9E1A8A86DC9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 descr="Picture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86681"/>
            <a:ext cx="9144000" cy="94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200" dirty="0" smtClean="0"/>
              <a:t>Hybrid High Resolution</a:t>
            </a:r>
            <a:br>
              <a:rPr lang="en-US" sz="3200" dirty="0" smtClean="0"/>
            </a:br>
            <a:r>
              <a:rPr lang="en-US" sz="3200" dirty="0" smtClean="0"/>
              <a:t> Ensemble Prediction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9EC3-298A-40A9-83EB-D77ED124D00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34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1250" y="4038600"/>
            <a:ext cx="2952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2901"/>
            <a:ext cx="9144000" cy="9404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660615"/>
              </p:ext>
            </p:extLst>
          </p:nvPr>
        </p:nvGraphicFramePr>
        <p:xfrm>
          <a:off x="1219200" y="1295400"/>
          <a:ext cx="6080760" cy="2377440"/>
        </p:xfrm>
        <a:graphic>
          <a:graphicData uri="http://schemas.openxmlformats.org/drawingml/2006/table">
            <a:tbl>
              <a:tblPr/>
              <a:tblGrid>
                <a:gridCol w="1554480"/>
                <a:gridCol w="1028700"/>
                <a:gridCol w="1028700"/>
                <a:gridCol w="1543050"/>
                <a:gridCol w="92583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High Resolution Model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Domain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Resolution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Time lagged members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# members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NAM NEMS NMMB nest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CONUS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4 km/L35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Current, T-6, T-12h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NOAA/ ESRL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HRRR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CONUS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 km/L35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  <a:cs typeface="Times New Roman"/>
                        </a:rPr>
                        <a:t>Current, T-1, T-2, 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  <a:cs typeface="Times New Roman"/>
                        </a:rPr>
                        <a:t>T-3, T-4, T-5, T-6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WRF  High Resolution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Window ARW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Eastern U.S.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Western U.S.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4.5 km/L35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Current, T-12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WRF High Resolution Window NMM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Eastern U.S.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Western U.S.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 km/L35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Current, T-12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NEMS/NMMB Storm Prediction Center (SPC) Configuration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CONUS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 km/L35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Current, T-12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3491" name="Object 1"/>
          <p:cNvPicPr>
            <a:picLocks noChangeArrowheads="1"/>
          </p:cNvPicPr>
          <p:nvPr/>
        </p:nvPicPr>
        <p:blipFill>
          <a:blip r:embed="rId4"/>
          <a:srcRect l="-203" t="-8315" r="-1393" b="-5437"/>
          <a:stretch>
            <a:fillRect/>
          </a:stretch>
        </p:blipFill>
        <p:spPr bwMode="auto">
          <a:xfrm>
            <a:off x="228600" y="4419600"/>
            <a:ext cx="596265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nimat-4km-sqr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02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52400" y="5715000"/>
            <a:ext cx="76200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NMM-B tracer run with  initial </a:t>
            </a:r>
            <a:r>
              <a:rPr lang="en-US" sz="2800" dirty="0" err="1"/>
              <a:t>cuboid</a:t>
            </a:r>
            <a:r>
              <a:rPr lang="en-US" sz="2800" dirty="0"/>
              <a:t>-shaped field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781800" y="0"/>
            <a:ext cx="2286000" cy="5035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sz="1800" dirty="0">
              <a:solidFill>
                <a:srgbClr val="FFFF00"/>
              </a:solidFill>
              <a:latin typeface="Arial" pitchFamily="34" charset="0"/>
            </a:endParaRPr>
          </a:p>
          <a:p>
            <a:pPr>
              <a:buFontTx/>
              <a:buChar char="•"/>
            </a:pPr>
            <a:endParaRPr lang="en-US" sz="1800" dirty="0">
              <a:solidFill>
                <a:srgbClr val="FFFF00"/>
              </a:solidFill>
              <a:latin typeface="Arial" pitchFamily="34" charset="0"/>
            </a:endParaRPr>
          </a:p>
          <a:p>
            <a:endParaRPr lang="en-US" sz="1800" dirty="0">
              <a:solidFill>
                <a:srgbClr val="FFFF00"/>
              </a:solidFill>
              <a:latin typeface="Arial" pitchFamily="34" charset="0"/>
            </a:endParaRPr>
          </a:p>
          <a:p>
            <a:endParaRPr lang="en-US" sz="1800" dirty="0"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sz="1800" dirty="0">
                <a:latin typeface="Arial" pitchFamily="34" charset="0"/>
              </a:rPr>
              <a:t>  </a:t>
            </a:r>
            <a:r>
              <a:rPr lang="en-US" sz="1800" dirty="0"/>
              <a:t>Regional NMM-B  with 3-D tracer advection (no tracer physics &amp; diffusion)</a:t>
            </a:r>
          </a:p>
          <a:p>
            <a:pPr>
              <a:buFontTx/>
              <a:buChar char="•"/>
            </a:pPr>
            <a:endParaRPr lang="en-US" sz="1800" dirty="0"/>
          </a:p>
          <a:p>
            <a:pPr>
              <a:buFontTx/>
              <a:buChar char="•"/>
            </a:pPr>
            <a:r>
              <a:rPr lang="en-US" sz="1800" dirty="0"/>
              <a:t>  Tracer initialized at center of the domain from bottom to top (</a:t>
            </a:r>
            <a:r>
              <a:rPr lang="en-US" sz="1800" dirty="0" err="1"/>
              <a:t>cuboid</a:t>
            </a:r>
            <a:r>
              <a:rPr lang="en-US" sz="1800" dirty="0"/>
              <a:t> form)</a:t>
            </a:r>
          </a:p>
          <a:p>
            <a:endParaRPr lang="en-US" sz="1800" dirty="0"/>
          </a:p>
          <a:p>
            <a:pPr>
              <a:buFontTx/>
              <a:buChar char="•"/>
            </a:pPr>
            <a:r>
              <a:rPr lang="en-US" sz="1800" dirty="0"/>
              <a:t>  Zero lateral boundary conditions</a:t>
            </a:r>
          </a:p>
          <a:p>
            <a:pPr>
              <a:buFontTx/>
              <a:buChar char="•"/>
            </a:pPr>
            <a:endParaRPr lang="en-US" sz="1800" dirty="0"/>
          </a:p>
          <a:p>
            <a:pPr>
              <a:buFontTx/>
              <a:buChar char="•"/>
            </a:pPr>
            <a:r>
              <a:rPr lang="en-US" sz="1800" dirty="0"/>
              <a:t>  500 </a:t>
            </a:r>
            <a:r>
              <a:rPr lang="en-US" sz="1800" dirty="0" err="1"/>
              <a:t>hPa</a:t>
            </a:r>
            <a:r>
              <a:rPr lang="en-US" sz="1800" dirty="0"/>
              <a:t> field shown</a:t>
            </a:r>
          </a:p>
        </p:txBody>
      </p:sp>
      <p:sp>
        <p:nvSpPr>
          <p:cNvPr id="31749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200" b="1" dirty="0" smtClean="0"/>
              <a:t>Inline Tracer Development </a:t>
            </a:r>
            <a:r>
              <a:rPr lang="en-US" sz="1600" dirty="0" smtClean="0"/>
              <a:t>courtesy of </a:t>
            </a:r>
            <a:r>
              <a:rPr lang="en-US" sz="1600" dirty="0" err="1" smtClean="0"/>
              <a:t>Youhua</a:t>
            </a:r>
            <a:r>
              <a:rPr lang="en-US" sz="1600" dirty="0" smtClean="0"/>
              <a:t> Tang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F2538-B337-4C12-BF07-F4B478D0F82B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7" name="Picture 6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28698"/>
            <a:ext cx="8686800" cy="8934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gfsg.20110617.1x1d.animaod550.k1.du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685800"/>
            <a:ext cx="48768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7315200" cy="5562600"/>
          </a:xfrm>
        </p:spPr>
        <p:txBody>
          <a:bodyPr/>
          <a:lstStyle/>
          <a:p>
            <a:r>
              <a:rPr lang="en-US" sz="2000" dirty="0" smtClean="0"/>
              <a:t>Executable compiled from NEMS                                         trunk code repository </a:t>
            </a:r>
          </a:p>
          <a:p>
            <a:r>
              <a:rPr lang="en-US" sz="2000" dirty="0" smtClean="0"/>
              <a:t>120-hr dust-only forecast</a:t>
            </a:r>
          </a:p>
          <a:p>
            <a:r>
              <a:rPr lang="en-US" sz="2000" dirty="0" smtClean="0"/>
              <a:t>Once per day (00Z)</a:t>
            </a:r>
          </a:p>
          <a:p>
            <a:r>
              <a:rPr lang="en-US" sz="2000" dirty="0" smtClean="0"/>
              <a:t>3-hourly products: 3d distribution of 	                            dust aerosols (5 bins from 0.1 – 10 µm)</a:t>
            </a:r>
          </a:p>
          <a:p>
            <a:r>
              <a:rPr lang="en-US" sz="2000" dirty="0" smtClean="0"/>
              <a:t>Automatic output archive, post                                             processing and web update since                                                    June 11, 2011</a:t>
            </a:r>
          </a:p>
          <a:p>
            <a:r>
              <a:rPr lang="en-US" sz="2000" dirty="0" smtClean="0"/>
              <a:t>Same physics and dynamics as operational                                      GFS with the following exceptions:</a:t>
            </a:r>
          </a:p>
          <a:p>
            <a:pPr lvl="1"/>
            <a:r>
              <a:rPr lang="en-US" sz="2000" dirty="0" smtClean="0"/>
              <a:t>Lower resolution (T126 L64)</a:t>
            </a:r>
          </a:p>
          <a:p>
            <a:pPr lvl="1"/>
            <a:r>
              <a:rPr lang="en-US" sz="2000" dirty="0" smtClean="0"/>
              <a:t>Use RAS with convective transport and tracer scavenging </a:t>
            </a:r>
          </a:p>
          <a:p>
            <a:pPr lvl="1"/>
            <a:r>
              <a:rPr lang="en-US" sz="2000" dirty="0" smtClean="0"/>
              <a:t>Aerosol-radiation feedback is turned off</a:t>
            </a:r>
          </a:p>
          <a:p>
            <a:pPr lvl="1"/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3600" dirty="0" smtClean="0"/>
              <a:t>Global Dispersion Modeling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838200"/>
            <a:ext cx="31924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Experimental (non-operational)</a:t>
            </a:r>
          </a:p>
        </p:txBody>
      </p:sp>
      <p:pic>
        <p:nvPicPr>
          <p:cNvPr id="6" name="Picture 5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01259"/>
            <a:ext cx="8686800" cy="89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228600" y="0"/>
            <a:ext cx="8458200" cy="6781800"/>
            <a:chOff x="192" y="-48"/>
            <a:chExt cx="5328" cy="4272"/>
          </a:xfrm>
        </p:grpSpPr>
        <p:grpSp>
          <p:nvGrpSpPr>
            <p:cNvPr id="3088" name="Group 16"/>
            <p:cNvGrpSpPr>
              <a:grpSpLocks/>
            </p:cNvGrpSpPr>
            <p:nvPr/>
          </p:nvGrpSpPr>
          <p:grpSpPr bwMode="auto">
            <a:xfrm>
              <a:off x="192" y="-48"/>
              <a:ext cx="5328" cy="4272"/>
              <a:chOff x="192" y="-48"/>
              <a:chExt cx="5328" cy="4272"/>
            </a:xfrm>
          </p:grpSpPr>
          <p:sp>
            <p:nvSpPr>
              <p:cNvPr id="3074" name="Rectangle 2"/>
              <p:cNvSpPr>
                <a:spLocks noChangeArrowheads="1"/>
              </p:cNvSpPr>
              <p:nvPr/>
            </p:nvSpPr>
            <p:spPr bwMode="auto">
              <a:xfrm>
                <a:off x="192" y="2784"/>
                <a:ext cx="5328" cy="1440"/>
              </a:xfrm>
              <a:prstGeom prst="rect">
                <a:avLst/>
              </a:prstGeom>
              <a:solidFill>
                <a:srgbClr val="CCE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graphicFrame>
            <p:nvGraphicFramePr>
              <p:cNvPr id="3075" name="Object 3"/>
              <p:cNvGraphicFramePr>
                <a:graphicFrameLocks noChangeAspect="1"/>
              </p:cNvGraphicFramePr>
              <p:nvPr/>
            </p:nvGraphicFramePr>
            <p:xfrm>
              <a:off x="528" y="291"/>
              <a:ext cx="4272" cy="23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5" name="Document" r:id="rId4" imgW="6715270" imgH="3675494" progId="Word.Document.8">
                      <p:embed/>
                    </p:oleObj>
                  </mc:Choice>
                  <mc:Fallback>
                    <p:oleObj name="Document" r:id="rId4" imgW="6715270" imgH="3675494" progId="Word.Document.8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291"/>
                            <a:ext cx="4272" cy="2342"/>
                          </a:xfrm>
                          <a:prstGeom prst="rect">
                            <a:avLst/>
                          </a:prstGeom>
                          <a:solidFill>
                            <a:srgbClr val="CCFFFF"/>
                          </a:solidFill>
                          <a:ln w="28575">
                            <a:solidFill>
                              <a:srgbClr val="5683E3"/>
                            </a:solidFill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76" name="Text Box 4"/>
              <p:cNvSpPr txBox="1">
                <a:spLocks noChangeArrowheads="1"/>
              </p:cNvSpPr>
              <p:nvPr/>
            </p:nvSpPr>
            <p:spPr bwMode="auto">
              <a:xfrm>
                <a:off x="1824" y="3552"/>
                <a:ext cx="3264" cy="648"/>
              </a:xfrm>
              <a:prstGeom prst="rect">
                <a:avLst/>
              </a:prstGeom>
              <a:noFill/>
              <a:ln w="38100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95000"/>
                  </a:lnSpc>
                  <a:spcBef>
                    <a:spcPct val="5000"/>
                  </a:spcBef>
                </a:pPr>
                <a:r>
                  <a:rPr lang="en-US" sz="2000" b="1">
                    <a:solidFill>
                      <a:srgbClr val="4D4D4D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ＭＳ Ｐゴシック" pitchFamily="34" charset="-128"/>
                  </a:rPr>
                  <a:t> NASA GPS RO (COSMIC) data</a:t>
                </a:r>
              </a:p>
              <a:p>
                <a:pPr>
                  <a:lnSpc>
                    <a:spcPct val="95000"/>
                  </a:lnSpc>
                  <a:spcBef>
                    <a:spcPct val="5000"/>
                  </a:spcBef>
                </a:pPr>
                <a:r>
                  <a:rPr lang="en-US" sz="2000" b="1">
                    <a:solidFill>
                      <a:srgbClr val="4D4D4D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ＭＳ Ｐゴシック" pitchFamily="34" charset="-128"/>
                  </a:rPr>
                  <a:t>+ Sonde/ACARS data</a:t>
                </a:r>
              </a:p>
              <a:p>
                <a:pPr>
                  <a:lnSpc>
                    <a:spcPct val="95000"/>
                  </a:lnSpc>
                  <a:spcBef>
                    <a:spcPct val="5000"/>
                  </a:spcBef>
                </a:pPr>
                <a:r>
                  <a:rPr lang="en-US" sz="2000" b="1">
                    <a:solidFill>
                      <a:srgbClr val="4D4D4D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ＭＳ Ｐゴシック" pitchFamily="34" charset="-128"/>
                  </a:rPr>
                  <a:t>+MPLNET lidar + NexRad data</a:t>
                </a:r>
              </a:p>
            </p:txBody>
          </p:sp>
          <p:sp>
            <p:nvSpPr>
              <p:cNvPr id="3078" name="Text Box 6"/>
              <p:cNvSpPr txBox="1">
                <a:spLocks noChangeArrowheads="1"/>
              </p:cNvSpPr>
              <p:nvPr/>
            </p:nvSpPr>
            <p:spPr bwMode="auto">
              <a:xfrm>
                <a:off x="1440" y="-48"/>
                <a:ext cx="280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ＭＳ Ｐゴシック" pitchFamily="34" charset="-128"/>
                  </a:rPr>
                  <a:t>Boundary Layer Analysis</a:t>
                </a:r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288" y="3024"/>
                <a:ext cx="2352" cy="336"/>
              </a:xfrm>
              <a:prstGeom prst="rect">
                <a:avLst/>
              </a:prstGeom>
              <a:noFill/>
              <a:ln w="38100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r-FR"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080" name="Line 8"/>
              <p:cNvSpPr>
                <a:spLocks noChangeShapeType="1"/>
              </p:cNvSpPr>
              <p:nvPr/>
            </p:nvSpPr>
            <p:spPr bwMode="auto">
              <a:xfrm flipV="1">
                <a:off x="1200" y="3360"/>
                <a:ext cx="0" cy="576"/>
              </a:xfrm>
              <a:prstGeom prst="line">
                <a:avLst/>
              </a:prstGeom>
              <a:noFill/>
              <a:ln w="38100">
                <a:solidFill>
                  <a:srgbClr val="4D4D4D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" name="AutoShape 10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384" cy="384"/>
              </a:xfrm>
              <a:prstGeom prst="upDownArrow">
                <a:avLst>
                  <a:gd name="adj1" fmla="val 50000"/>
                  <a:gd name="adj2" fmla="val 20000"/>
                </a:avLst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" name="Text Box 14"/>
              <p:cNvSpPr txBox="1">
                <a:spLocks noChangeArrowheads="1"/>
              </p:cNvSpPr>
              <p:nvPr/>
            </p:nvSpPr>
            <p:spPr bwMode="auto">
              <a:xfrm>
                <a:off x="3264" y="2832"/>
                <a:ext cx="2208" cy="654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u="sng">
                    <a:solidFill>
                      <a:srgbClr val="FF0000"/>
                    </a:solidFill>
                    <a:latin typeface="Arial" pitchFamily="34" charset="0"/>
                  </a:rPr>
                  <a:t>Verification:</a:t>
                </a:r>
              </a:p>
              <a:p>
                <a:r>
                  <a:rPr lang="en-US" sz="2000">
                    <a:latin typeface="Arial" pitchFamily="34" charset="0"/>
                  </a:rPr>
                  <a:t>Calipso products</a:t>
                </a:r>
              </a:p>
              <a:p>
                <a:r>
                  <a:rPr lang="en-US" sz="2000">
                    <a:latin typeface="Arial" pitchFamily="34" charset="0"/>
                  </a:rPr>
                  <a:t>NCAS lidar, ESRL Profilers</a:t>
                </a:r>
              </a:p>
            </p:txBody>
          </p:sp>
          <p:sp>
            <p:nvSpPr>
              <p:cNvPr id="3087" name="Line 15"/>
              <p:cNvSpPr>
                <a:spLocks noChangeShapeType="1"/>
              </p:cNvSpPr>
              <p:nvPr/>
            </p:nvSpPr>
            <p:spPr bwMode="auto">
              <a:xfrm flipV="1">
                <a:off x="2640" y="3168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4D4D4D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432" y="3072"/>
              <a:ext cx="18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ＭＳ Ｐゴシック" pitchFamily="34" charset="-128"/>
                </a:rPr>
                <a:t>National PBL Products</a:t>
              </a:r>
            </a:p>
          </p:txBody>
        </p:sp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1200" y="3936"/>
              <a:ext cx="624" cy="0"/>
            </a:xfrm>
            <a:prstGeom prst="line">
              <a:avLst/>
            </a:prstGeom>
            <a:noFill/>
            <a:ln w="38100">
              <a:solidFill>
                <a:srgbClr val="4D4D4D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4A0F-8D33-42D3-9E8C-886F774DAD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2800" dirty="0" smtClean="0"/>
              <a:t>Improved Boundary Layer Analysis</a:t>
            </a:r>
            <a:endParaRPr lang="en-US" sz="2800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9EC3-298A-40A9-83EB-D77ED124D00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8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447800"/>
            <a:ext cx="4760320" cy="3156666"/>
          </a:xfrm>
          <a:prstGeom prst="rect">
            <a:avLst/>
          </a:prstGeom>
        </p:spPr>
      </p:pic>
      <p:pic>
        <p:nvPicPr>
          <p:cNvPr id="6" name="Picture 5" descr="Pictur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90600"/>
            <a:ext cx="8077200" cy="83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1143000"/>
            <a:ext cx="244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 PBL Profilers</a:t>
            </a:r>
            <a:endParaRPr lang="en-US" dirty="0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29200"/>
            <a:ext cx="4062046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4572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MPLNET </a:t>
            </a:r>
            <a:r>
              <a:rPr lang="en-US" dirty="0" err="1" smtClean="0"/>
              <a:t>Lidars</a:t>
            </a:r>
            <a:endParaRPr lang="en-US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114800" y="6172200"/>
            <a:ext cx="4876800" cy="5847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/>
              <a:t>Need more observations for analysis to have an impact</a:t>
            </a:r>
          </a:p>
          <a:p>
            <a:r>
              <a:rPr lang="en-US" sz="1600" dirty="0"/>
              <a:t>Need more independent observations for verification</a:t>
            </a:r>
          </a:p>
        </p:txBody>
      </p:sp>
      <p:pic>
        <p:nvPicPr>
          <p:cNvPr id="13" name="Picture 19" descr="anl_ges_omf_pblh_5_20101102_00"/>
          <p:cNvPicPr>
            <a:picLocks noChangeAspect="1" noChangeArrowheads="1"/>
          </p:cNvPicPr>
          <p:nvPr/>
        </p:nvPicPr>
        <p:blipFill>
          <a:blip r:embed="rId6"/>
          <a:srcRect t="53503" r="10559"/>
          <a:stretch>
            <a:fillRect/>
          </a:stretch>
        </p:blipFill>
        <p:spPr bwMode="auto">
          <a:xfrm>
            <a:off x="4267200" y="4343400"/>
            <a:ext cx="4575758" cy="178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Lessons Learned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&amp; Recommendations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05800" cy="5562600"/>
          </a:xfrm>
        </p:spPr>
        <p:txBody>
          <a:bodyPr/>
          <a:lstStyle/>
          <a:p>
            <a:r>
              <a:rPr lang="en-US" sz="2000" dirty="0" smtClean="0">
                <a:solidFill>
                  <a:srgbClr val="0066FF"/>
                </a:solidFill>
              </a:rPr>
              <a:t>Need for NRT </a:t>
            </a:r>
            <a:r>
              <a:rPr lang="en-US" sz="2000" dirty="0" err="1" smtClean="0">
                <a:solidFill>
                  <a:srgbClr val="0066FF"/>
                </a:solidFill>
              </a:rPr>
              <a:t>relocatable</a:t>
            </a:r>
            <a:r>
              <a:rPr lang="en-US" sz="2000" dirty="0" smtClean="0">
                <a:solidFill>
                  <a:srgbClr val="0066FF"/>
                </a:solidFill>
              </a:rPr>
              <a:t>, global operational high resolution NWP – Atmospheric Dispersion modeling capability  w/ data assimilation</a:t>
            </a:r>
          </a:p>
          <a:p>
            <a:pPr lvl="1"/>
            <a:r>
              <a:rPr lang="en-US" sz="1600" dirty="0" smtClean="0"/>
              <a:t>WMO/RSMC </a:t>
            </a:r>
            <a:r>
              <a:rPr lang="en-US" sz="1600" dirty="0" smtClean="0">
                <a:sym typeface="Wingdings" pitchFamily="2" charset="2"/>
              </a:rPr>
              <a:t> Most useful for long rang transport (GFS-HYSPLIT)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NMCs coordination thru RSMC process (information thru secure web pages)</a:t>
            </a:r>
          </a:p>
          <a:p>
            <a:pPr lvl="2"/>
            <a:r>
              <a:rPr lang="en-US" sz="1400" dirty="0" smtClean="0">
                <a:solidFill>
                  <a:srgbClr val="C00000"/>
                </a:solidFill>
              </a:rPr>
              <a:t>Better  coordination with non-NMC centers (</a:t>
            </a:r>
            <a:r>
              <a:rPr lang="en-US" sz="1400" dirty="0" err="1" smtClean="0">
                <a:solidFill>
                  <a:srgbClr val="C00000"/>
                </a:solidFill>
              </a:rPr>
              <a:t>eg</a:t>
            </a:r>
            <a:r>
              <a:rPr lang="en-US" sz="1400" dirty="0" smtClean="0">
                <a:solidFill>
                  <a:srgbClr val="C00000"/>
                </a:solidFill>
              </a:rPr>
              <a:t>: DOE, DOD…)</a:t>
            </a:r>
          </a:p>
          <a:p>
            <a:pPr lvl="2"/>
            <a:r>
              <a:rPr lang="en-US" sz="1400" dirty="0" smtClean="0">
                <a:solidFill>
                  <a:srgbClr val="C00000"/>
                </a:solidFill>
              </a:rPr>
              <a:t>Better define &amp; interpret model output strengths/</a:t>
            </a:r>
            <a:r>
              <a:rPr lang="en-US" sz="1400" dirty="0" err="1" smtClean="0">
                <a:solidFill>
                  <a:srgbClr val="C00000"/>
                </a:solidFill>
              </a:rPr>
              <a:t>weaknesss</a:t>
            </a:r>
            <a:r>
              <a:rPr lang="en-US" sz="1400" dirty="0" smtClean="0">
                <a:solidFill>
                  <a:srgbClr val="C00000"/>
                </a:solidFill>
              </a:rPr>
              <a:t> (long range </a:t>
            </a:r>
            <a:r>
              <a:rPr lang="en-US" sz="1400" dirty="0" err="1" smtClean="0">
                <a:solidFill>
                  <a:srgbClr val="C00000"/>
                </a:solidFill>
              </a:rPr>
              <a:t>vs</a:t>
            </a:r>
            <a:r>
              <a:rPr lang="en-US" sz="1400" dirty="0" smtClean="0">
                <a:solidFill>
                  <a:srgbClr val="C00000"/>
                </a:solidFill>
              </a:rPr>
              <a:t> near-field products) </a:t>
            </a:r>
          </a:p>
          <a:p>
            <a:r>
              <a:rPr lang="en-US" sz="2000" dirty="0" smtClean="0">
                <a:solidFill>
                  <a:srgbClr val="0066FF"/>
                </a:solidFill>
              </a:rPr>
              <a:t>Enhance boundary layer measurements for evaluation, assimilation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dirty="0" err="1" smtClean="0"/>
              <a:t>Radiosondes</a:t>
            </a:r>
            <a:r>
              <a:rPr lang="en-US" sz="1600" dirty="0" smtClean="0"/>
              <a:t>, field experiments, ACARS</a:t>
            </a:r>
          </a:p>
          <a:p>
            <a:pPr lvl="1"/>
            <a:r>
              <a:rPr lang="en-US" sz="1600" dirty="0" smtClean="0"/>
              <a:t>PBL Profilers (e.g.: U.S., Japan, Europe)</a:t>
            </a:r>
          </a:p>
          <a:p>
            <a:pPr lvl="1"/>
            <a:r>
              <a:rPr lang="en-US" sz="1600" dirty="0" err="1" smtClean="0"/>
              <a:t>Lidar</a:t>
            </a:r>
            <a:r>
              <a:rPr lang="en-US" sz="1600" dirty="0" smtClean="0"/>
              <a:t> (EARLINET, WMO- GALION), ASOS Ceilometers  (PBLH, Aerosols)</a:t>
            </a:r>
          </a:p>
          <a:p>
            <a:pPr lvl="1"/>
            <a:r>
              <a:rPr lang="en-US" sz="1600" dirty="0" smtClean="0"/>
              <a:t>Develop boundary layer reanalysis (downscale NARR, ERA ?)</a:t>
            </a:r>
          </a:p>
          <a:p>
            <a:r>
              <a:rPr lang="en-US" sz="2000" dirty="0" smtClean="0">
                <a:solidFill>
                  <a:srgbClr val="0066FF"/>
                </a:solidFill>
              </a:rPr>
              <a:t>Develop and evaluate high resolution ensemble met systems</a:t>
            </a:r>
          </a:p>
          <a:p>
            <a:pPr lvl="1"/>
            <a:r>
              <a:rPr lang="en-US" sz="1600" dirty="0" smtClean="0"/>
              <a:t>HRRR, Time Lagging, Composite </a:t>
            </a:r>
          </a:p>
          <a:p>
            <a:pPr lvl="1"/>
            <a:r>
              <a:rPr lang="en-US" sz="1600" dirty="0" smtClean="0"/>
              <a:t>Include boundary layer uncertainty, new metrics</a:t>
            </a:r>
          </a:p>
          <a:p>
            <a:pPr lvl="1"/>
            <a:r>
              <a:rPr lang="en-US" sz="1600" dirty="0" smtClean="0"/>
              <a:t>Additional products: threshold probabilities, Plume time of arrival</a:t>
            </a:r>
          </a:p>
          <a:p>
            <a:r>
              <a:rPr lang="en-US" sz="2000" dirty="0" smtClean="0">
                <a:solidFill>
                  <a:srgbClr val="0066FF"/>
                </a:solidFill>
              </a:rPr>
              <a:t>Evaluate in-line dispersion within NWP modeling techniques</a:t>
            </a:r>
          </a:p>
          <a:p>
            <a:pPr lvl="1"/>
            <a:r>
              <a:rPr lang="en-US" sz="1600" dirty="0" err="1" smtClean="0"/>
              <a:t>Esp</a:t>
            </a:r>
            <a:r>
              <a:rPr lang="en-US" sz="1600" dirty="0" smtClean="0"/>
              <a:t> for aerosol interactions w radiation/clouds (smoke, dust, ash)</a:t>
            </a:r>
          </a:p>
          <a:p>
            <a:endParaRPr lang="en-US" sz="2000" dirty="0" smtClean="0"/>
          </a:p>
          <a:p>
            <a:pPr lvl="1"/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9EC3-298A-40A9-83EB-D77ED124D00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Pict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37602"/>
            <a:ext cx="8229600" cy="84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z="2800" dirty="0" smtClean="0"/>
              <a:t>Progress with Operational Meteorological </a:t>
            </a:r>
            <a:br>
              <a:rPr lang="en-US" sz="2800" dirty="0" smtClean="0"/>
            </a:br>
            <a:r>
              <a:rPr lang="en-US" sz="2800" dirty="0" smtClean="0"/>
              <a:t>and Dispersion Model Support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4114800"/>
          </a:xfrm>
        </p:spPr>
        <p:txBody>
          <a:bodyPr/>
          <a:lstStyle/>
          <a:p>
            <a:pPr marL="457200" indent="-457200"/>
            <a:r>
              <a:rPr lang="en-US" sz="2400" dirty="0" smtClean="0">
                <a:solidFill>
                  <a:srgbClr val="0066FF"/>
                </a:solidFill>
              </a:rPr>
              <a:t>Progress towards:</a:t>
            </a:r>
          </a:p>
          <a:p>
            <a:pPr lvl="1"/>
            <a:r>
              <a:rPr lang="en-US" sz="2000" dirty="0" smtClean="0"/>
              <a:t>WMO Regional Specialized Meteorological Center support</a:t>
            </a:r>
          </a:p>
          <a:p>
            <a:pPr lvl="2"/>
            <a:r>
              <a:rPr lang="en-US" sz="1600" dirty="0" smtClean="0"/>
              <a:t>Run at NCEP 24/7 by Senior Duty Met (SDM)</a:t>
            </a:r>
          </a:p>
          <a:p>
            <a:pPr lvl="1"/>
            <a:r>
              <a:rPr lang="en-US" sz="2000" dirty="0" smtClean="0"/>
              <a:t>Homeland Security support</a:t>
            </a:r>
          </a:p>
          <a:p>
            <a:pPr lvl="2"/>
            <a:r>
              <a:rPr lang="en-US" sz="1600" dirty="0" smtClean="0"/>
              <a:t>1.3 km nest </a:t>
            </a:r>
          </a:p>
          <a:p>
            <a:pPr lvl="1"/>
            <a:r>
              <a:rPr lang="en-US" sz="2000" dirty="0" smtClean="0"/>
              <a:t>Volcanic Ash, dust, smoke global capability</a:t>
            </a:r>
          </a:p>
          <a:p>
            <a:pPr lvl="1"/>
            <a:endParaRPr lang="en-US" sz="2000" dirty="0" smtClean="0"/>
          </a:p>
          <a:p>
            <a:r>
              <a:rPr lang="en-US" sz="2400" dirty="0" smtClean="0">
                <a:solidFill>
                  <a:srgbClr val="0066FF"/>
                </a:solidFill>
              </a:rPr>
              <a:t>Probabilistic Prediction</a:t>
            </a:r>
          </a:p>
          <a:p>
            <a:pPr lvl="1"/>
            <a:r>
              <a:rPr lang="en-US" sz="2000" dirty="0" smtClean="0"/>
              <a:t>High Resolution Meteorological  Ensembles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>
                <a:solidFill>
                  <a:srgbClr val="0066FF"/>
                </a:solidFill>
              </a:rPr>
              <a:t>Evaluation Techniques</a:t>
            </a:r>
          </a:p>
          <a:p>
            <a:pPr lvl="1"/>
            <a:r>
              <a:rPr lang="en-US" sz="2000" dirty="0" smtClean="0"/>
              <a:t>Concentration Evaluation</a:t>
            </a:r>
          </a:p>
          <a:p>
            <a:pPr lvl="1"/>
            <a:endParaRPr lang="en-US" sz="2000" dirty="0" smtClean="0"/>
          </a:p>
          <a:p>
            <a:r>
              <a:rPr lang="en-US" sz="2400" dirty="0" smtClean="0">
                <a:solidFill>
                  <a:srgbClr val="0066FF"/>
                </a:solidFill>
              </a:rPr>
              <a:t>Future Directions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9EC3-298A-40A9-83EB-D77ED124D00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Pict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7704708" cy="79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6334125" y="4237038"/>
            <a:ext cx="1528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WRF NMM/ARW</a:t>
            </a:r>
          </a:p>
          <a:p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Workstation WRF</a:t>
            </a:r>
          </a:p>
        </p:txBody>
      </p:sp>
      <p:sp>
        <p:nvSpPr>
          <p:cNvPr id="80" name="Text Box 64"/>
          <p:cNvSpPr txBox="1">
            <a:spLocks noChangeArrowheads="1"/>
          </p:cNvSpPr>
          <p:nvPr/>
        </p:nvSpPr>
        <p:spPr bwMode="auto">
          <a:xfrm>
            <a:off x="8162925" y="2022475"/>
            <a:ext cx="906463" cy="76993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black"/>
                </a:solidFill>
                <a:latin typeface="Calibri"/>
              </a:rPr>
              <a:t>Chesapeake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black"/>
                </a:solidFill>
                <a:latin typeface="Calibri"/>
              </a:rPr>
              <a:t>Tampa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black"/>
                </a:solidFill>
                <a:latin typeface="Calibri"/>
              </a:rPr>
              <a:t>Delaware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black"/>
                </a:solidFill>
                <a:latin typeface="Calibri"/>
              </a:rPr>
              <a:t>ADCIRC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7C5F5-48E8-4113-9591-D91623A390E8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3013" name="Text Box 2"/>
          <p:cNvSpPr txBox="1">
            <a:spLocks noChangeArrowheads="1"/>
          </p:cNvSpPr>
          <p:nvPr/>
        </p:nvSpPr>
        <p:spPr bwMode="auto">
          <a:xfrm>
            <a:off x="6367463" y="4976813"/>
            <a:ext cx="1308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Air Quality</a:t>
            </a:r>
          </a:p>
        </p:txBody>
      </p:sp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3551238" y="4967288"/>
            <a:ext cx="1843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2625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WRF: ARW, NMM</a:t>
            </a:r>
          </a:p>
          <a:p>
            <a:pPr algn="ctr" defTabSz="682625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ETA, RSM </a:t>
            </a:r>
          </a:p>
        </p:txBody>
      </p:sp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457200" y="5218113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2625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GFS, Canadian Global Model </a:t>
            </a:r>
          </a:p>
        </p:txBody>
      </p:sp>
      <p:pic>
        <p:nvPicPr>
          <p:cNvPr id="43016" name="Picture 7" descr="050511_00_ref1"/>
          <p:cNvPicPr>
            <a:picLocks noChangeAspect="1" noChangeArrowheads="1"/>
          </p:cNvPicPr>
          <p:nvPr/>
        </p:nvPicPr>
        <p:blipFill>
          <a:blip r:embed="rId3"/>
          <a:srcRect l="50000" b="49451"/>
          <a:stretch>
            <a:fillRect/>
          </a:stretch>
        </p:blipFill>
        <p:spPr bwMode="auto">
          <a:xfrm>
            <a:off x="7848600" y="3927475"/>
            <a:ext cx="89852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3886200" y="30480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Regional NAM</a:t>
            </a:r>
          </a:p>
          <a:p>
            <a:pPr algn="ctr"/>
            <a:endParaRPr lang="en-US" sz="600" b="1" dirty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NEMS NMM 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8" name="Line 9"/>
          <p:cNvSpPr>
            <a:spLocks noChangeShapeType="1"/>
          </p:cNvSpPr>
          <p:nvPr/>
        </p:nvSpPr>
        <p:spPr bwMode="auto">
          <a:xfrm>
            <a:off x="5257800" y="3886200"/>
            <a:ext cx="990600" cy="19812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9" name="Line 10"/>
          <p:cNvSpPr>
            <a:spLocks noChangeShapeType="1"/>
          </p:cNvSpPr>
          <p:nvPr/>
        </p:nvSpPr>
        <p:spPr bwMode="auto">
          <a:xfrm>
            <a:off x="5486400" y="3733800"/>
            <a:ext cx="762000" cy="3810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0" name="Line 11"/>
          <p:cNvSpPr>
            <a:spLocks noChangeShapeType="1"/>
          </p:cNvSpPr>
          <p:nvPr/>
        </p:nvSpPr>
        <p:spPr bwMode="auto">
          <a:xfrm>
            <a:off x="5486400" y="3276600"/>
            <a:ext cx="714375" cy="61913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1" name="Text Box 12"/>
          <p:cNvSpPr txBox="1">
            <a:spLocks noChangeArrowheads="1"/>
          </p:cNvSpPr>
          <p:nvPr/>
        </p:nvSpPr>
        <p:spPr bwMode="auto">
          <a:xfrm>
            <a:off x="457200" y="4648200"/>
            <a:ext cx="2362200" cy="866775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North American Ensemble Forecast System</a:t>
            </a: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3005138" y="2462213"/>
            <a:ext cx="533400" cy="53340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3505200" y="1585913"/>
            <a:ext cx="1371600" cy="7620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3505200" y="1603375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Hurricane 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GFDL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HWRF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1738313" y="3089275"/>
            <a:ext cx="14478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Global</a:t>
            </a:r>
          </a:p>
          <a:p>
            <a:pPr algn="ctr">
              <a:lnSpc>
                <a:spcPct val="80000"/>
              </a:lnSpc>
            </a:pPr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Forecast</a:t>
            </a:r>
          </a:p>
          <a:p>
            <a:pPr algn="ctr">
              <a:lnSpc>
                <a:spcPct val="80000"/>
              </a:lnSpc>
            </a:pPr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System</a:t>
            </a:r>
          </a:p>
        </p:txBody>
      </p:sp>
      <p:pic>
        <p:nvPicPr>
          <p:cNvPr id="43026" name="Picture 18" descr="NJplume"/>
          <p:cNvPicPr>
            <a:picLocks noChangeAspect="1" noChangeArrowheads="1"/>
          </p:cNvPicPr>
          <p:nvPr/>
        </p:nvPicPr>
        <p:blipFill>
          <a:blip r:embed="rId4"/>
          <a:srcRect t="10898" r="21671"/>
          <a:stretch>
            <a:fillRect/>
          </a:stretch>
        </p:blipFill>
        <p:spPr bwMode="auto">
          <a:xfrm>
            <a:off x="7785100" y="2984500"/>
            <a:ext cx="91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7" name="Text Box 20"/>
          <p:cNvSpPr txBox="1">
            <a:spLocks noChangeArrowheads="1"/>
          </p:cNvSpPr>
          <p:nvPr/>
        </p:nvSpPr>
        <p:spPr bwMode="auto">
          <a:xfrm>
            <a:off x="6384924" y="2976563"/>
            <a:ext cx="23780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alibri" pitchFamily="34" charset="0"/>
              </a:rPr>
              <a:t>Dispersion</a:t>
            </a:r>
          </a:p>
          <a:p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ARL/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HYSPLIT RSMC,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 charset="0"/>
              </a:rPr>
              <a:t>Volc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 Ash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28" name="Rectangle 21"/>
          <p:cNvSpPr>
            <a:spLocks noChangeArrowheads="1"/>
          </p:cNvSpPr>
          <p:nvPr/>
        </p:nvSpPr>
        <p:spPr bwMode="auto">
          <a:xfrm>
            <a:off x="6308725" y="2947988"/>
            <a:ext cx="2438400" cy="8191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756525" y="4914900"/>
            <a:ext cx="990600" cy="1000125"/>
            <a:chOff x="384" y="2722"/>
            <a:chExt cx="2256" cy="2000"/>
          </a:xfrm>
        </p:grpSpPr>
        <p:pic>
          <p:nvPicPr>
            <p:cNvPr id="43083" name="Picture 23" descr="200407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4" y="2722"/>
              <a:ext cx="2256" cy="1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84" name="Text Box 24"/>
            <p:cNvSpPr txBox="1">
              <a:spLocks noChangeArrowheads="1"/>
            </p:cNvSpPr>
            <p:nvPr/>
          </p:nvSpPr>
          <p:spPr bwMode="auto">
            <a:xfrm>
              <a:off x="1921" y="3985"/>
              <a:ext cx="701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600" b="1">
                  <a:solidFill>
                    <a:srgbClr val="FFFFFF"/>
                  </a:solidFill>
                  <a:latin typeface="Garamond" pitchFamily="18" charset="0"/>
                  <a:cs typeface="Arial" pitchFamily="34" charset="0"/>
                </a:rPr>
                <a:t>Forecast</a:t>
              </a:r>
            </a:p>
          </p:txBody>
        </p:sp>
      </p:grpSp>
      <p:pic>
        <p:nvPicPr>
          <p:cNvPr id="43030" name="Picture 25" descr="cape06"/>
          <p:cNvPicPr>
            <a:picLocks noChangeAspect="1" noChangeArrowheads="1"/>
          </p:cNvPicPr>
          <p:nvPr/>
        </p:nvPicPr>
        <p:blipFill>
          <a:blip r:embed="rId6"/>
          <a:srcRect l="24686" t="24426" b="20480"/>
          <a:stretch>
            <a:fillRect/>
          </a:stretch>
        </p:blipFill>
        <p:spPr bwMode="auto">
          <a:xfrm>
            <a:off x="7848600" y="5875338"/>
            <a:ext cx="898525" cy="6778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43031" name="Text Box 26"/>
          <p:cNvSpPr txBox="1">
            <a:spLocks noChangeArrowheads="1"/>
          </p:cNvSpPr>
          <p:nvPr/>
        </p:nvSpPr>
        <p:spPr bwMode="auto">
          <a:xfrm>
            <a:off x="6324600" y="3919538"/>
            <a:ext cx="2225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Severe Weather</a:t>
            </a:r>
          </a:p>
        </p:txBody>
      </p:sp>
      <p:sp>
        <p:nvSpPr>
          <p:cNvPr id="43032" name="Rectangle 27"/>
          <p:cNvSpPr>
            <a:spLocks noChangeArrowheads="1"/>
          </p:cNvSpPr>
          <p:nvPr/>
        </p:nvSpPr>
        <p:spPr bwMode="auto">
          <a:xfrm>
            <a:off x="6308725" y="3924300"/>
            <a:ext cx="2438400" cy="8191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33" name="Rectangle 28"/>
          <p:cNvSpPr>
            <a:spLocks noChangeArrowheads="1"/>
          </p:cNvSpPr>
          <p:nvPr/>
        </p:nvSpPr>
        <p:spPr bwMode="auto">
          <a:xfrm>
            <a:off x="6308725" y="4900613"/>
            <a:ext cx="2438400" cy="820737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43034" name="Text Box 29"/>
          <p:cNvSpPr txBox="1">
            <a:spLocks noChangeArrowheads="1"/>
          </p:cNvSpPr>
          <p:nvPr/>
        </p:nvSpPr>
        <p:spPr bwMode="auto">
          <a:xfrm>
            <a:off x="6308725" y="5881688"/>
            <a:ext cx="2438400" cy="646112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Rapid Update</a:t>
            </a:r>
          </a:p>
          <a:p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for Aviation</a:t>
            </a:r>
          </a:p>
        </p:txBody>
      </p:sp>
      <p:sp>
        <p:nvSpPr>
          <p:cNvPr id="43035" name="Rectangle 30"/>
          <p:cNvSpPr>
            <a:spLocks noChangeArrowheads="1"/>
          </p:cNvSpPr>
          <p:nvPr/>
        </p:nvSpPr>
        <p:spPr bwMode="auto">
          <a:xfrm>
            <a:off x="1905000" y="1357313"/>
            <a:ext cx="1143000" cy="838200"/>
          </a:xfrm>
          <a:prstGeom prst="rect">
            <a:avLst/>
          </a:prstGeom>
          <a:noFill/>
          <a:ln w="635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36" name="Text Box 31"/>
          <p:cNvSpPr txBox="1">
            <a:spLocks noChangeArrowheads="1"/>
          </p:cNvSpPr>
          <p:nvPr/>
        </p:nvSpPr>
        <p:spPr bwMode="auto">
          <a:xfrm>
            <a:off x="2055813" y="1323975"/>
            <a:ext cx="830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Climate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CFSv2</a:t>
            </a:r>
          </a:p>
        </p:txBody>
      </p:sp>
      <p:sp>
        <p:nvSpPr>
          <p:cNvPr id="43037" name="Line 32"/>
          <p:cNvSpPr>
            <a:spLocks noChangeShapeType="1"/>
          </p:cNvSpPr>
          <p:nvPr/>
        </p:nvSpPr>
        <p:spPr bwMode="auto">
          <a:xfrm>
            <a:off x="2438400" y="4238625"/>
            <a:ext cx="0" cy="38100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38" name="Text Box 34"/>
          <p:cNvSpPr txBox="1">
            <a:spLocks noChangeArrowheads="1"/>
          </p:cNvSpPr>
          <p:nvPr/>
        </p:nvSpPr>
        <p:spPr bwMode="auto">
          <a:xfrm>
            <a:off x="3505200" y="4470400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Short-Range</a:t>
            </a:r>
          </a:p>
          <a:p>
            <a:pPr algn="ctr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Ensemble Forecast</a:t>
            </a:r>
          </a:p>
        </p:txBody>
      </p:sp>
      <p:sp>
        <p:nvSpPr>
          <p:cNvPr id="43039" name="Line 36"/>
          <p:cNvSpPr>
            <a:spLocks noChangeShapeType="1"/>
          </p:cNvSpPr>
          <p:nvPr/>
        </p:nvSpPr>
        <p:spPr bwMode="auto">
          <a:xfrm>
            <a:off x="1328738" y="3738563"/>
            <a:ext cx="304800" cy="0"/>
          </a:xfrm>
          <a:prstGeom prst="line">
            <a:avLst/>
          </a:prstGeom>
          <a:noFill/>
          <a:ln w="57150">
            <a:solidFill>
              <a:srgbClr val="33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40" name="Oval 37"/>
          <p:cNvSpPr>
            <a:spLocks noChangeArrowheads="1"/>
          </p:cNvSpPr>
          <p:nvPr/>
        </p:nvSpPr>
        <p:spPr bwMode="auto">
          <a:xfrm>
            <a:off x="1690688" y="2943225"/>
            <a:ext cx="1524000" cy="1219200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41" name="Line 38"/>
          <p:cNvSpPr>
            <a:spLocks noChangeShapeType="1"/>
          </p:cNvSpPr>
          <p:nvPr/>
        </p:nvSpPr>
        <p:spPr bwMode="auto">
          <a:xfrm flipV="1">
            <a:off x="3276600" y="3352800"/>
            <a:ext cx="228600" cy="1143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42" name="Line 39"/>
          <p:cNvSpPr>
            <a:spLocks noChangeShapeType="1"/>
          </p:cNvSpPr>
          <p:nvPr/>
        </p:nvSpPr>
        <p:spPr bwMode="auto">
          <a:xfrm>
            <a:off x="3048000" y="4038600"/>
            <a:ext cx="304800" cy="38100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43" name="Line 40"/>
          <p:cNvSpPr>
            <a:spLocks noChangeShapeType="1"/>
          </p:cNvSpPr>
          <p:nvPr/>
        </p:nvSpPr>
        <p:spPr bwMode="auto">
          <a:xfrm>
            <a:off x="5410200" y="3886200"/>
            <a:ext cx="838200" cy="10668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44" name="Line 41"/>
          <p:cNvSpPr>
            <a:spLocks noChangeShapeType="1"/>
          </p:cNvSpPr>
          <p:nvPr/>
        </p:nvSpPr>
        <p:spPr bwMode="auto">
          <a:xfrm>
            <a:off x="2438400" y="2271713"/>
            <a:ext cx="0" cy="60960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5" name="Rectangle 4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010400" cy="9906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NOAA’s Model Production Suite</a:t>
            </a:r>
          </a:p>
        </p:txBody>
      </p:sp>
      <p:pic>
        <p:nvPicPr>
          <p:cNvPr id="43046" name="Picture 43" descr="DOC_LOGO_1X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230188"/>
            <a:ext cx="838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7" name="Picture 44" descr="Noaa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0" y="152400"/>
            <a:ext cx="8366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48" name="Line 45"/>
          <p:cNvSpPr>
            <a:spLocks noChangeShapeType="1"/>
          </p:cNvSpPr>
          <p:nvPr/>
        </p:nvSpPr>
        <p:spPr bwMode="auto">
          <a:xfrm>
            <a:off x="690563" y="1143000"/>
            <a:ext cx="76962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9" name="Line 46"/>
          <p:cNvSpPr>
            <a:spLocks noChangeShapeType="1"/>
          </p:cNvSpPr>
          <p:nvPr/>
        </p:nvSpPr>
        <p:spPr bwMode="auto">
          <a:xfrm>
            <a:off x="1905000" y="18907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50" name="Text Box 47"/>
          <p:cNvSpPr txBox="1">
            <a:spLocks noChangeArrowheads="1"/>
          </p:cNvSpPr>
          <p:nvPr/>
        </p:nvSpPr>
        <p:spPr bwMode="auto">
          <a:xfrm>
            <a:off x="2117725" y="1900238"/>
            <a:ext cx="712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MOM4</a:t>
            </a:r>
          </a:p>
        </p:txBody>
      </p:sp>
      <p:sp>
        <p:nvSpPr>
          <p:cNvPr id="43051" name="Rectangle 48"/>
          <p:cNvSpPr>
            <a:spLocks noChangeArrowheads="1"/>
          </p:cNvSpPr>
          <p:nvPr/>
        </p:nvSpPr>
        <p:spPr bwMode="auto">
          <a:xfrm>
            <a:off x="1676400" y="6615113"/>
            <a:ext cx="2362200" cy="22860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NOAH Land Surface Model</a:t>
            </a:r>
          </a:p>
        </p:txBody>
      </p:sp>
      <p:sp>
        <p:nvSpPr>
          <p:cNvPr id="43052" name="Line 49"/>
          <p:cNvSpPr>
            <a:spLocks noChangeShapeType="1"/>
          </p:cNvSpPr>
          <p:nvPr/>
        </p:nvSpPr>
        <p:spPr bwMode="auto">
          <a:xfrm flipV="1">
            <a:off x="4876800" y="1905000"/>
            <a:ext cx="838200" cy="15240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53" name="Text Box 50"/>
          <p:cNvSpPr txBox="1">
            <a:spLocks noChangeArrowheads="1"/>
          </p:cNvSpPr>
          <p:nvPr/>
        </p:nvSpPr>
        <p:spPr bwMode="auto">
          <a:xfrm rot="-822113">
            <a:off x="4826000" y="1460500"/>
            <a:ext cx="78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Coupled</a:t>
            </a:r>
          </a:p>
        </p:txBody>
      </p:sp>
      <p:sp>
        <p:nvSpPr>
          <p:cNvPr id="43054" name="Text Box 51"/>
          <p:cNvSpPr txBox="1">
            <a:spLocks noChangeArrowheads="1"/>
          </p:cNvSpPr>
          <p:nvPr/>
        </p:nvSpPr>
        <p:spPr bwMode="auto">
          <a:xfrm>
            <a:off x="44450" y="3397250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cs typeface="Times New Roman" pitchFamily="18" charset="0"/>
              </a:rPr>
              <a:t>Global Data</a:t>
            </a:r>
          </a:p>
          <a:p>
            <a:r>
              <a:rPr lang="en-US" sz="1800" b="1">
                <a:solidFill>
                  <a:srgbClr val="000000"/>
                </a:solidFill>
                <a:cs typeface="Times New Roman" pitchFamily="18" charset="0"/>
              </a:rPr>
              <a:t>Assimilation</a:t>
            </a:r>
          </a:p>
        </p:txBody>
      </p:sp>
      <p:sp>
        <p:nvSpPr>
          <p:cNvPr id="43055" name="Oval 52"/>
          <p:cNvSpPr>
            <a:spLocks noChangeArrowheads="1"/>
          </p:cNvSpPr>
          <p:nvPr/>
        </p:nvSpPr>
        <p:spPr bwMode="auto">
          <a:xfrm>
            <a:off x="76200" y="2286000"/>
            <a:ext cx="1447800" cy="228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56" name="Arc 53"/>
          <p:cNvSpPr>
            <a:spLocks/>
          </p:cNvSpPr>
          <p:nvPr/>
        </p:nvSpPr>
        <p:spPr bwMode="auto">
          <a:xfrm rot="1074670" flipV="1">
            <a:off x="638175" y="3197225"/>
            <a:ext cx="296863" cy="152400"/>
          </a:xfrm>
          <a:custGeom>
            <a:avLst/>
            <a:gdLst>
              <a:gd name="T0" fmla="*/ 2147483647 w 20671"/>
              <a:gd name="T1" fmla="*/ 0 h 21585"/>
              <a:gd name="T2" fmla="*/ 2147483647 w 20671"/>
              <a:gd name="T3" fmla="*/ 2147483647 h 21585"/>
              <a:gd name="T4" fmla="*/ 0 w 20671"/>
              <a:gd name="T5" fmla="*/ 2147483647 h 21585"/>
              <a:gd name="T6" fmla="*/ 0 60000 65536"/>
              <a:gd name="T7" fmla="*/ 0 60000 65536"/>
              <a:gd name="T8" fmla="*/ 0 60000 65536"/>
              <a:gd name="T9" fmla="*/ 0 w 20671"/>
              <a:gd name="T10" fmla="*/ 0 h 21585"/>
              <a:gd name="T11" fmla="*/ 20671 w 20671"/>
              <a:gd name="T12" fmla="*/ 21585 h 21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71" h="21585" fill="none" extrusionOk="0">
                <a:moveTo>
                  <a:pt x="793" y="-1"/>
                </a:moveTo>
                <a:cubicBezTo>
                  <a:pt x="10009" y="338"/>
                  <a:pt x="17994" y="6491"/>
                  <a:pt x="20670" y="15318"/>
                </a:cubicBezTo>
              </a:path>
              <a:path w="20671" h="21585" stroke="0" extrusionOk="0">
                <a:moveTo>
                  <a:pt x="793" y="-1"/>
                </a:moveTo>
                <a:cubicBezTo>
                  <a:pt x="10009" y="338"/>
                  <a:pt x="17994" y="6491"/>
                  <a:pt x="20670" y="15318"/>
                </a:cubicBezTo>
                <a:lnTo>
                  <a:pt x="0" y="2158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3057" name="Picture 54" descr="MCj0424780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4950" y="1295400"/>
            <a:ext cx="1184275" cy="1179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3058" name="Line 55"/>
          <p:cNvSpPr>
            <a:spLocks noChangeShapeType="1"/>
          </p:cNvSpPr>
          <p:nvPr/>
        </p:nvSpPr>
        <p:spPr bwMode="auto">
          <a:xfrm flipV="1">
            <a:off x="2895600" y="5105400"/>
            <a:ext cx="3048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59" name="Line 56"/>
          <p:cNvSpPr>
            <a:spLocks noChangeShapeType="1"/>
          </p:cNvSpPr>
          <p:nvPr/>
        </p:nvSpPr>
        <p:spPr bwMode="auto">
          <a:xfrm>
            <a:off x="3733800" y="4953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60" name="Line 57"/>
          <p:cNvSpPr>
            <a:spLocks noChangeShapeType="1"/>
          </p:cNvSpPr>
          <p:nvPr/>
        </p:nvSpPr>
        <p:spPr bwMode="auto">
          <a:xfrm>
            <a:off x="609600" y="5227638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61" name="Line 58"/>
          <p:cNvSpPr>
            <a:spLocks noChangeShapeType="1"/>
          </p:cNvSpPr>
          <p:nvPr/>
        </p:nvSpPr>
        <p:spPr bwMode="auto">
          <a:xfrm>
            <a:off x="3581400" y="18907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62" name="Freeform 60"/>
          <p:cNvSpPr>
            <a:spLocks/>
          </p:cNvSpPr>
          <p:nvPr/>
        </p:nvSpPr>
        <p:spPr bwMode="auto">
          <a:xfrm>
            <a:off x="914400" y="2424113"/>
            <a:ext cx="595313" cy="876300"/>
          </a:xfrm>
          <a:custGeom>
            <a:avLst/>
            <a:gdLst>
              <a:gd name="T0" fmla="*/ 2147483647 w 400"/>
              <a:gd name="T1" fmla="*/ 0 h 528"/>
              <a:gd name="T2" fmla="*/ 2147483647 w 400"/>
              <a:gd name="T3" fmla="*/ 2147483647 h 528"/>
              <a:gd name="T4" fmla="*/ 2147483647 w 400"/>
              <a:gd name="T5" fmla="*/ 2147483647 h 528"/>
              <a:gd name="T6" fmla="*/ 0 60000 65536"/>
              <a:gd name="T7" fmla="*/ 0 60000 65536"/>
              <a:gd name="T8" fmla="*/ 0 60000 65536"/>
              <a:gd name="T9" fmla="*/ 0 w 400"/>
              <a:gd name="T10" fmla="*/ 0 h 528"/>
              <a:gd name="T11" fmla="*/ 400 w 40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528">
                <a:moveTo>
                  <a:pt x="400" y="0"/>
                </a:moveTo>
                <a:cubicBezTo>
                  <a:pt x="264" y="100"/>
                  <a:pt x="128" y="200"/>
                  <a:pt x="64" y="288"/>
                </a:cubicBezTo>
                <a:cubicBezTo>
                  <a:pt x="0" y="376"/>
                  <a:pt x="24" y="488"/>
                  <a:pt x="16" y="52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63" name="Freeform 61"/>
          <p:cNvSpPr>
            <a:spLocks/>
          </p:cNvSpPr>
          <p:nvPr/>
        </p:nvSpPr>
        <p:spPr bwMode="auto">
          <a:xfrm flipH="1">
            <a:off x="100013" y="2428875"/>
            <a:ext cx="568325" cy="881063"/>
          </a:xfrm>
          <a:custGeom>
            <a:avLst/>
            <a:gdLst>
              <a:gd name="T0" fmla="*/ 2147483647 w 400"/>
              <a:gd name="T1" fmla="*/ 0 h 528"/>
              <a:gd name="T2" fmla="*/ 2147483647 w 400"/>
              <a:gd name="T3" fmla="*/ 2147483647 h 528"/>
              <a:gd name="T4" fmla="*/ 2147483647 w 400"/>
              <a:gd name="T5" fmla="*/ 2147483647 h 528"/>
              <a:gd name="T6" fmla="*/ 0 60000 65536"/>
              <a:gd name="T7" fmla="*/ 0 60000 65536"/>
              <a:gd name="T8" fmla="*/ 0 60000 65536"/>
              <a:gd name="T9" fmla="*/ 0 w 400"/>
              <a:gd name="T10" fmla="*/ 0 h 528"/>
              <a:gd name="T11" fmla="*/ 400 w 40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528">
                <a:moveTo>
                  <a:pt x="400" y="0"/>
                </a:moveTo>
                <a:cubicBezTo>
                  <a:pt x="264" y="100"/>
                  <a:pt x="128" y="200"/>
                  <a:pt x="64" y="288"/>
                </a:cubicBezTo>
                <a:cubicBezTo>
                  <a:pt x="0" y="376"/>
                  <a:pt x="24" y="488"/>
                  <a:pt x="16" y="52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64" name="Line 63"/>
          <p:cNvSpPr>
            <a:spLocks noChangeShapeType="1"/>
          </p:cNvSpPr>
          <p:nvPr/>
        </p:nvSpPr>
        <p:spPr bwMode="auto">
          <a:xfrm>
            <a:off x="6477000" y="3352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3065" name="Picture 19" descr="aofs_sst_nowcast_natl"/>
          <p:cNvPicPr>
            <a:picLocks noChangeAspect="1" noChangeArrowheads="1"/>
          </p:cNvPicPr>
          <p:nvPr/>
        </p:nvPicPr>
        <p:blipFill>
          <a:blip r:embed="rId10"/>
          <a:srcRect l="-1250" t="-1666" r="-1250" b="-1666"/>
          <a:stretch>
            <a:fillRect/>
          </a:stretch>
        </p:blipFill>
        <p:spPr bwMode="auto">
          <a:xfrm>
            <a:off x="6910388" y="1333500"/>
            <a:ext cx="1014412" cy="8001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43066" name="Line 59"/>
          <p:cNvSpPr>
            <a:spLocks noChangeShapeType="1"/>
          </p:cNvSpPr>
          <p:nvPr/>
        </p:nvSpPr>
        <p:spPr bwMode="auto">
          <a:xfrm>
            <a:off x="5786438" y="1676400"/>
            <a:ext cx="1071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3067" name="Picture 62" descr="izzy_24h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56425" y="2098675"/>
            <a:ext cx="857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68" name="Text Box 64"/>
          <p:cNvSpPr txBox="1">
            <a:spLocks noChangeArrowheads="1"/>
          </p:cNvSpPr>
          <p:nvPr/>
        </p:nvSpPr>
        <p:spPr bwMode="auto">
          <a:xfrm>
            <a:off x="5715000" y="1295400"/>
            <a:ext cx="2133600" cy="1563688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Oceans</a:t>
            </a:r>
          </a:p>
          <a:p>
            <a:endParaRPr lang="en-US" sz="1400" b="1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HYCOM</a:t>
            </a:r>
          </a:p>
          <a:p>
            <a:pPr>
              <a:spcBef>
                <a:spcPct val="40000"/>
              </a:spcBef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WAVEWATCH III</a:t>
            </a:r>
          </a:p>
          <a:p>
            <a:endParaRPr lang="en-US" sz="900">
              <a:solidFill>
                <a:srgbClr val="000000"/>
              </a:solidFill>
              <a:latin typeface="Arial" pitchFamily="34" charset="0"/>
            </a:endParaRPr>
          </a:p>
          <a:p>
            <a:endParaRPr lang="en-US" sz="7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3069" name="Line 65"/>
          <p:cNvSpPr>
            <a:spLocks noChangeShapeType="1"/>
          </p:cNvSpPr>
          <p:nvPr/>
        </p:nvSpPr>
        <p:spPr bwMode="auto">
          <a:xfrm>
            <a:off x="6434138" y="530542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70" name="Text Box 66"/>
          <p:cNvSpPr txBox="1">
            <a:spLocks noChangeArrowheads="1"/>
          </p:cNvSpPr>
          <p:nvPr/>
        </p:nvSpPr>
        <p:spPr bwMode="auto">
          <a:xfrm>
            <a:off x="6443663" y="5386388"/>
            <a:ext cx="20702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NAM/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CMAQ, smoke, dust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71" name="Line 67"/>
          <p:cNvSpPr>
            <a:spLocks noChangeShapeType="1"/>
          </p:cNvSpPr>
          <p:nvPr/>
        </p:nvSpPr>
        <p:spPr bwMode="auto">
          <a:xfrm>
            <a:off x="6415088" y="42243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3072" name="Picture 68"/>
          <p:cNvPicPr>
            <a:picLocks noChangeAspect="1" noChangeArrowheads="1"/>
          </p:cNvPicPr>
          <p:nvPr/>
        </p:nvPicPr>
        <p:blipFill>
          <a:blip r:embed="rId12"/>
          <a:srcRect t="22087" b="26651"/>
          <a:stretch>
            <a:fillRect/>
          </a:stretch>
        </p:blipFill>
        <p:spPr bwMode="auto">
          <a:xfrm>
            <a:off x="1138238" y="5654675"/>
            <a:ext cx="3429000" cy="903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3073" name="Rectangle 69"/>
          <p:cNvSpPr>
            <a:spLocks noChangeArrowheads="1"/>
          </p:cNvSpPr>
          <p:nvPr/>
        </p:nvSpPr>
        <p:spPr bwMode="auto">
          <a:xfrm>
            <a:off x="5299075" y="6400800"/>
            <a:ext cx="365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E5470007-1314-41B6-A0DB-045991B2C8A2}" type="slidenum">
              <a:rPr lang="en-US" sz="1400">
                <a:solidFill>
                  <a:srgbClr val="000000"/>
                </a:solidFill>
                <a:latin typeface="Calibri" pitchFamily="34" charset="0"/>
              </a:rPr>
              <a:pPr/>
              <a:t>3</a:t>
            </a:fld>
            <a:endParaRPr lang="en-US" sz="1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74" name="TextBox 70"/>
          <p:cNvSpPr txBox="1">
            <a:spLocks noChangeArrowheads="1"/>
          </p:cNvSpPr>
          <p:nvPr/>
        </p:nvSpPr>
        <p:spPr bwMode="auto">
          <a:xfrm rot="-5400000">
            <a:off x="3350419" y="3126581"/>
            <a:ext cx="923925" cy="4619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Regional</a:t>
            </a:r>
          </a:p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DA</a:t>
            </a:r>
          </a:p>
        </p:txBody>
      </p:sp>
      <p:sp>
        <p:nvSpPr>
          <p:cNvPr id="43075" name="Rectangle 13"/>
          <p:cNvSpPr>
            <a:spLocks noChangeArrowheads="1"/>
          </p:cNvSpPr>
          <p:nvPr/>
        </p:nvSpPr>
        <p:spPr bwMode="auto">
          <a:xfrm>
            <a:off x="3581400" y="2895600"/>
            <a:ext cx="1828800" cy="91440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00CC66"/>
              </a:solidFill>
              <a:latin typeface="Calibri" pitchFamily="34" charset="0"/>
            </a:endParaRPr>
          </a:p>
        </p:txBody>
      </p:sp>
      <p:sp>
        <p:nvSpPr>
          <p:cNvPr id="43076" name="TextBox 71"/>
          <p:cNvSpPr txBox="1">
            <a:spLocks noChangeArrowheads="1"/>
          </p:cNvSpPr>
          <p:nvPr/>
        </p:nvSpPr>
        <p:spPr bwMode="auto">
          <a:xfrm rot="-5400000">
            <a:off x="2918619" y="4777581"/>
            <a:ext cx="1076325" cy="4619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Regional</a:t>
            </a:r>
          </a:p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DA</a:t>
            </a:r>
          </a:p>
        </p:txBody>
      </p:sp>
      <p:sp>
        <p:nvSpPr>
          <p:cNvPr id="43077" name="Rectangle 35"/>
          <p:cNvSpPr>
            <a:spLocks noChangeArrowheads="1"/>
          </p:cNvSpPr>
          <p:nvPr/>
        </p:nvSpPr>
        <p:spPr bwMode="auto">
          <a:xfrm>
            <a:off x="3230563" y="4473575"/>
            <a:ext cx="2133600" cy="1071563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78" name="Line 56"/>
          <p:cNvSpPr>
            <a:spLocks noChangeShapeType="1"/>
          </p:cNvSpPr>
          <p:nvPr/>
        </p:nvSpPr>
        <p:spPr bwMode="auto">
          <a:xfrm>
            <a:off x="4084638" y="33686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79" name="Text Box 6"/>
          <p:cNvSpPr txBox="1">
            <a:spLocks noChangeArrowheads="1"/>
          </p:cNvSpPr>
          <p:nvPr/>
        </p:nvSpPr>
        <p:spPr bwMode="auto">
          <a:xfrm>
            <a:off x="420688" y="2663825"/>
            <a:ext cx="7731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Satellites + Radar</a:t>
            </a:r>
          </a:p>
          <a:p>
            <a:pPr algn="ctr">
              <a:lnSpc>
                <a:spcPct val="75000"/>
              </a:lnSpc>
            </a:pPr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99.9%</a:t>
            </a:r>
          </a:p>
        </p:txBody>
      </p:sp>
      <p:sp>
        <p:nvSpPr>
          <p:cNvPr id="43080" name="Text Box 33"/>
          <p:cNvSpPr txBox="1">
            <a:spLocks noChangeArrowheads="1"/>
          </p:cNvSpPr>
          <p:nvPr/>
        </p:nvSpPr>
        <p:spPr bwMode="auto">
          <a:xfrm>
            <a:off x="361950" y="2465388"/>
            <a:ext cx="9017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3.5B Obs/Day</a:t>
            </a:r>
          </a:p>
        </p:txBody>
      </p:sp>
      <p:sp>
        <p:nvSpPr>
          <p:cNvPr id="43081" name="Line 11"/>
          <p:cNvSpPr>
            <a:spLocks noChangeShapeType="1"/>
          </p:cNvSpPr>
          <p:nvPr/>
        </p:nvSpPr>
        <p:spPr bwMode="auto">
          <a:xfrm>
            <a:off x="7889875" y="1600200"/>
            <a:ext cx="257175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82" name="Text Box 64"/>
          <p:cNvSpPr txBox="1">
            <a:spLocks noChangeArrowheads="1"/>
          </p:cNvSpPr>
          <p:nvPr/>
        </p:nvSpPr>
        <p:spPr bwMode="auto">
          <a:xfrm>
            <a:off x="8153400" y="1336675"/>
            <a:ext cx="914400" cy="6921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NOS</a:t>
            </a:r>
          </a:p>
          <a:p>
            <a:pPr algn="ctr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PORTS</a:t>
            </a:r>
          </a:p>
          <a:p>
            <a:pPr algn="ctr"/>
            <a:r>
              <a:rPr lang="en-US" sz="1100">
                <a:solidFill>
                  <a:srgbClr val="000000"/>
                </a:solidFill>
                <a:latin typeface="Arial" pitchFamily="34" charset="0"/>
              </a:rPr>
              <a:t>GLOFS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0"/>
          <p:cNvSpPr>
            <a:spLocks noChangeArrowheads="1"/>
          </p:cNvSpPr>
          <p:nvPr/>
        </p:nvSpPr>
        <p:spPr bwMode="auto">
          <a:xfrm>
            <a:off x="2133600" y="755650"/>
            <a:ext cx="5105400" cy="3179763"/>
          </a:xfrm>
          <a:prstGeom prst="rect">
            <a:avLst/>
          </a:prstGeom>
          <a:solidFill>
            <a:srgbClr val="FFFFCC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295400" y="0"/>
            <a:ext cx="6589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/>
              <a:t>NEMS Component Structure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048125" y="779463"/>
            <a:ext cx="104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/>
              <a:t>MAIN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538538" y="2408238"/>
            <a:ext cx="2068512" cy="46672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EARTH(1:NM)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211388" y="3267075"/>
            <a:ext cx="1041400" cy="4667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Ocean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186238" y="3251200"/>
            <a:ext cx="733425" cy="4667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Atm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002338" y="3251200"/>
            <a:ext cx="609600" cy="4667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Ice</a:t>
            </a:r>
          </a:p>
        </p:txBody>
      </p:sp>
      <p:sp>
        <p:nvSpPr>
          <p:cNvPr id="15369" name="Line 16"/>
          <p:cNvSpPr>
            <a:spLocks noChangeShapeType="1"/>
          </p:cNvSpPr>
          <p:nvPr/>
        </p:nvSpPr>
        <p:spPr bwMode="auto">
          <a:xfrm>
            <a:off x="358775" y="4759325"/>
            <a:ext cx="84026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Text Box 17"/>
          <p:cNvSpPr txBox="1">
            <a:spLocks noChangeArrowheads="1"/>
          </p:cNvSpPr>
          <p:nvPr/>
        </p:nvSpPr>
        <p:spPr bwMode="auto">
          <a:xfrm>
            <a:off x="0" y="2819400"/>
            <a:ext cx="2133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>
                <a:solidFill>
                  <a:srgbClr val="CC3300"/>
                </a:solidFill>
              </a:rPr>
              <a:t>Below the dashed line, the source codes are organized by the model developers.</a:t>
            </a:r>
            <a:endParaRPr lang="en-US" sz="1600" b="1" i="1">
              <a:solidFill>
                <a:srgbClr val="0099FF"/>
              </a:solidFill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4953000" y="4114800"/>
            <a:ext cx="1971675" cy="2060575"/>
            <a:chOff x="6429375" y="4097338"/>
            <a:chExt cx="1971675" cy="2060575"/>
          </a:xfrm>
        </p:grpSpPr>
        <p:sp>
          <p:nvSpPr>
            <p:cNvPr id="15418" name="Text Box 11"/>
            <p:cNvSpPr txBox="1">
              <a:spLocks noChangeArrowheads="1"/>
            </p:cNvSpPr>
            <p:nvPr/>
          </p:nvSpPr>
          <p:spPr bwMode="auto">
            <a:xfrm>
              <a:off x="7086600" y="4097338"/>
              <a:ext cx="701675" cy="466725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FIM</a:t>
              </a:r>
            </a:p>
          </p:txBody>
        </p:sp>
        <p:sp>
          <p:nvSpPr>
            <p:cNvPr id="15419" name="Text Box 22"/>
            <p:cNvSpPr txBox="1">
              <a:spLocks noChangeArrowheads="1"/>
            </p:cNvSpPr>
            <p:nvPr/>
          </p:nvSpPr>
          <p:spPr bwMode="auto">
            <a:xfrm>
              <a:off x="6429375" y="5781675"/>
              <a:ext cx="59055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Dyn</a:t>
              </a:r>
            </a:p>
          </p:txBody>
        </p:sp>
        <p:sp>
          <p:nvSpPr>
            <p:cNvPr id="15420" name="Text Box 23"/>
            <p:cNvSpPr txBox="1">
              <a:spLocks noChangeArrowheads="1"/>
            </p:cNvSpPr>
            <p:nvPr/>
          </p:nvSpPr>
          <p:spPr bwMode="auto">
            <a:xfrm>
              <a:off x="7145338" y="5780088"/>
              <a:ext cx="560387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Phy</a:t>
              </a:r>
            </a:p>
          </p:txBody>
        </p:sp>
        <p:sp>
          <p:nvSpPr>
            <p:cNvPr id="15421" name="Text Box 24"/>
            <p:cNvSpPr txBox="1">
              <a:spLocks noChangeArrowheads="1"/>
            </p:cNvSpPr>
            <p:nvPr/>
          </p:nvSpPr>
          <p:spPr bwMode="auto">
            <a:xfrm>
              <a:off x="7842250" y="5773738"/>
              <a:ext cx="558800" cy="37623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Wrt</a:t>
              </a:r>
            </a:p>
          </p:txBody>
        </p:sp>
        <p:sp>
          <p:nvSpPr>
            <p:cNvPr id="15422" name="Line 26"/>
            <p:cNvSpPr>
              <a:spLocks noChangeShapeType="1"/>
            </p:cNvSpPr>
            <p:nvPr/>
          </p:nvSpPr>
          <p:spPr bwMode="auto">
            <a:xfrm>
              <a:off x="7423150" y="4557713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Line 27"/>
            <p:cNvSpPr>
              <a:spLocks noChangeShapeType="1"/>
            </p:cNvSpPr>
            <p:nvPr/>
          </p:nvSpPr>
          <p:spPr bwMode="auto">
            <a:xfrm flipH="1">
              <a:off x="6746875" y="4557713"/>
              <a:ext cx="490538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Line 28"/>
            <p:cNvSpPr>
              <a:spLocks noChangeShapeType="1"/>
            </p:cNvSpPr>
            <p:nvPr/>
          </p:nvSpPr>
          <p:spPr bwMode="auto">
            <a:xfrm>
              <a:off x="7596188" y="4557713"/>
              <a:ext cx="528637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2" name="Text Box 29"/>
          <p:cNvSpPr txBox="1">
            <a:spLocks noChangeArrowheads="1"/>
          </p:cNvSpPr>
          <p:nvPr/>
        </p:nvSpPr>
        <p:spPr bwMode="auto">
          <a:xfrm>
            <a:off x="4086225" y="1490663"/>
            <a:ext cx="973138" cy="4667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NEMS</a:t>
            </a:r>
          </a:p>
        </p:txBody>
      </p:sp>
      <p:sp>
        <p:nvSpPr>
          <p:cNvPr id="15373" name="Line 30"/>
          <p:cNvSpPr>
            <a:spLocks noChangeShapeType="1"/>
          </p:cNvSpPr>
          <p:nvPr/>
        </p:nvSpPr>
        <p:spPr bwMode="auto">
          <a:xfrm flipH="1">
            <a:off x="3962400" y="3736975"/>
            <a:ext cx="5969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Line 31"/>
          <p:cNvSpPr>
            <a:spLocks noChangeShapeType="1"/>
          </p:cNvSpPr>
          <p:nvPr/>
        </p:nvSpPr>
        <p:spPr bwMode="auto">
          <a:xfrm>
            <a:off x="4559300" y="2874963"/>
            <a:ext cx="0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Line 32"/>
          <p:cNvSpPr>
            <a:spLocks noChangeShapeType="1"/>
          </p:cNvSpPr>
          <p:nvPr/>
        </p:nvSpPr>
        <p:spPr bwMode="auto">
          <a:xfrm flipH="1">
            <a:off x="2730500" y="2874963"/>
            <a:ext cx="1298575" cy="398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Line 33"/>
          <p:cNvSpPr>
            <a:spLocks noChangeShapeType="1"/>
          </p:cNvSpPr>
          <p:nvPr/>
        </p:nvSpPr>
        <p:spPr bwMode="auto">
          <a:xfrm>
            <a:off x="5075238" y="2874963"/>
            <a:ext cx="1219200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Text Box 34"/>
          <p:cNvSpPr txBox="1">
            <a:spLocks noChangeArrowheads="1"/>
          </p:cNvSpPr>
          <p:nvPr/>
        </p:nvSpPr>
        <p:spPr bwMode="auto">
          <a:xfrm>
            <a:off x="5816600" y="2286000"/>
            <a:ext cx="1268413" cy="7112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Ensemble</a:t>
            </a:r>
          </a:p>
          <a:p>
            <a:r>
              <a:rPr lang="en-US" sz="2000" i="1"/>
              <a:t> Coupler</a:t>
            </a:r>
          </a:p>
        </p:txBody>
      </p:sp>
      <p:sp>
        <p:nvSpPr>
          <p:cNvPr id="15378" name="Line 35"/>
          <p:cNvSpPr>
            <a:spLocks noChangeShapeType="1"/>
          </p:cNvSpPr>
          <p:nvPr/>
        </p:nvSpPr>
        <p:spPr bwMode="auto">
          <a:xfrm>
            <a:off x="4584700" y="1179513"/>
            <a:ext cx="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Line 36"/>
          <p:cNvSpPr>
            <a:spLocks noChangeShapeType="1"/>
          </p:cNvSpPr>
          <p:nvPr/>
        </p:nvSpPr>
        <p:spPr bwMode="auto">
          <a:xfrm>
            <a:off x="4559300" y="1974850"/>
            <a:ext cx="0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Line 37"/>
          <p:cNvSpPr>
            <a:spLocks noChangeShapeType="1"/>
          </p:cNvSpPr>
          <p:nvPr/>
        </p:nvSpPr>
        <p:spPr bwMode="auto">
          <a:xfrm flipV="1">
            <a:off x="4559300" y="2057400"/>
            <a:ext cx="1384300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Line 38"/>
          <p:cNvSpPr>
            <a:spLocks noChangeShapeType="1"/>
          </p:cNvSpPr>
          <p:nvPr/>
        </p:nvSpPr>
        <p:spPr bwMode="auto">
          <a:xfrm>
            <a:off x="5943600" y="2057400"/>
            <a:ext cx="76200" cy="207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590800" y="4114800"/>
            <a:ext cx="2006600" cy="2052638"/>
            <a:chOff x="2743200" y="4114800"/>
            <a:chExt cx="2006600" cy="2052638"/>
          </a:xfrm>
        </p:grpSpPr>
        <p:sp>
          <p:nvSpPr>
            <p:cNvPr id="15411" name="Text Box 10"/>
            <p:cNvSpPr txBox="1">
              <a:spLocks noChangeArrowheads="1"/>
            </p:cNvSpPr>
            <p:nvPr/>
          </p:nvSpPr>
          <p:spPr bwMode="auto">
            <a:xfrm>
              <a:off x="3489325" y="4114800"/>
              <a:ext cx="725488" cy="466725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GFS</a:t>
              </a:r>
            </a:p>
          </p:txBody>
        </p:sp>
        <p:sp>
          <p:nvSpPr>
            <p:cNvPr id="15412" name="Text Box 19"/>
            <p:cNvSpPr txBox="1">
              <a:spLocks noChangeArrowheads="1"/>
            </p:cNvSpPr>
            <p:nvPr/>
          </p:nvSpPr>
          <p:spPr bwMode="auto">
            <a:xfrm>
              <a:off x="2743200" y="5791200"/>
              <a:ext cx="590550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Dyn</a:t>
              </a:r>
            </a:p>
          </p:txBody>
        </p:sp>
        <p:sp>
          <p:nvSpPr>
            <p:cNvPr id="15413" name="Text Box 20"/>
            <p:cNvSpPr txBox="1">
              <a:spLocks noChangeArrowheads="1"/>
            </p:cNvSpPr>
            <p:nvPr/>
          </p:nvSpPr>
          <p:spPr bwMode="auto">
            <a:xfrm>
              <a:off x="3505200" y="5791200"/>
              <a:ext cx="560387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Phy</a:t>
              </a:r>
            </a:p>
          </p:txBody>
        </p:sp>
        <p:sp>
          <p:nvSpPr>
            <p:cNvPr id="15414" name="Text Box 21"/>
            <p:cNvSpPr txBox="1">
              <a:spLocks noChangeArrowheads="1"/>
            </p:cNvSpPr>
            <p:nvPr/>
          </p:nvSpPr>
          <p:spPr bwMode="auto">
            <a:xfrm>
              <a:off x="4191000" y="5791200"/>
              <a:ext cx="558800" cy="37623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Wrt</a:t>
              </a:r>
            </a:p>
          </p:txBody>
        </p:sp>
        <p:sp>
          <p:nvSpPr>
            <p:cNvPr id="15415" name="Line 40"/>
            <p:cNvSpPr>
              <a:spLocks noChangeShapeType="1"/>
            </p:cNvSpPr>
            <p:nvPr/>
          </p:nvSpPr>
          <p:spPr bwMode="auto">
            <a:xfrm flipH="1">
              <a:off x="3047999" y="4584700"/>
              <a:ext cx="541338" cy="1206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Line 41"/>
            <p:cNvSpPr>
              <a:spLocks noChangeShapeType="1"/>
            </p:cNvSpPr>
            <p:nvPr/>
          </p:nvSpPr>
          <p:spPr bwMode="auto">
            <a:xfrm flipH="1">
              <a:off x="3810000" y="4572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Line 42"/>
            <p:cNvSpPr>
              <a:spLocks noChangeShapeType="1"/>
            </p:cNvSpPr>
            <p:nvPr/>
          </p:nvSpPr>
          <p:spPr bwMode="auto">
            <a:xfrm>
              <a:off x="4106863" y="4584700"/>
              <a:ext cx="312737" cy="1206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3" name="Line 44"/>
          <p:cNvSpPr>
            <a:spLocks noChangeShapeType="1"/>
          </p:cNvSpPr>
          <p:nvPr/>
        </p:nvSpPr>
        <p:spPr bwMode="auto">
          <a:xfrm flipH="1">
            <a:off x="1676400" y="3724275"/>
            <a:ext cx="2603500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Line 45"/>
          <p:cNvSpPr>
            <a:spLocks noChangeShapeType="1"/>
          </p:cNvSpPr>
          <p:nvPr/>
        </p:nvSpPr>
        <p:spPr bwMode="auto">
          <a:xfrm>
            <a:off x="4824413" y="3724275"/>
            <a:ext cx="2795587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0" y="4114800"/>
            <a:ext cx="2384425" cy="2068513"/>
            <a:chOff x="550290" y="4102100"/>
            <a:chExt cx="2383987" cy="2068513"/>
          </a:xfrm>
        </p:grpSpPr>
        <p:sp>
          <p:nvSpPr>
            <p:cNvPr id="15402" name="Text Box 9"/>
            <p:cNvSpPr txBox="1">
              <a:spLocks noChangeArrowheads="1"/>
            </p:cNvSpPr>
            <p:nvPr/>
          </p:nvSpPr>
          <p:spPr bwMode="auto">
            <a:xfrm>
              <a:off x="1352550" y="4102100"/>
              <a:ext cx="866775" cy="466725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NMM</a:t>
              </a:r>
            </a:p>
          </p:txBody>
        </p:sp>
        <p:sp>
          <p:nvSpPr>
            <p:cNvPr id="15403" name="Text Box 12"/>
            <p:cNvSpPr txBox="1">
              <a:spLocks noChangeArrowheads="1"/>
            </p:cNvSpPr>
            <p:nvPr/>
          </p:nvSpPr>
          <p:spPr bwMode="auto">
            <a:xfrm>
              <a:off x="750888" y="5794375"/>
              <a:ext cx="59055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Dyn</a:t>
              </a:r>
            </a:p>
          </p:txBody>
        </p:sp>
        <p:sp>
          <p:nvSpPr>
            <p:cNvPr id="15404" name="Text Box 13"/>
            <p:cNvSpPr txBox="1">
              <a:spLocks noChangeArrowheads="1"/>
            </p:cNvSpPr>
            <p:nvPr/>
          </p:nvSpPr>
          <p:spPr bwMode="auto">
            <a:xfrm>
              <a:off x="1466850" y="5792788"/>
              <a:ext cx="560388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Phy</a:t>
              </a:r>
            </a:p>
          </p:txBody>
        </p:sp>
        <p:sp>
          <p:nvSpPr>
            <p:cNvPr id="15405" name="Text Box 14"/>
            <p:cNvSpPr txBox="1">
              <a:spLocks noChangeArrowheads="1"/>
            </p:cNvSpPr>
            <p:nvPr/>
          </p:nvSpPr>
          <p:spPr bwMode="auto">
            <a:xfrm>
              <a:off x="550290" y="5003800"/>
              <a:ext cx="2383987" cy="400110"/>
            </a:xfrm>
            <a:prstGeom prst="rect">
              <a:avLst/>
            </a:prstGeom>
            <a:noFill/>
            <a:ln w="9525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Nest Domains(1:ND)</a:t>
              </a:r>
            </a:p>
          </p:txBody>
        </p:sp>
        <p:sp>
          <p:nvSpPr>
            <p:cNvPr id="15406" name="Line 15"/>
            <p:cNvSpPr>
              <a:spLocks noChangeShapeType="1"/>
            </p:cNvSpPr>
            <p:nvPr/>
          </p:nvSpPr>
          <p:spPr bwMode="auto">
            <a:xfrm>
              <a:off x="1774825" y="4587875"/>
              <a:ext cx="0" cy="423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Text Box 18"/>
            <p:cNvSpPr txBox="1">
              <a:spLocks noChangeArrowheads="1"/>
            </p:cNvSpPr>
            <p:nvPr/>
          </p:nvSpPr>
          <p:spPr bwMode="auto">
            <a:xfrm>
              <a:off x="2163763" y="5786438"/>
              <a:ext cx="558800" cy="37623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Wrt</a:t>
              </a:r>
            </a:p>
          </p:txBody>
        </p:sp>
        <p:sp>
          <p:nvSpPr>
            <p:cNvPr id="15408" name="Line 25"/>
            <p:cNvSpPr>
              <a:spLocks noChangeShapeType="1"/>
            </p:cNvSpPr>
            <p:nvPr/>
          </p:nvSpPr>
          <p:spPr bwMode="auto">
            <a:xfrm>
              <a:off x="1774825" y="5421313"/>
              <a:ext cx="0" cy="369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Line 46"/>
            <p:cNvSpPr>
              <a:spLocks noChangeShapeType="1"/>
            </p:cNvSpPr>
            <p:nvPr/>
          </p:nvSpPr>
          <p:spPr bwMode="auto">
            <a:xfrm flipH="1">
              <a:off x="1073150" y="5407025"/>
              <a:ext cx="331788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Line 47"/>
            <p:cNvSpPr>
              <a:spLocks noChangeShapeType="1"/>
            </p:cNvSpPr>
            <p:nvPr/>
          </p:nvSpPr>
          <p:spPr bwMode="auto">
            <a:xfrm>
              <a:off x="2120900" y="5419725"/>
              <a:ext cx="317500" cy="371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6" name="Text Box 48"/>
          <p:cNvSpPr txBox="1">
            <a:spLocks noChangeArrowheads="1"/>
          </p:cNvSpPr>
          <p:nvPr/>
        </p:nvSpPr>
        <p:spPr bwMode="auto">
          <a:xfrm>
            <a:off x="0" y="838200"/>
            <a:ext cx="2465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9900CC"/>
                </a:solidFill>
              </a:rPr>
              <a:t>All boxes represent </a:t>
            </a:r>
          </a:p>
          <a:p>
            <a:r>
              <a:rPr lang="en-US" sz="1800" b="1" i="1">
                <a:solidFill>
                  <a:srgbClr val="9900CC"/>
                </a:solidFill>
              </a:rPr>
              <a:t>ESMF components.</a:t>
            </a:r>
          </a:p>
        </p:txBody>
      </p:sp>
      <p:sp>
        <p:nvSpPr>
          <p:cNvPr id="15387" name="Text Box 51"/>
          <p:cNvSpPr txBox="1">
            <a:spLocks noChangeArrowheads="1"/>
          </p:cNvSpPr>
          <p:nvPr/>
        </p:nvSpPr>
        <p:spPr bwMode="auto">
          <a:xfrm>
            <a:off x="7696200" y="1752600"/>
            <a:ext cx="909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NEMS</a:t>
            </a:r>
          </a:p>
          <a:p>
            <a:r>
              <a:rPr lang="en-US" sz="2000"/>
              <a:t>LAYER</a:t>
            </a:r>
          </a:p>
        </p:txBody>
      </p:sp>
      <p:sp>
        <p:nvSpPr>
          <p:cNvPr id="15388" name="Line 52"/>
          <p:cNvSpPr>
            <a:spLocks noChangeShapeType="1"/>
          </p:cNvSpPr>
          <p:nvPr/>
        </p:nvSpPr>
        <p:spPr bwMode="auto">
          <a:xfrm flipH="1">
            <a:off x="7239000" y="2057400"/>
            <a:ext cx="450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7010400" y="4114800"/>
            <a:ext cx="1971675" cy="2060575"/>
            <a:chOff x="6429375" y="4097338"/>
            <a:chExt cx="1971675" cy="2060575"/>
          </a:xfrm>
        </p:grpSpPr>
        <p:sp>
          <p:nvSpPr>
            <p:cNvPr id="15395" name="Text Box 11"/>
            <p:cNvSpPr txBox="1">
              <a:spLocks noChangeArrowheads="1"/>
            </p:cNvSpPr>
            <p:nvPr/>
          </p:nvSpPr>
          <p:spPr bwMode="auto">
            <a:xfrm>
              <a:off x="6994527" y="4097338"/>
              <a:ext cx="885820" cy="461665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ARW</a:t>
              </a:r>
            </a:p>
          </p:txBody>
        </p:sp>
        <p:sp>
          <p:nvSpPr>
            <p:cNvPr id="15396" name="Text Box 22"/>
            <p:cNvSpPr txBox="1">
              <a:spLocks noChangeArrowheads="1"/>
            </p:cNvSpPr>
            <p:nvPr/>
          </p:nvSpPr>
          <p:spPr bwMode="auto">
            <a:xfrm>
              <a:off x="6429375" y="5781675"/>
              <a:ext cx="59055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Dyn</a:t>
              </a:r>
            </a:p>
          </p:txBody>
        </p:sp>
        <p:sp>
          <p:nvSpPr>
            <p:cNvPr id="15397" name="Text Box 23"/>
            <p:cNvSpPr txBox="1">
              <a:spLocks noChangeArrowheads="1"/>
            </p:cNvSpPr>
            <p:nvPr/>
          </p:nvSpPr>
          <p:spPr bwMode="auto">
            <a:xfrm>
              <a:off x="7145338" y="5780088"/>
              <a:ext cx="560387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Phy</a:t>
              </a:r>
            </a:p>
          </p:txBody>
        </p:sp>
        <p:sp>
          <p:nvSpPr>
            <p:cNvPr id="15398" name="Text Box 24"/>
            <p:cNvSpPr txBox="1">
              <a:spLocks noChangeArrowheads="1"/>
            </p:cNvSpPr>
            <p:nvPr/>
          </p:nvSpPr>
          <p:spPr bwMode="auto">
            <a:xfrm>
              <a:off x="7842250" y="5773738"/>
              <a:ext cx="558800" cy="37623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Wrt</a:t>
              </a:r>
            </a:p>
          </p:txBody>
        </p:sp>
        <p:sp>
          <p:nvSpPr>
            <p:cNvPr id="15399" name="Line 26"/>
            <p:cNvSpPr>
              <a:spLocks noChangeShapeType="1"/>
            </p:cNvSpPr>
            <p:nvPr/>
          </p:nvSpPr>
          <p:spPr bwMode="auto">
            <a:xfrm>
              <a:off x="7423150" y="4557713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27"/>
            <p:cNvSpPr>
              <a:spLocks noChangeShapeType="1"/>
            </p:cNvSpPr>
            <p:nvPr/>
          </p:nvSpPr>
          <p:spPr bwMode="auto">
            <a:xfrm flipH="1">
              <a:off x="6746875" y="4557713"/>
              <a:ext cx="490538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28"/>
            <p:cNvSpPr>
              <a:spLocks noChangeShapeType="1"/>
            </p:cNvSpPr>
            <p:nvPr/>
          </p:nvSpPr>
          <p:spPr bwMode="auto">
            <a:xfrm>
              <a:off x="7596188" y="4557713"/>
              <a:ext cx="528637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90" name="Line 45"/>
          <p:cNvSpPr>
            <a:spLocks noChangeShapeType="1"/>
          </p:cNvSpPr>
          <p:nvPr/>
        </p:nvSpPr>
        <p:spPr bwMode="auto">
          <a:xfrm>
            <a:off x="4648200" y="37338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91" name="Text Box 20"/>
          <p:cNvSpPr txBox="1">
            <a:spLocks noChangeArrowheads="1"/>
          </p:cNvSpPr>
          <p:nvPr/>
        </p:nvSpPr>
        <p:spPr bwMode="auto">
          <a:xfrm>
            <a:off x="6400800" y="6248400"/>
            <a:ext cx="12954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WRFChem</a:t>
            </a:r>
          </a:p>
        </p:txBody>
      </p:sp>
      <p:sp>
        <p:nvSpPr>
          <p:cNvPr id="15392" name="Text Box 20"/>
          <p:cNvSpPr txBox="1">
            <a:spLocks noChangeArrowheads="1"/>
          </p:cNvSpPr>
          <p:nvPr/>
        </p:nvSpPr>
        <p:spPr bwMode="auto">
          <a:xfrm>
            <a:off x="2971800" y="6248400"/>
            <a:ext cx="11176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GOCART</a:t>
            </a:r>
          </a:p>
        </p:txBody>
      </p:sp>
      <p:sp>
        <p:nvSpPr>
          <p:cNvPr id="15393" name="Text Box 20"/>
          <p:cNvSpPr txBox="1">
            <a:spLocks noChangeArrowheads="1"/>
          </p:cNvSpPr>
          <p:nvPr/>
        </p:nvSpPr>
        <p:spPr bwMode="auto">
          <a:xfrm>
            <a:off x="685800" y="6248400"/>
            <a:ext cx="11176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CMAQ</a:t>
            </a:r>
          </a:p>
        </p:txBody>
      </p:sp>
      <p:sp>
        <p:nvSpPr>
          <p:cNvPr id="15394" name="Slide Number Placeholder 6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40588D-296F-4F1E-B3BE-67AE0E181FEE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D29647-9EA2-4218-B30D-87C5C1E08EB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381000"/>
            <a:ext cx="7772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kern="0" dirty="0">
                <a:solidFill>
                  <a:srgbClr val="000000"/>
                </a:solidFill>
                <a:latin typeface="Times New Roman"/>
              </a:rPr>
              <a:t>National Environmental Modeling System FY11; Q3</a:t>
            </a:r>
          </a:p>
        </p:txBody>
      </p:sp>
      <p:sp>
        <p:nvSpPr>
          <p:cNvPr id="69636" name="Line 77"/>
          <p:cNvSpPr>
            <a:spLocks noChangeShapeType="1"/>
          </p:cNvSpPr>
          <p:nvPr/>
        </p:nvSpPr>
        <p:spPr bwMode="auto">
          <a:xfrm>
            <a:off x="762000" y="1066800"/>
            <a:ext cx="76962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9637" name="Picture 78" descr="DOC_LOGO_1X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38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79" descr="Noaa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152400"/>
            <a:ext cx="8366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AutoShape 2" descr="imap://lauren%2Emorone@mail.nems.noaa.gov:993/fetch%3EUID%3E/INBOX%3E61615?part=1.2&amp;type=image/png&amp;filename=nmmb_domains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40" name="AutoShape 4" descr="imap://lauren%2Emorone@mail.nems.noaa.gov:993/fetch%3EUID%3E/INBOX%3E61615?part=1.2&amp;type=image/png&amp;filename=nmmb_domains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69641" name="Picture 8" descr="nmmb_domain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95400"/>
            <a:ext cx="60102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2" name="TextBox 11"/>
          <p:cNvSpPr txBox="1">
            <a:spLocks noChangeArrowheads="1"/>
          </p:cNvSpPr>
          <p:nvPr/>
        </p:nvSpPr>
        <p:spPr bwMode="auto">
          <a:xfrm>
            <a:off x="4953000" y="1447800"/>
            <a:ext cx="96202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12 km</a:t>
            </a:r>
          </a:p>
        </p:txBody>
      </p:sp>
      <p:sp>
        <p:nvSpPr>
          <p:cNvPr id="69643" name="TextBox 13"/>
          <p:cNvSpPr txBox="1">
            <a:spLocks noChangeArrowheads="1"/>
          </p:cNvSpPr>
          <p:nvPr/>
        </p:nvSpPr>
        <p:spPr bwMode="auto">
          <a:xfrm>
            <a:off x="2640013" y="4876800"/>
            <a:ext cx="652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4 km</a:t>
            </a:r>
          </a:p>
        </p:txBody>
      </p:sp>
      <p:sp>
        <p:nvSpPr>
          <p:cNvPr id="69644" name="TextBox 12"/>
          <p:cNvSpPr txBox="1">
            <a:spLocks noChangeArrowheads="1"/>
          </p:cNvSpPr>
          <p:nvPr/>
        </p:nvSpPr>
        <p:spPr bwMode="auto">
          <a:xfrm>
            <a:off x="1666875" y="3276600"/>
            <a:ext cx="652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6 km</a:t>
            </a:r>
          </a:p>
        </p:txBody>
      </p:sp>
      <p:sp>
        <p:nvSpPr>
          <p:cNvPr id="69645" name="TextBox 14"/>
          <p:cNvSpPr txBox="1">
            <a:spLocks noChangeArrowheads="1"/>
          </p:cNvSpPr>
          <p:nvPr/>
        </p:nvSpPr>
        <p:spPr bwMode="auto">
          <a:xfrm>
            <a:off x="990600" y="3886200"/>
            <a:ext cx="496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3 km</a:t>
            </a:r>
          </a:p>
        </p:txBody>
      </p:sp>
      <p:sp>
        <p:nvSpPr>
          <p:cNvPr id="69646" name="TextBox 14"/>
          <p:cNvSpPr txBox="1">
            <a:spLocks noChangeArrowheads="1"/>
          </p:cNvSpPr>
          <p:nvPr/>
        </p:nvSpPr>
        <p:spPr bwMode="auto">
          <a:xfrm>
            <a:off x="5602288" y="4754563"/>
            <a:ext cx="496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3 km</a:t>
            </a:r>
          </a:p>
        </p:txBody>
      </p:sp>
      <p:sp>
        <p:nvSpPr>
          <p:cNvPr id="69647" name="TextBox 20"/>
          <p:cNvSpPr txBox="1">
            <a:spLocks noChangeArrowheads="1"/>
          </p:cNvSpPr>
          <p:nvPr/>
        </p:nvSpPr>
        <p:spPr bwMode="auto">
          <a:xfrm>
            <a:off x="3124200" y="1600200"/>
            <a:ext cx="6096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1.5 km</a:t>
            </a:r>
          </a:p>
        </p:txBody>
      </p:sp>
      <p:cxnSp>
        <p:nvCxnSpPr>
          <p:cNvPr id="17" name="Straight Arrow Connector 16"/>
          <p:cNvCxnSpPr>
            <a:stCxn id="69647" idx="2"/>
          </p:cNvCxnSpPr>
          <p:nvPr/>
        </p:nvCxnSpPr>
        <p:spPr>
          <a:xfrm rot="5400000">
            <a:off x="2881312" y="2043113"/>
            <a:ext cx="714375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9" name="TextBox 20"/>
          <p:cNvSpPr txBox="1">
            <a:spLocks noChangeArrowheads="1"/>
          </p:cNvSpPr>
          <p:nvPr/>
        </p:nvSpPr>
        <p:spPr bwMode="auto">
          <a:xfrm>
            <a:off x="3151188" y="5353050"/>
            <a:ext cx="685800" cy="27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1.33 km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3086100" y="4914900"/>
            <a:ext cx="6858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51" name="TextBox 25"/>
          <p:cNvSpPr txBox="1">
            <a:spLocks noChangeArrowheads="1"/>
          </p:cNvSpPr>
          <p:nvPr/>
        </p:nvSpPr>
        <p:spPr bwMode="auto">
          <a:xfrm>
            <a:off x="609600" y="5791200"/>
            <a:ext cx="7848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Nonhydrostatic Mesoscale Model (NMM) </a:t>
            </a:r>
            <a:r>
              <a:rPr lang="en-US" sz="1400">
                <a:solidFill>
                  <a:srgbClr val="000000"/>
                </a:solidFill>
                <a:sym typeface="Wingdings" pitchFamily="2" charset="2"/>
              </a:rPr>
              <a:t> NonHydrostatic Multiscale Model on B grid (NMMB)</a:t>
            </a:r>
          </a:p>
          <a:p>
            <a:r>
              <a:rPr lang="en-US" sz="1400">
                <a:solidFill>
                  <a:srgbClr val="000000"/>
                </a:solidFill>
                <a:sym typeface="Wingdings" pitchFamily="2" charset="2"/>
              </a:rPr>
              <a:t> -- Physics retuned for NMMB</a:t>
            </a:r>
          </a:p>
          <a:p>
            <a:r>
              <a:rPr lang="en-US" sz="1400">
                <a:solidFill>
                  <a:srgbClr val="000000"/>
                </a:solidFill>
                <a:sym typeface="Wingdings" pitchFamily="2" charset="2"/>
              </a:rPr>
              <a:t> -- Additional data sets:  Windsat, ASCAT, ACARS humidity, NOAA-19 (HIRS and AMSU-A), IASI radiances, AQUA (AMSU-A), GPS (radio occultation)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9652" name="TextBox 26"/>
          <p:cNvSpPr txBox="1">
            <a:spLocks noChangeArrowheads="1"/>
          </p:cNvSpPr>
          <p:nvPr/>
        </p:nvSpPr>
        <p:spPr bwMode="auto">
          <a:xfrm>
            <a:off x="6875463" y="1676400"/>
            <a:ext cx="23701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Parent (12 km)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	– 84 hrs</a:t>
            </a:r>
          </a:p>
          <a:p>
            <a:r>
              <a:rPr lang="en-US" sz="1800" dirty="0">
                <a:solidFill>
                  <a:srgbClr val="000000"/>
                </a:solidFill>
              </a:rPr>
              <a:t>Children (6, 4 &amp; 3 km)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	– 60 hrs</a:t>
            </a:r>
          </a:p>
          <a:p>
            <a:r>
              <a:rPr lang="en-US" sz="1800" dirty="0">
                <a:solidFill>
                  <a:srgbClr val="000000"/>
                </a:solidFill>
              </a:rPr>
              <a:t>IMET (1.5 &amp; 1.33 km)</a:t>
            </a:r>
          </a:p>
          <a:p>
            <a:r>
              <a:rPr lang="en-US" sz="1800" dirty="0">
                <a:solidFill>
                  <a:srgbClr val="000000"/>
                </a:solidFill>
              </a:rPr>
              <a:t>	 – 36 hrs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1"/>
          <p:cNvPicPr>
            <a:picLocks noChangeAspect="1" noChangeArrowheads="1"/>
          </p:cNvPicPr>
          <p:nvPr/>
        </p:nvPicPr>
        <p:blipFill rotWithShape="1">
          <a:blip r:embed="rId2"/>
          <a:srcRect r="15149"/>
          <a:stretch/>
        </p:blipFill>
        <p:spPr bwMode="auto">
          <a:xfrm>
            <a:off x="1066800" y="1524000"/>
            <a:ext cx="6648824" cy="587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7413625" y="3236913"/>
            <a:ext cx="1343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19Z 11 August</a:t>
            </a:r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 flipH="1">
            <a:off x="5838825" y="3121025"/>
            <a:ext cx="154305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7086600" y="2290763"/>
            <a:ext cx="1905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Tropical Depression 5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6723063" y="5943600"/>
            <a:ext cx="2268537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1000 m REFD, 10 m winds</a:t>
            </a:r>
          </a:p>
        </p:txBody>
      </p:sp>
      <p:sp>
        <p:nvSpPr>
          <p:cNvPr id="71687" name="Rectangle 8"/>
          <p:cNvSpPr>
            <a:spLocks noChangeArrowheads="1"/>
          </p:cNvSpPr>
          <p:nvPr/>
        </p:nvSpPr>
        <p:spPr bwMode="auto">
          <a:xfrm>
            <a:off x="762000" y="0"/>
            <a:ext cx="63865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/>
              <a:t>NCEP Test </a:t>
            </a:r>
            <a:r>
              <a:rPr lang="en-US" sz="2800" dirty="0"/>
              <a:t>of Fire </a:t>
            </a:r>
            <a:r>
              <a:rPr lang="en-US" sz="2800" dirty="0" err="1"/>
              <a:t>Wx</a:t>
            </a:r>
            <a:r>
              <a:rPr lang="en-US" sz="2800" dirty="0"/>
              <a:t> Nest Capability Gulf Spill 1.33 km NEMS/NMMB nest</a:t>
            </a:r>
          </a:p>
        </p:txBody>
      </p:sp>
      <p:sp>
        <p:nvSpPr>
          <p:cNvPr id="71688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41275" cmpd="dbl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11AB37-BBD9-48BE-A101-771F1F823AB7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RTMAgoogle_map"/>
          <p:cNvPicPr>
            <a:picLocks noChangeAspect="1" noChangeArrowheads="1"/>
          </p:cNvPicPr>
          <p:nvPr/>
        </p:nvPicPr>
        <p:blipFill>
          <a:blip r:embed="rId2"/>
          <a:srcRect l="3278" r="3278"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z="2400" b="1" dirty="0" smtClean="0"/>
              <a:t>Google Map of 4 RTMA Domains</a:t>
            </a:r>
            <a:br>
              <a:rPr lang="en-US" sz="2400" b="1" dirty="0" smtClean="0"/>
            </a:br>
            <a:r>
              <a:rPr lang="en-US" sz="2400" b="1" dirty="0" smtClean="0"/>
              <a:t>First Phase of Analysis of Record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800600" y="2514600"/>
            <a:ext cx="44815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Real Time Mesoscale Analysis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543800" y="3017838"/>
            <a:ext cx="1447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Analyzed every hour on the NWS’ NDFD grids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0" y="4879975"/>
            <a:ext cx="34178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hlink"/>
                </a:solidFill>
              </a:rPr>
              <a:t>10 m wind + </a:t>
            </a:r>
            <a:r>
              <a:rPr lang="en-US" sz="1400" dirty="0">
                <a:solidFill>
                  <a:schemeClr val="hlink"/>
                </a:solidFill>
              </a:rPr>
              <a:t>est. anal. uncertainty</a:t>
            </a:r>
            <a:endParaRPr lang="en-US" dirty="0">
              <a:solidFill>
                <a:schemeClr val="hlink"/>
              </a:solidFill>
            </a:endParaRPr>
          </a:p>
          <a:p>
            <a:r>
              <a:rPr lang="en-US" dirty="0">
                <a:solidFill>
                  <a:schemeClr val="hlink"/>
                </a:solidFill>
              </a:rPr>
              <a:t>2m Temperature + </a:t>
            </a:r>
            <a:r>
              <a:rPr lang="en-US" sz="1400" dirty="0" err="1">
                <a:solidFill>
                  <a:schemeClr val="hlink"/>
                </a:solidFill>
              </a:rPr>
              <a:t>est.anal.unc</a:t>
            </a:r>
            <a:r>
              <a:rPr lang="en-US" sz="1400" dirty="0">
                <a:solidFill>
                  <a:schemeClr val="hlink"/>
                </a:solidFill>
              </a:rPr>
              <a:t>.</a:t>
            </a:r>
            <a:endParaRPr lang="en-US" dirty="0">
              <a:solidFill>
                <a:schemeClr val="hlink"/>
              </a:solidFill>
            </a:endParaRPr>
          </a:p>
          <a:p>
            <a:r>
              <a:rPr lang="en-US" dirty="0">
                <a:solidFill>
                  <a:schemeClr val="hlink"/>
                </a:solidFill>
              </a:rPr>
              <a:t>2m dew point + </a:t>
            </a:r>
            <a:r>
              <a:rPr lang="en-US" sz="1400" dirty="0" err="1">
                <a:solidFill>
                  <a:schemeClr val="hlink"/>
                </a:solidFill>
              </a:rPr>
              <a:t>est.anal.unc</a:t>
            </a:r>
            <a:r>
              <a:rPr lang="en-US" sz="1400" dirty="0">
                <a:solidFill>
                  <a:schemeClr val="hlink"/>
                </a:solidFill>
              </a:rPr>
              <a:t>.</a:t>
            </a:r>
            <a:endParaRPr lang="en-US" dirty="0">
              <a:solidFill>
                <a:schemeClr val="hlink"/>
              </a:solidFill>
            </a:endParaRPr>
          </a:p>
          <a:p>
            <a:r>
              <a:rPr lang="en-US" dirty="0" err="1">
                <a:solidFill>
                  <a:schemeClr val="hlink"/>
                </a:solidFill>
              </a:rPr>
              <a:t>Sfc</a:t>
            </a:r>
            <a:r>
              <a:rPr lang="en-US" dirty="0">
                <a:solidFill>
                  <a:schemeClr val="hlink"/>
                </a:solidFill>
              </a:rPr>
              <a:t> pressure + </a:t>
            </a:r>
            <a:r>
              <a:rPr lang="en-US" sz="1400" dirty="0" err="1">
                <a:solidFill>
                  <a:schemeClr val="hlink"/>
                </a:solidFill>
              </a:rPr>
              <a:t>est.anal.uncertainty</a:t>
            </a:r>
            <a:endParaRPr lang="en-US" dirty="0">
              <a:solidFill>
                <a:schemeClr val="hlink"/>
              </a:solidFill>
            </a:endParaRPr>
          </a:p>
          <a:p>
            <a:r>
              <a:rPr lang="en-US" sz="1400" dirty="0">
                <a:solidFill>
                  <a:schemeClr val="hlink"/>
                </a:solidFill>
              </a:rPr>
              <a:t>1 hr </a:t>
            </a:r>
            <a:r>
              <a:rPr lang="en-US" sz="1400" dirty="0" err="1">
                <a:solidFill>
                  <a:schemeClr val="hlink"/>
                </a:solidFill>
              </a:rPr>
              <a:t>precip</a:t>
            </a:r>
            <a:r>
              <a:rPr lang="en-US" sz="1400" dirty="0">
                <a:solidFill>
                  <a:schemeClr val="hlink"/>
                </a:solidFill>
              </a:rPr>
              <a:t> (Stage 2)</a:t>
            </a:r>
          </a:p>
          <a:p>
            <a:r>
              <a:rPr lang="en-US" sz="1400" dirty="0">
                <a:solidFill>
                  <a:schemeClr val="hlink"/>
                </a:solidFill>
              </a:rPr>
              <a:t>GOES Eff. Cloud </a:t>
            </a:r>
            <a:r>
              <a:rPr lang="en-US" sz="1400" dirty="0" smtClean="0">
                <a:solidFill>
                  <a:schemeClr val="hlink"/>
                </a:solidFill>
              </a:rPr>
              <a:t>Amount, PBLH</a:t>
            </a:r>
            <a:endParaRPr lang="en-US" sz="1400" dirty="0">
              <a:solidFill>
                <a:schemeClr val="hlink"/>
              </a:solidFill>
            </a:endParaRPr>
          </a:p>
        </p:txBody>
      </p:sp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6629400" y="990600"/>
            <a:ext cx="25146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800" b="1"/>
              <a:t>Courtesy of Yan Zheng University of Utah</a:t>
            </a:r>
            <a:endParaRPr lang="en-US" sz="18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EE48A-06C4-45A6-BA3C-591BECD03B7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6390" name="TextBox 4"/>
          <p:cNvSpPr txBox="1">
            <a:spLocks noChangeArrowheads="1"/>
          </p:cNvSpPr>
          <p:nvPr/>
        </p:nvSpPr>
        <p:spPr bwMode="auto">
          <a:xfrm>
            <a:off x="2743200" y="0"/>
            <a:ext cx="3586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Operational HYSPLIT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1600200" y="457200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en-US" sz="2000" b="1" dirty="0" smtClean="0">
                <a:solidFill>
                  <a:srgbClr val="0066FF"/>
                </a:solidFill>
                <a:latin typeface="+mj-lt"/>
              </a:rPr>
              <a:t>Volcano, RSMC, Homeland Security</a:t>
            </a:r>
            <a:endParaRPr lang="en-US" sz="2000" b="1" dirty="0">
              <a:solidFill>
                <a:srgbClr val="0066FF"/>
              </a:solidFill>
              <a:latin typeface="+mj-lt"/>
            </a:endParaRPr>
          </a:p>
        </p:txBody>
      </p:sp>
      <p:pic>
        <p:nvPicPr>
          <p:cNvPr id="16392" name="Picture 7" descr="F00-ala_nw2010_result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2225"/>
            <a:ext cx="251460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 descr="F05-ala_nw2010_result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143000"/>
            <a:ext cx="3271838" cy="2563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394" name="Picture 10" descr="F03-ala_nw2010_results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362200"/>
            <a:ext cx="2514600" cy="2790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10" descr="Picture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5181600"/>
            <a:ext cx="2866731" cy="1600200"/>
          </a:xfrm>
          <a:prstGeom prst="rect">
            <a:avLst/>
          </a:prstGeom>
        </p:spPr>
      </p:pic>
      <p:pic>
        <p:nvPicPr>
          <p:cNvPr id="12" name="Picture 11" descr="Picture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990600"/>
            <a:ext cx="7704708" cy="792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43800" y="480060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4A0F-8D33-42D3-9E8C-886F774DAD3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728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14400"/>
            <a:ext cx="5410200" cy="3267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/>
          <a:srcRect b="37500"/>
          <a:stretch>
            <a:fillRect/>
          </a:stretch>
        </p:blipFill>
        <p:spPr bwMode="auto">
          <a:xfrm>
            <a:off x="762001" y="1091514"/>
            <a:ext cx="1447800" cy="6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5000" y="152400"/>
            <a:ext cx="4610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IAEA Long Range Transport Plume</a:t>
            </a:r>
          </a:p>
          <a:p>
            <a:r>
              <a:rPr lang="en-US" dirty="0" smtClean="0"/>
              <a:t>New York Times March 16, 2011</a:t>
            </a:r>
            <a:endParaRPr lang="en-US" dirty="0"/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5"/>
          <a:srcRect t="9600"/>
          <a:stretch>
            <a:fillRect/>
          </a:stretch>
        </p:blipFill>
        <p:spPr bwMode="auto">
          <a:xfrm>
            <a:off x="6172200" y="1905000"/>
            <a:ext cx="257090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553200" y="1295400"/>
            <a:ext cx="188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JMA estimate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9094" t="11625" r="6656" b="4375"/>
          <a:stretch>
            <a:fillRect/>
          </a:stretch>
        </p:blipFill>
        <p:spPr bwMode="auto">
          <a:xfrm>
            <a:off x="1600200" y="3927661"/>
            <a:ext cx="3918864" cy="293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32371</TotalTime>
  <Words>1268</Words>
  <Application>Microsoft Macintosh PowerPoint</Application>
  <PresentationFormat>On-screen Show (4:3)</PresentationFormat>
  <Paragraphs>321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Blank Presentation</vt:lpstr>
      <vt:lpstr>Chart</vt:lpstr>
      <vt:lpstr>Document</vt:lpstr>
      <vt:lpstr>Dispersion Modeling Support  at the NOAA /NWS National Centers for Environmental Prediction (NCEP) and OAR/Air Resources Lab (ARL)</vt:lpstr>
      <vt:lpstr>Progress with Operational Meteorological  and Dispersion Model Support</vt:lpstr>
      <vt:lpstr>NOAA’s Model Production Suite</vt:lpstr>
      <vt:lpstr>PowerPoint Presentation</vt:lpstr>
      <vt:lpstr>PowerPoint Presentation</vt:lpstr>
      <vt:lpstr>PowerPoint Presentation</vt:lpstr>
      <vt:lpstr>Google Map of 4 RTMA Domains First Phase of Analysis of Record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Hybrid High Resolution  Ensemble Prediction</vt:lpstr>
      <vt:lpstr>Inline Tracer Development courtesy of Youhua Tang</vt:lpstr>
      <vt:lpstr>Global Dispersion Modeling</vt:lpstr>
      <vt:lpstr>PowerPoint Presentation</vt:lpstr>
      <vt:lpstr>Improved Boundary Layer Analysis</vt:lpstr>
      <vt:lpstr>Lessons Learned &amp; Recommendations</vt:lpstr>
    </vt:vector>
  </TitlesOfParts>
  <Company>DOC/NOAA/NWS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sylu</dc:creator>
  <cp:lastModifiedBy>Jeffery McQueen</cp:lastModifiedBy>
  <cp:revision>100</cp:revision>
  <dcterms:created xsi:type="dcterms:W3CDTF">2005-11-18T23:55:52Z</dcterms:created>
  <dcterms:modified xsi:type="dcterms:W3CDTF">2011-07-12T15:35:28Z</dcterms:modified>
</cp:coreProperties>
</file>