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340" r:id="rId3"/>
    <p:sldId id="526" r:id="rId4"/>
    <p:sldId id="529" r:id="rId5"/>
    <p:sldId id="535" r:id="rId6"/>
    <p:sldId id="537" r:id="rId7"/>
    <p:sldId id="539" r:id="rId8"/>
    <p:sldId id="542" r:id="rId9"/>
    <p:sldId id="543" r:id="rId10"/>
    <p:sldId id="544" r:id="rId11"/>
    <p:sldId id="545" r:id="rId12"/>
    <p:sldId id="547" r:id="rId13"/>
    <p:sldId id="548" r:id="rId14"/>
    <p:sldId id="556" r:id="rId15"/>
    <p:sldId id="557" r:id="rId16"/>
    <p:sldId id="558" r:id="rId17"/>
    <p:sldId id="560" r:id="rId18"/>
    <p:sldId id="561" r:id="rId19"/>
    <p:sldId id="565" r:id="rId20"/>
    <p:sldId id="566" r:id="rId21"/>
    <p:sldId id="567" r:id="rId22"/>
    <p:sldId id="570" r:id="rId23"/>
    <p:sldId id="571" r:id="rId24"/>
    <p:sldId id="572" r:id="rId25"/>
    <p:sldId id="573" r:id="rId26"/>
    <p:sldId id="574" r:id="rId27"/>
    <p:sldId id="575" r:id="rId28"/>
    <p:sldId id="587" r:id="rId29"/>
    <p:sldId id="510" r:id="rId30"/>
    <p:sldId id="51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tmcquee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  <a:srgbClr val="0CB2EE"/>
    <a:srgbClr val="06CFEE"/>
    <a:srgbClr val="A5C1F9"/>
    <a:srgbClr val="6600FF"/>
    <a:srgbClr val="00FF00"/>
    <a:srgbClr val="66FF33"/>
    <a:srgbClr val="A0BDFE"/>
    <a:srgbClr val="A2C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99620" autoAdjust="0"/>
  </p:normalViewPr>
  <p:slideViewPr>
    <p:cSldViewPr>
      <p:cViewPr>
        <p:scale>
          <a:sx n="100" d="100"/>
          <a:sy n="100" d="100"/>
        </p:scale>
        <p:origin x="-3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>
      <p:cViewPr>
        <p:scale>
          <a:sx n="150" d="100"/>
          <a:sy n="150" d="100"/>
        </p:scale>
        <p:origin x="-1704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BF45365-645E-46C9-BFFB-D6226D172506}" type="datetimeFigureOut">
              <a:rPr lang="en-US"/>
              <a:pPr>
                <a:defRPr/>
              </a:pPr>
              <a:t>10/17/11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A64FA3-E268-4F76-9AE5-333CBAB8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EE17ACD3-A937-49A7-B306-BC94BB1F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1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DE5CC2-79D8-EF40-95EE-1F647E582845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FD42BD-CFC1-7147-8426-EC59FA1DA38C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582" tIns="45792" rIns="91582" bIns="45792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63444A-6E20-9543-A6C3-E0C5E15FCD3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1069975" y="4425950"/>
            <a:ext cx="4876800" cy="353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1069975" y="4425950"/>
            <a:ext cx="4876800" cy="353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1069975" y="4425950"/>
            <a:ext cx="4876800" cy="353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/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1068388" y="4424363"/>
            <a:ext cx="4876800" cy="353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CF20-5E35-4CF3-A945-E6ABFFACB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NOAA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cep_8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75" y="0"/>
            <a:ext cx="1076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381750"/>
            <a:ext cx="609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D411-5B23-4501-A4BA-A0FEA009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0CDA4-3C1C-4389-A399-2EF797230A9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7CB9-9DA4-4114-B99E-50C89E117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DAED-891F-4711-A6FC-9B736BC4E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NOAA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cep_8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75" y="0"/>
            <a:ext cx="1076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381750"/>
            <a:ext cx="762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41C6-EC86-40BC-8615-478279DE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381750"/>
            <a:ext cx="609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B652-C79C-46A4-BD3E-D2EC65067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400800"/>
            <a:ext cx="609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5C286-3EB3-4D22-A65E-46B933DB2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381750"/>
            <a:ext cx="685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DA98-D9F8-45F6-A062-1FE7B313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381750"/>
            <a:ext cx="685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8AA6-A23D-4BF5-88C1-AA0B5C82B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NOAA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cep_8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75" y="0"/>
            <a:ext cx="1076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381750"/>
            <a:ext cx="609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7599-45D6-4741-86A3-00D8FB42D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381750"/>
            <a:ext cx="609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D064-F3D5-4784-BC8F-D42B11B3D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5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-house-factor_177_600x450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4" descr="NOAA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ncep_8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67675" y="0"/>
            <a:ext cx="1076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7" cstate="print"/>
          <a:srcRect l="12920" t="13953" r="18605" b="17571"/>
          <a:stretch/>
        </p:blipFill>
        <p:spPr>
          <a:xfrm>
            <a:off x="7315200" y="0"/>
            <a:ext cx="747890" cy="7478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315200" y="347246"/>
            <a:ext cx="762000" cy="338554"/>
          </a:xfrm>
          <a:prstGeom prst="rect">
            <a:avLst/>
          </a:prstGeom>
          <a:solidFill>
            <a:srgbClr val="06CFEE"/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 </a:t>
            </a:r>
            <a:r>
              <a:rPr lang="en-US" sz="1600" b="0" dirty="0" smtClean="0">
                <a:solidFill>
                  <a:srgbClr val="FF0000"/>
                </a:solidFill>
              </a:rPr>
              <a:t> ARL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0CDA4-3C1C-4389-A399-2EF797230A9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914400" cy="365125"/>
          </a:xfrm>
          <a:prstGeom prst="rect">
            <a:avLst/>
          </a:prstGeom>
        </p:spPr>
        <p:txBody>
          <a:bodyPr/>
          <a:lstStyle/>
          <a:p>
            <a:fld id="{75E0CDA4-3C1C-4389-A399-2EF797230A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llutio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CDA4-3C1C-4389-A399-2EF797230A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OAA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cep_8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67675" y="0"/>
            <a:ext cx="1076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mmb/SREF_avia/FCST/VSREF/web_site/html/cat.html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hyperlink" Target="ftp://ftp.emc.ncep.noaa.gov/mmb/bzhou/VSREF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mc.ncep.noaa.gov/mmb/aq/fvs/web-test1/html/pbl.html" TargetMode="Externa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.ncep.noaa.gov/pmb/nwprod/analysis/" TargetMode="External"/><Relationship Id="rId4" Type="http://schemas.openxmlformats.org/officeDocument/2006/relationships/hyperlink" Target="http://www.emc.ncep.noaa.gov/mmb/mmbpll/nestpage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hyperlink" Target="http://www.emc.ncep.noaa.gov/mmb/mpyle/cent4km/conus/00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622675" y="3333750"/>
            <a:ext cx="5521325" cy="1149350"/>
          </a:xfrm>
        </p:spPr>
        <p:txBody>
          <a:bodyPr anchor="b">
            <a:spAutoFit/>
          </a:bodyPr>
          <a:lstStyle/>
          <a:p>
            <a:endParaRPr lang="en-US" sz="3100" b="1" smtClean="0"/>
          </a:p>
          <a:p>
            <a:endParaRPr lang="en-US" b="1" smtClean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203325" y="5057775"/>
            <a:ext cx="608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0">
              <a:latin typeface="Times New Roman" pitchFamily="18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06CFEE"/>
                </a:solidFill>
                <a:cs typeface="Times New Roman" pitchFamily="18" charset="0"/>
              </a:rPr>
              <a:t>NWS/NCEP </a:t>
            </a:r>
            <a:r>
              <a:rPr lang="en-US" sz="3200" dirty="0" smtClean="0">
                <a:solidFill>
                  <a:srgbClr val="06CFEE"/>
                </a:solidFill>
                <a:cs typeface="Times New Roman" pitchFamily="18" charset="0"/>
              </a:rPr>
              <a:t>Modeling </a:t>
            </a:r>
            <a:r>
              <a:rPr lang="en-US" sz="3200" dirty="0" smtClean="0">
                <a:solidFill>
                  <a:srgbClr val="06CFEE"/>
                </a:solidFill>
                <a:cs typeface="Times New Roman" pitchFamily="18" charset="0"/>
              </a:rPr>
              <a:t>for Potential Fire Weather Support</a:t>
            </a:r>
            <a:endParaRPr lang="en-US" sz="1400" dirty="0">
              <a:solidFill>
                <a:srgbClr val="06CFEE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endParaRPr lang="en-US" sz="2400" b="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endParaRPr lang="en-US" sz="2400" b="0" dirty="0"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400" b="0" dirty="0" smtClean="0">
                <a:solidFill>
                  <a:schemeClr val="bg1"/>
                </a:solidFill>
                <a:cs typeface="Times New Roman" pitchFamily="18" charset="0"/>
              </a:rPr>
              <a:t>September 14, 2011</a:t>
            </a: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400" b="0" dirty="0" smtClean="0">
                <a:solidFill>
                  <a:schemeClr val="bg1"/>
                </a:solidFill>
                <a:cs typeface="Times New Roman" pitchFamily="18" charset="0"/>
              </a:rPr>
              <a:t>NOAA/OAR/ARL and NWS/NCEP/EMC</a:t>
            </a: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2400" b="0" dirty="0" smtClean="0">
                <a:solidFill>
                  <a:schemeClr val="bg1"/>
                </a:solidFill>
                <a:cs typeface="Times New Roman" pitchFamily="18" charset="0"/>
              </a:rPr>
              <a:t>Air Quality Team</a:t>
            </a:r>
            <a:endParaRPr lang="en-US" sz="2400" b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5800" y="53340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sz="2000" b="0"/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97CB9-9DA4-4114-B99E-50C89E117AB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0"/>
          <p:cNvSpPr>
            <a:spLocks noChangeArrowheads="1"/>
          </p:cNvSpPr>
          <p:nvPr/>
        </p:nvSpPr>
        <p:spPr bwMode="auto">
          <a:xfrm>
            <a:off x="2133600" y="755650"/>
            <a:ext cx="5105400" cy="3179763"/>
          </a:xfrm>
          <a:prstGeom prst="rect">
            <a:avLst/>
          </a:prstGeom>
          <a:solidFill>
            <a:srgbClr val="FFFFCC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95400" y="0"/>
            <a:ext cx="6589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/>
              <a:t>NEMS Component Structure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048125" y="779463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i="1"/>
              <a:t>MAIN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538538" y="2408238"/>
            <a:ext cx="2068512" cy="4667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EARTH(1:NM)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286000" y="3124200"/>
            <a:ext cx="1041400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Ocean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186238" y="3251200"/>
            <a:ext cx="733425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Atm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019800" y="3124200"/>
            <a:ext cx="609600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Ice</a:t>
            </a:r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>
            <a:off x="152400" y="4800600"/>
            <a:ext cx="8402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17"/>
          <p:cNvSpPr txBox="1">
            <a:spLocks noChangeArrowheads="1"/>
          </p:cNvSpPr>
          <p:nvPr/>
        </p:nvSpPr>
        <p:spPr bwMode="auto">
          <a:xfrm>
            <a:off x="0" y="2819400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CC3300"/>
                </a:solidFill>
              </a:rPr>
              <a:t>Below the dashed line, the source codes are organized by the model developers.</a:t>
            </a:r>
            <a:endParaRPr lang="en-US" sz="1600" b="1" i="1">
              <a:solidFill>
                <a:srgbClr val="0099FF"/>
              </a:solidFill>
            </a:endParaRPr>
          </a:p>
        </p:txBody>
      </p:sp>
      <p:grpSp>
        <p:nvGrpSpPr>
          <p:cNvPr id="47114" name="Group 53"/>
          <p:cNvGrpSpPr>
            <a:grpSpLocks/>
          </p:cNvGrpSpPr>
          <p:nvPr/>
        </p:nvGrpSpPr>
        <p:grpSpPr bwMode="auto">
          <a:xfrm>
            <a:off x="4953000" y="4114800"/>
            <a:ext cx="1971675" cy="2060575"/>
            <a:chOff x="6429375" y="4097338"/>
            <a:chExt cx="1971675" cy="2060575"/>
          </a:xfrm>
        </p:grpSpPr>
        <p:sp>
          <p:nvSpPr>
            <p:cNvPr id="47161" name="Text Box 11"/>
            <p:cNvSpPr txBox="1">
              <a:spLocks noChangeArrowheads="1"/>
            </p:cNvSpPr>
            <p:nvPr/>
          </p:nvSpPr>
          <p:spPr bwMode="auto">
            <a:xfrm>
              <a:off x="7086600" y="4097338"/>
              <a:ext cx="701675" cy="46672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FIM</a:t>
              </a:r>
            </a:p>
          </p:txBody>
        </p:sp>
        <p:sp>
          <p:nvSpPr>
            <p:cNvPr id="47162" name="Text Box 22"/>
            <p:cNvSpPr txBox="1">
              <a:spLocks noChangeArrowheads="1"/>
            </p:cNvSpPr>
            <p:nvPr/>
          </p:nvSpPr>
          <p:spPr bwMode="auto">
            <a:xfrm>
              <a:off x="6429375" y="5781675"/>
              <a:ext cx="59055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Dyn</a:t>
              </a:r>
            </a:p>
          </p:txBody>
        </p:sp>
        <p:sp>
          <p:nvSpPr>
            <p:cNvPr id="47163" name="Text Box 23"/>
            <p:cNvSpPr txBox="1">
              <a:spLocks noChangeArrowheads="1"/>
            </p:cNvSpPr>
            <p:nvPr/>
          </p:nvSpPr>
          <p:spPr bwMode="auto">
            <a:xfrm>
              <a:off x="7145338" y="5780088"/>
              <a:ext cx="560387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Phy</a:t>
              </a:r>
            </a:p>
          </p:txBody>
        </p:sp>
        <p:sp>
          <p:nvSpPr>
            <p:cNvPr id="47164" name="Text Box 24"/>
            <p:cNvSpPr txBox="1">
              <a:spLocks noChangeArrowheads="1"/>
            </p:cNvSpPr>
            <p:nvPr/>
          </p:nvSpPr>
          <p:spPr bwMode="auto">
            <a:xfrm>
              <a:off x="7842250" y="5773738"/>
              <a:ext cx="558800" cy="376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Wrt</a:t>
              </a:r>
            </a:p>
          </p:txBody>
        </p:sp>
        <p:sp>
          <p:nvSpPr>
            <p:cNvPr id="47165" name="Line 26"/>
            <p:cNvSpPr>
              <a:spLocks noChangeShapeType="1"/>
            </p:cNvSpPr>
            <p:nvPr/>
          </p:nvSpPr>
          <p:spPr bwMode="auto">
            <a:xfrm>
              <a:off x="7423150" y="455771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Line 27"/>
            <p:cNvSpPr>
              <a:spLocks noChangeShapeType="1"/>
            </p:cNvSpPr>
            <p:nvPr/>
          </p:nvSpPr>
          <p:spPr bwMode="auto">
            <a:xfrm flipH="1">
              <a:off x="6746875" y="4557713"/>
              <a:ext cx="490538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Line 28"/>
            <p:cNvSpPr>
              <a:spLocks noChangeShapeType="1"/>
            </p:cNvSpPr>
            <p:nvPr/>
          </p:nvSpPr>
          <p:spPr bwMode="auto">
            <a:xfrm>
              <a:off x="7596188" y="4557713"/>
              <a:ext cx="528637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5" name="Text Box 29"/>
          <p:cNvSpPr txBox="1">
            <a:spLocks noChangeArrowheads="1"/>
          </p:cNvSpPr>
          <p:nvPr/>
        </p:nvSpPr>
        <p:spPr bwMode="auto">
          <a:xfrm>
            <a:off x="4086225" y="1490663"/>
            <a:ext cx="973138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NEMS</a:t>
            </a:r>
          </a:p>
        </p:txBody>
      </p:sp>
      <p:sp>
        <p:nvSpPr>
          <p:cNvPr id="47116" name="Line 30"/>
          <p:cNvSpPr>
            <a:spLocks noChangeShapeType="1"/>
          </p:cNvSpPr>
          <p:nvPr/>
        </p:nvSpPr>
        <p:spPr bwMode="auto">
          <a:xfrm flipH="1">
            <a:off x="3962400" y="3736975"/>
            <a:ext cx="5969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31"/>
          <p:cNvSpPr>
            <a:spLocks noChangeShapeType="1"/>
          </p:cNvSpPr>
          <p:nvPr/>
        </p:nvSpPr>
        <p:spPr bwMode="auto">
          <a:xfrm>
            <a:off x="4559300" y="2874963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32"/>
          <p:cNvSpPr>
            <a:spLocks noChangeShapeType="1"/>
          </p:cNvSpPr>
          <p:nvPr/>
        </p:nvSpPr>
        <p:spPr bwMode="auto">
          <a:xfrm flipH="1">
            <a:off x="3352800" y="2874963"/>
            <a:ext cx="67627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33"/>
          <p:cNvSpPr>
            <a:spLocks noChangeShapeType="1"/>
          </p:cNvSpPr>
          <p:nvPr/>
        </p:nvSpPr>
        <p:spPr bwMode="auto">
          <a:xfrm>
            <a:off x="5075238" y="2874963"/>
            <a:ext cx="944562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34"/>
          <p:cNvSpPr txBox="1">
            <a:spLocks noChangeArrowheads="1"/>
          </p:cNvSpPr>
          <p:nvPr/>
        </p:nvSpPr>
        <p:spPr bwMode="auto">
          <a:xfrm>
            <a:off x="5816600" y="2286000"/>
            <a:ext cx="1268413" cy="711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/>
              <a:t>Ensemble</a:t>
            </a:r>
          </a:p>
          <a:p>
            <a:pPr eaLnBrk="1" hangingPunct="1"/>
            <a:r>
              <a:rPr lang="en-US" sz="2000" i="1"/>
              <a:t> Coupler</a:t>
            </a:r>
          </a:p>
        </p:txBody>
      </p:sp>
      <p:sp>
        <p:nvSpPr>
          <p:cNvPr id="47121" name="Line 35"/>
          <p:cNvSpPr>
            <a:spLocks noChangeShapeType="1"/>
          </p:cNvSpPr>
          <p:nvPr/>
        </p:nvSpPr>
        <p:spPr bwMode="auto">
          <a:xfrm>
            <a:off x="4584700" y="1179513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36"/>
          <p:cNvSpPr>
            <a:spLocks noChangeShapeType="1"/>
          </p:cNvSpPr>
          <p:nvPr/>
        </p:nvSpPr>
        <p:spPr bwMode="auto">
          <a:xfrm>
            <a:off x="4559300" y="1974850"/>
            <a:ext cx="0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37"/>
          <p:cNvSpPr>
            <a:spLocks noChangeShapeType="1"/>
          </p:cNvSpPr>
          <p:nvPr/>
        </p:nvSpPr>
        <p:spPr bwMode="auto">
          <a:xfrm flipV="1">
            <a:off x="4559300" y="2057400"/>
            <a:ext cx="138430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38"/>
          <p:cNvSpPr>
            <a:spLocks noChangeShapeType="1"/>
          </p:cNvSpPr>
          <p:nvPr/>
        </p:nvSpPr>
        <p:spPr bwMode="auto">
          <a:xfrm>
            <a:off x="5943600" y="2057400"/>
            <a:ext cx="7620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5" name="Group 68"/>
          <p:cNvGrpSpPr>
            <a:grpSpLocks/>
          </p:cNvGrpSpPr>
          <p:nvPr/>
        </p:nvGrpSpPr>
        <p:grpSpPr bwMode="auto">
          <a:xfrm>
            <a:off x="2590800" y="4114800"/>
            <a:ext cx="2006600" cy="2052638"/>
            <a:chOff x="2743200" y="4114800"/>
            <a:chExt cx="2006600" cy="2052638"/>
          </a:xfrm>
        </p:grpSpPr>
        <p:sp>
          <p:nvSpPr>
            <p:cNvPr id="47154" name="Text Box 10"/>
            <p:cNvSpPr txBox="1">
              <a:spLocks noChangeArrowheads="1"/>
            </p:cNvSpPr>
            <p:nvPr/>
          </p:nvSpPr>
          <p:spPr bwMode="auto">
            <a:xfrm>
              <a:off x="3489325" y="4114800"/>
              <a:ext cx="725488" cy="46672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GFS</a:t>
              </a:r>
            </a:p>
          </p:txBody>
        </p:sp>
        <p:sp>
          <p:nvSpPr>
            <p:cNvPr id="47155" name="Text Box 19"/>
            <p:cNvSpPr txBox="1">
              <a:spLocks noChangeArrowheads="1"/>
            </p:cNvSpPr>
            <p:nvPr/>
          </p:nvSpPr>
          <p:spPr bwMode="auto">
            <a:xfrm>
              <a:off x="2743200" y="5791200"/>
              <a:ext cx="590550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Dyn</a:t>
              </a:r>
            </a:p>
          </p:txBody>
        </p:sp>
        <p:sp>
          <p:nvSpPr>
            <p:cNvPr id="47156" name="Text Box 20"/>
            <p:cNvSpPr txBox="1">
              <a:spLocks noChangeArrowheads="1"/>
            </p:cNvSpPr>
            <p:nvPr/>
          </p:nvSpPr>
          <p:spPr bwMode="auto">
            <a:xfrm>
              <a:off x="3505200" y="5791200"/>
              <a:ext cx="5603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Phy</a:t>
              </a:r>
            </a:p>
          </p:txBody>
        </p:sp>
        <p:sp>
          <p:nvSpPr>
            <p:cNvPr id="47157" name="Text Box 21"/>
            <p:cNvSpPr txBox="1">
              <a:spLocks noChangeArrowheads="1"/>
            </p:cNvSpPr>
            <p:nvPr/>
          </p:nvSpPr>
          <p:spPr bwMode="auto">
            <a:xfrm>
              <a:off x="4191000" y="5791200"/>
              <a:ext cx="558800" cy="3762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Wrt</a:t>
              </a:r>
            </a:p>
          </p:txBody>
        </p:sp>
        <p:sp>
          <p:nvSpPr>
            <p:cNvPr id="47158" name="Line 40"/>
            <p:cNvSpPr>
              <a:spLocks noChangeShapeType="1"/>
            </p:cNvSpPr>
            <p:nvPr/>
          </p:nvSpPr>
          <p:spPr bwMode="auto">
            <a:xfrm flipH="1">
              <a:off x="3047999" y="4584700"/>
              <a:ext cx="541338" cy="1206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41"/>
            <p:cNvSpPr>
              <a:spLocks noChangeShapeType="1"/>
            </p:cNvSpPr>
            <p:nvPr/>
          </p:nvSpPr>
          <p:spPr bwMode="auto">
            <a:xfrm flipH="1">
              <a:off x="3810000" y="4572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42"/>
            <p:cNvSpPr>
              <a:spLocks noChangeShapeType="1"/>
            </p:cNvSpPr>
            <p:nvPr/>
          </p:nvSpPr>
          <p:spPr bwMode="auto">
            <a:xfrm>
              <a:off x="4106863" y="4584700"/>
              <a:ext cx="312737" cy="1206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6" name="Line 44"/>
          <p:cNvSpPr>
            <a:spLocks noChangeShapeType="1"/>
          </p:cNvSpPr>
          <p:nvPr/>
        </p:nvSpPr>
        <p:spPr bwMode="auto">
          <a:xfrm flipH="1">
            <a:off x="1676400" y="3724275"/>
            <a:ext cx="260350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45"/>
          <p:cNvSpPr>
            <a:spLocks noChangeShapeType="1"/>
          </p:cNvSpPr>
          <p:nvPr/>
        </p:nvSpPr>
        <p:spPr bwMode="auto">
          <a:xfrm>
            <a:off x="4824413" y="3724275"/>
            <a:ext cx="2795587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8" name="Group 51"/>
          <p:cNvGrpSpPr>
            <a:grpSpLocks/>
          </p:cNvGrpSpPr>
          <p:nvPr/>
        </p:nvGrpSpPr>
        <p:grpSpPr bwMode="auto">
          <a:xfrm>
            <a:off x="228600" y="4114800"/>
            <a:ext cx="1971675" cy="2068513"/>
            <a:chOff x="750888" y="4102100"/>
            <a:chExt cx="1971675" cy="2068513"/>
          </a:xfrm>
        </p:grpSpPr>
        <p:sp>
          <p:nvSpPr>
            <p:cNvPr id="47145" name="Text Box 9"/>
            <p:cNvSpPr txBox="1">
              <a:spLocks noChangeArrowheads="1"/>
            </p:cNvSpPr>
            <p:nvPr/>
          </p:nvSpPr>
          <p:spPr bwMode="auto">
            <a:xfrm>
              <a:off x="1352550" y="4102100"/>
              <a:ext cx="866775" cy="46672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NMM</a:t>
              </a:r>
            </a:p>
          </p:txBody>
        </p:sp>
        <p:sp>
          <p:nvSpPr>
            <p:cNvPr id="47146" name="Text Box 12"/>
            <p:cNvSpPr txBox="1">
              <a:spLocks noChangeArrowheads="1"/>
            </p:cNvSpPr>
            <p:nvPr/>
          </p:nvSpPr>
          <p:spPr bwMode="auto">
            <a:xfrm>
              <a:off x="750888" y="5794375"/>
              <a:ext cx="59055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Dyn</a:t>
              </a:r>
            </a:p>
          </p:txBody>
        </p:sp>
        <p:sp>
          <p:nvSpPr>
            <p:cNvPr id="47147" name="Text Box 13"/>
            <p:cNvSpPr txBox="1">
              <a:spLocks noChangeArrowheads="1"/>
            </p:cNvSpPr>
            <p:nvPr/>
          </p:nvSpPr>
          <p:spPr bwMode="auto">
            <a:xfrm>
              <a:off x="1466850" y="5792788"/>
              <a:ext cx="560388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Phy</a:t>
              </a:r>
            </a:p>
          </p:txBody>
        </p:sp>
        <p:sp>
          <p:nvSpPr>
            <p:cNvPr id="47148" name="Text Box 14"/>
            <p:cNvSpPr txBox="1">
              <a:spLocks noChangeArrowheads="1"/>
            </p:cNvSpPr>
            <p:nvPr/>
          </p:nvSpPr>
          <p:spPr bwMode="auto">
            <a:xfrm>
              <a:off x="777875" y="5003800"/>
              <a:ext cx="1928813" cy="406400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/>
                <a:t>Domains(1:ND)</a:t>
              </a:r>
            </a:p>
          </p:txBody>
        </p:sp>
        <p:sp>
          <p:nvSpPr>
            <p:cNvPr id="47149" name="Line 15"/>
            <p:cNvSpPr>
              <a:spLocks noChangeShapeType="1"/>
            </p:cNvSpPr>
            <p:nvPr/>
          </p:nvSpPr>
          <p:spPr bwMode="auto">
            <a:xfrm>
              <a:off x="1774825" y="4587875"/>
              <a:ext cx="0" cy="423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Text Box 18"/>
            <p:cNvSpPr txBox="1">
              <a:spLocks noChangeArrowheads="1"/>
            </p:cNvSpPr>
            <p:nvPr/>
          </p:nvSpPr>
          <p:spPr bwMode="auto">
            <a:xfrm>
              <a:off x="2163763" y="5786438"/>
              <a:ext cx="558800" cy="376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Wrt</a:t>
              </a:r>
            </a:p>
          </p:txBody>
        </p:sp>
        <p:sp>
          <p:nvSpPr>
            <p:cNvPr id="47151" name="Line 25"/>
            <p:cNvSpPr>
              <a:spLocks noChangeShapeType="1"/>
            </p:cNvSpPr>
            <p:nvPr/>
          </p:nvSpPr>
          <p:spPr bwMode="auto">
            <a:xfrm>
              <a:off x="1774825" y="5421313"/>
              <a:ext cx="0" cy="369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Line 46"/>
            <p:cNvSpPr>
              <a:spLocks noChangeShapeType="1"/>
            </p:cNvSpPr>
            <p:nvPr/>
          </p:nvSpPr>
          <p:spPr bwMode="auto">
            <a:xfrm flipH="1">
              <a:off x="1073150" y="5407025"/>
              <a:ext cx="331788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Line 47"/>
            <p:cNvSpPr>
              <a:spLocks noChangeShapeType="1"/>
            </p:cNvSpPr>
            <p:nvPr/>
          </p:nvSpPr>
          <p:spPr bwMode="auto">
            <a:xfrm>
              <a:off x="2120900" y="5419725"/>
              <a:ext cx="31750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9" name="Text Box 48"/>
          <p:cNvSpPr txBox="1">
            <a:spLocks noChangeArrowheads="1"/>
          </p:cNvSpPr>
          <p:nvPr/>
        </p:nvSpPr>
        <p:spPr bwMode="auto">
          <a:xfrm>
            <a:off x="0" y="8382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00CC"/>
                </a:solidFill>
              </a:rPr>
              <a:t>All boxes represent </a:t>
            </a:r>
          </a:p>
          <a:p>
            <a:pPr eaLnBrk="1" hangingPunct="1"/>
            <a:r>
              <a:rPr lang="en-US" sz="1800" b="1" i="1">
                <a:solidFill>
                  <a:srgbClr val="9900CC"/>
                </a:solidFill>
              </a:rPr>
              <a:t>ESMF components (now supported  by NOAA/ESRL).</a:t>
            </a:r>
          </a:p>
        </p:txBody>
      </p:sp>
      <p:sp>
        <p:nvSpPr>
          <p:cNvPr id="47130" name="Text Box 51"/>
          <p:cNvSpPr txBox="1">
            <a:spLocks noChangeArrowheads="1"/>
          </p:cNvSpPr>
          <p:nvPr/>
        </p:nvSpPr>
        <p:spPr bwMode="auto">
          <a:xfrm>
            <a:off x="7696200" y="1752600"/>
            <a:ext cx="909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NEMS</a:t>
            </a:r>
          </a:p>
          <a:p>
            <a:pPr eaLnBrk="1" hangingPunct="1"/>
            <a:r>
              <a:rPr lang="en-US" sz="2000"/>
              <a:t>LAYER</a:t>
            </a:r>
          </a:p>
        </p:txBody>
      </p:sp>
      <p:sp>
        <p:nvSpPr>
          <p:cNvPr id="47131" name="Line 52"/>
          <p:cNvSpPr>
            <a:spLocks noChangeShapeType="1"/>
          </p:cNvSpPr>
          <p:nvPr/>
        </p:nvSpPr>
        <p:spPr bwMode="auto">
          <a:xfrm flipH="1">
            <a:off x="7239000" y="2057400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2" name="Group 54"/>
          <p:cNvGrpSpPr>
            <a:grpSpLocks/>
          </p:cNvGrpSpPr>
          <p:nvPr/>
        </p:nvGrpSpPr>
        <p:grpSpPr bwMode="auto">
          <a:xfrm>
            <a:off x="7010400" y="4114800"/>
            <a:ext cx="1971675" cy="2060575"/>
            <a:chOff x="6429375" y="4097338"/>
            <a:chExt cx="1971675" cy="2060575"/>
          </a:xfrm>
        </p:grpSpPr>
        <p:sp>
          <p:nvSpPr>
            <p:cNvPr id="47138" name="Text Box 11"/>
            <p:cNvSpPr txBox="1">
              <a:spLocks noChangeArrowheads="1"/>
            </p:cNvSpPr>
            <p:nvPr/>
          </p:nvSpPr>
          <p:spPr bwMode="auto">
            <a:xfrm>
              <a:off x="6994527" y="4097338"/>
              <a:ext cx="885820" cy="46166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ARW</a:t>
              </a:r>
            </a:p>
          </p:txBody>
        </p:sp>
        <p:sp>
          <p:nvSpPr>
            <p:cNvPr id="47139" name="Text Box 22"/>
            <p:cNvSpPr txBox="1">
              <a:spLocks noChangeArrowheads="1"/>
            </p:cNvSpPr>
            <p:nvPr/>
          </p:nvSpPr>
          <p:spPr bwMode="auto">
            <a:xfrm>
              <a:off x="6429375" y="5781675"/>
              <a:ext cx="59055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Dyn</a:t>
              </a:r>
            </a:p>
          </p:txBody>
        </p:sp>
        <p:sp>
          <p:nvSpPr>
            <p:cNvPr id="47140" name="Text Box 23"/>
            <p:cNvSpPr txBox="1">
              <a:spLocks noChangeArrowheads="1"/>
            </p:cNvSpPr>
            <p:nvPr/>
          </p:nvSpPr>
          <p:spPr bwMode="auto">
            <a:xfrm>
              <a:off x="7145338" y="5780088"/>
              <a:ext cx="560387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Phy</a:t>
              </a:r>
            </a:p>
          </p:txBody>
        </p:sp>
        <p:sp>
          <p:nvSpPr>
            <p:cNvPr id="47141" name="Text Box 24"/>
            <p:cNvSpPr txBox="1">
              <a:spLocks noChangeArrowheads="1"/>
            </p:cNvSpPr>
            <p:nvPr/>
          </p:nvSpPr>
          <p:spPr bwMode="auto">
            <a:xfrm>
              <a:off x="7842250" y="5773738"/>
              <a:ext cx="558800" cy="376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Wrt</a:t>
              </a:r>
            </a:p>
          </p:txBody>
        </p:sp>
        <p:sp>
          <p:nvSpPr>
            <p:cNvPr id="47142" name="Line 26"/>
            <p:cNvSpPr>
              <a:spLocks noChangeShapeType="1"/>
            </p:cNvSpPr>
            <p:nvPr/>
          </p:nvSpPr>
          <p:spPr bwMode="auto">
            <a:xfrm>
              <a:off x="7423150" y="455771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27"/>
            <p:cNvSpPr>
              <a:spLocks noChangeShapeType="1"/>
            </p:cNvSpPr>
            <p:nvPr/>
          </p:nvSpPr>
          <p:spPr bwMode="auto">
            <a:xfrm flipH="1">
              <a:off x="6746875" y="4557713"/>
              <a:ext cx="490538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28"/>
            <p:cNvSpPr>
              <a:spLocks noChangeShapeType="1"/>
            </p:cNvSpPr>
            <p:nvPr/>
          </p:nvSpPr>
          <p:spPr bwMode="auto">
            <a:xfrm>
              <a:off x="7596188" y="4557713"/>
              <a:ext cx="528637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3" name="Line 45"/>
          <p:cNvSpPr>
            <a:spLocks noChangeShapeType="1"/>
          </p:cNvSpPr>
          <p:nvPr/>
        </p:nvSpPr>
        <p:spPr bwMode="auto">
          <a:xfrm>
            <a:off x="4648200" y="3733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Text Box 20"/>
          <p:cNvSpPr txBox="1">
            <a:spLocks noChangeArrowheads="1"/>
          </p:cNvSpPr>
          <p:nvPr/>
        </p:nvSpPr>
        <p:spPr bwMode="auto">
          <a:xfrm>
            <a:off x="6400800" y="6248400"/>
            <a:ext cx="14176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WRF-Chem</a:t>
            </a:r>
          </a:p>
        </p:txBody>
      </p:sp>
      <p:sp>
        <p:nvSpPr>
          <p:cNvPr id="47135" name="Text Box 20"/>
          <p:cNvSpPr txBox="1">
            <a:spLocks noChangeArrowheads="1"/>
          </p:cNvSpPr>
          <p:nvPr/>
        </p:nvSpPr>
        <p:spPr bwMode="auto">
          <a:xfrm>
            <a:off x="2971800" y="6248400"/>
            <a:ext cx="1117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GOCART</a:t>
            </a:r>
          </a:p>
        </p:txBody>
      </p:sp>
      <p:sp>
        <p:nvSpPr>
          <p:cNvPr id="47136" name="Text Box 20"/>
          <p:cNvSpPr txBox="1">
            <a:spLocks noChangeArrowheads="1"/>
          </p:cNvSpPr>
          <p:nvPr/>
        </p:nvSpPr>
        <p:spPr bwMode="auto">
          <a:xfrm>
            <a:off x="685800" y="6248400"/>
            <a:ext cx="1117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CMAQ</a:t>
            </a:r>
          </a:p>
        </p:txBody>
      </p:sp>
      <p:sp>
        <p:nvSpPr>
          <p:cNvPr id="47137" name="Line 3"/>
          <p:cNvSpPr>
            <a:spLocks noChangeShapeType="1"/>
          </p:cNvSpPr>
          <p:nvPr/>
        </p:nvSpPr>
        <p:spPr bwMode="auto">
          <a:xfrm>
            <a:off x="-12700" y="708025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85863F-5DF9-A744-B8BF-29B88D2BCACE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32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tx1"/>
                </a:solidFill>
                <a:ea typeface="+mj-ea"/>
                <a:cs typeface="+mj-cs"/>
              </a:rPr>
              <a:t>Fall 2011 </a:t>
            </a:r>
            <a:r>
              <a:rPr lang="en-US" sz="3600" b="1" u="sng" dirty="0" smtClean="0">
                <a:solidFill>
                  <a:schemeClr val="tx1"/>
                </a:solidFill>
                <a:ea typeface="+mj-ea"/>
                <a:cs typeface="+mj-cs"/>
              </a:rPr>
              <a:t>NAM Upgrade</a:t>
            </a:r>
            <a:endParaRPr lang="en-US" sz="3600" b="1" u="sng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08038"/>
            <a:ext cx="3794125" cy="3352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b="1" u="sng">
                <a:latin typeface="Times New Roman" charset="0"/>
              </a:rPr>
              <a:t>Current NAM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WRF-NMM (E-grid)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GSI analysis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4/Day = 6 hr update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Forecasts to 84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12 km horizontal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12 hr pre-forecast assimilation period with 3hr updates (catch-up)</a:t>
            </a:r>
          </a:p>
        </p:txBody>
      </p:sp>
      <p:pic>
        <p:nvPicPr>
          <p:cNvPr id="49156" name="Picture 5" descr="NARR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1821" r="7037" b="1141"/>
          <a:stretch>
            <a:fillRect/>
          </a:stretch>
        </p:blipFill>
        <p:spPr bwMode="auto">
          <a:xfrm>
            <a:off x="533400" y="4203700"/>
            <a:ext cx="35115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NARR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1821" r="7037" b="1141"/>
          <a:stretch>
            <a:fillRect/>
          </a:stretch>
        </p:blipFill>
        <p:spPr bwMode="auto">
          <a:xfrm>
            <a:off x="5181600" y="4160838"/>
            <a:ext cx="3567113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5864225" y="4567238"/>
            <a:ext cx="758825" cy="682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59" name="Rectangle 13"/>
          <p:cNvSpPr>
            <a:spLocks noChangeArrowheads="1"/>
          </p:cNvSpPr>
          <p:nvPr/>
        </p:nvSpPr>
        <p:spPr bwMode="auto">
          <a:xfrm>
            <a:off x="6546850" y="5175250"/>
            <a:ext cx="1593850" cy="1212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0" name="Rectangle 13"/>
          <p:cNvSpPr>
            <a:spLocks noChangeArrowheads="1"/>
          </p:cNvSpPr>
          <p:nvPr/>
        </p:nvSpPr>
        <p:spPr bwMode="auto">
          <a:xfrm>
            <a:off x="5408613" y="5857875"/>
            <a:ext cx="227012" cy="303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>
            <a:off x="8369300" y="6008688"/>
            <a:ext cx="227013" cy="193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6773863" y="5932488"/>
            <a:ext cx="152400" cy="152400"/>
          </a:xfrm>
          <a:prstGeom prst="rect">
            <a:avLst/>
          </a:prstGeom>
          <a:noFill/>
          <a:ln w="28575">
            <a:solidFill>
              <a:srgbClr val="B1DD4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>
              <a:solidFill>
                <a:srgbClr val="996600"/>
              </a:solidFill>
            </a:endParaRPr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6319838" y="4872038"/>
            <a:ext cx="152400" cy="152400"/>
          </a:xfrm>
          <a:prstGeom prst="rect">
            <a:avLst/>
          </a:prstGeom>
          <a:noFill/>
          <a:ln w="28575">
            <a:solidFill>
              <a:srgbClr val="B1DD4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7761288" y="5554663"/>
            <a:ext cx="152400" cy="152400"/>
          </a:xfrm>
          <a:prstGeom prst="rect">
            <a:avLst/>
          </a:prstGeom>
          <a:noFill/>
          <a:ln w="28575">
            <a:solidFill>
              <a:srgbClr val="B1DD4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2325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457200"/>
            <a:ext cx="4648200" cy="37465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200" b="1" u="sng">
                <a:latin typeface="Times New Roman" charset="0"/>
                <a:cs typeface="+mn-cs"/>
              </a:rPr>
              <a:t>New NAM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NEMS based NMMB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B-grid replaces E-grid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Parent remains 12 km to 84 hr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Multiple Nests Run to 60 hr</a:t>
            </a:r>
          </a:p>
          <a:p>
            <a:pPr lvl="1" eaLnBrk="1" hangingPunct="1">
              <a:spcBef>
                <a:spcPts val="150"/>
              </a:spcBef>
              <a:defRPr/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4 km CONUS nest</a:t>
            </a:r>
          </a:p>
          <a:p>
            <a:pPr lvl="1" eaLnBrk="1" hangingPunct="1">
              <a:spcBef>
                <a:spcPts val="150"/>
              </a:spcBef>
              <a:defRPr/>
            </a:pPr>
            <a:r>
              <a:rPr lang="en-US" sz="2000" b="1">
                <a:solidFill>
                  <a:srgbClr val="FF6600"/>
                </a:solidFill>
                <a:latin typeface="Times New Roman" charset="0"/>
              </a:rPr>
              <a:t>6 km Alaska nest</a:t>
            </a:r>
          </a:p>
          <a:p>
            <a:pPr lvl="1" eaLnBrk="1" hangingPunct="1">
              <a:spcBef>
                <a:spcPts val="150"/>
              </a:spcBef>
              <a:defRPr/>
            </a:pPr>
            <a:r>
              <a:rPr lang="en-US" sz="2000">
                <a:solidFill>
                  <a:srgbClr val="0000FF"/>
                </a:solidFill>
                <a:latin typeface="Times New Roman" charset="0"/>
              </a:rPr>
              <a:t>3 km HI &amp; PR nests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b="1">
                <a:solidFill>
                  <a:srgbClr val="92D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Single locatable ~1.33-1.5 km FireWeather/IMET/DHS run to 36hr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4km_sf_bdots_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/>
          <a:stretch>
            <a:fillRect/>
          </a:stretch>
        </p:blipFill>
        <p:spPr bwMode="auto">
          <a:xfrm>
            <a:off x="4572000" y="457200"/>
            <a:ext cx="4486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 descr="12km_sf_bdots_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/>
          <a:stretch>
            <a:fillRect/>
          </a:stretch>
        </p:blipFill>
        <p:spPr bwMode="auto">
          <a:xfrm>
            <a:off x="38100" y="455613"/>
            <a:ext cx="448627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276350" y="0"/>
            <a:ext cx="659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12 km Terrain                                       4 km Terrain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Dots represent water points  Domain is San Francisco Bay</a:t>
            </a:r>
          </a:p>
        </p:txBody>
      </p:sp>
      <p:sp>
        <p:nvSpPr>
          <p:cNvPr id="50181" name="AutoShape 6"/>
          <p:cNvSpPr>
            <a:spLocks noChangeArrowheads="1"/>
          </p:cNvSpPr>
          <p:nvPr/>
        </p:nvSpPr>
        <p:spPr bwMode="auto">
          <a:xfrm>
            <a:off x="3048000" y="1295400"/>
            <a:ext cx="1066800" cy="561975"/>
          </a:xfrm>
          <a:prstGeom prst="leftRightArrow">
            <a:avLst>
              <a:gd name="adj1" fmla="val 50000"/>
              <a:gd name="adj2" fmla="val 51527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FFFF00"/>
                </a:solidFill>
                <a:latin typeface="Arial" charset="0"/>
              </a:rPr>
              <a:t>GFS ~27km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779463" y="112713"/>
            <a:ext cx="7807325" cy="895350"/>
          </a:xfrm>
        </p:spPr>
        <p:txBody>
          <a:bodyPr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900">
                <a:latin typeface="Times New Roman" charset="0"/>
              </a:rPr>
              <a:t>NAM,</a:t>
            </a:r>
            <a:r>
              <a:rPr lang="en-GB" sz="2900">
                <a:solidFill>
                  <a:srgbClr val="FF0000"/>
                </a:solidFill>
                <a:latin typeface="Times New Roman" charset="0"/>
              </a:rPr>
              <a:t> NAMX</a:t>
            </a:r>
            <a:r>
              <a:rPr lang="en-GB" sz="2900">
                <a:latin typeface="Times New Roman" charset="0"/>
              </a:rPr>
              <a:t>,</a:t>
            </a:r>
            <a:r>
              <a:rPr lang="en-GB" sz="290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GB" sz="2900">
                <a:solidFill>
                  <a:srgbClr val="00FF00"/>
                </a:solidFill>
                <a:latin typeface="Times New Roman" charset="0"/>
              </a:rPr>
              <a:t>CONUSNESTX </a:t>
            </a:r>
            <a:r>
              <a:rPr lang="en-GB" sz="2900">
                <a:latin typeface="Times New Roman" charset="0"/>
              </a:rPr>
              <a:t>scores </a:t>
            </a:r>
            <a:br>
              <a:rPr lang="en-GB" sz="2900">
                <a:latin typeface="Times New Roman" charset="0"/>
              </a:rPr>
            </a:br>
            <a:r>
              <a:rPr lang="en-GB" sz="2200">
                <a:latin typeface="Times New Roman" charset="0"/>
              </a:rPr>
              <a:t> 1 – 30 Sept 2010, 24+36+48+60h forecasts, ConUS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76350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788988" y="166688"/>
            <a:ext cx="7807325" cy="1146175"/>
          </a:xfrm>
        </p:spPr>
        <p:txBody>
          <a:bodyPr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900">
                <a:solidFill>
                  <a:srgbClr val="FF0000"/>
                </a:solidFill>
                <a:latin typeface="Times New Roman" charset="0"/>
              </a:rPr>
              <a:t>NAM</a:t>
            </a:r>
            <a:r>
              <a:rPr lang="en-GB" sz="2900">
                <a:latin typeface="Times New Roman" charset="0"/>
              </a:rPr>
              <a:t>, </a:t>
            </a:r>
            <a:r>
              <a:rPr lang="en-GB" sz="2900">
                <a:solidFill>
                  <a:srgbClr val="0000FF"/>
                </a:solidFill>
                <a:latin typeface="Times New Roman" charset="0"/>
              </a:rPr>
              <a:t>NAMX</a:t>
            </a:r>
            <a:r>
              <a:rPr lang="en-GB" sz="2900">
                <a:latin typeface="Times New Roman" charset="0"/>
              </a:rPr>
              <a:t>, </a:t>
            </a:r>
            <a:r>
              <a:rPr lang="en-GB" sz="2900">
                <a:solidFill>
                  <a:srgbClr val="00FF00"/>
                </a:solidFill>
                <a:latin typeface="Times New Roman" charset="0"/>
              </a:rPr>
              <a:t>CONUSNESTX</a:t>
            </a:r>
            <a:r>
              <a:rPr lang="en-GB" sz="2900">
                <a:latin typeface="Times New Roman" charset="0"/>
              </a:rPr>
              <a:t> 24/36/48/60h fcst scores, 18 May – 23 Nov 2010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09675"/>
            <a:ext cx="4230687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003550" y="2397125"/>
            <a:ext cx="547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0000"/>
                </a:solidFill>
              </a:rPr>
              <a:t>ETS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33713" y="5857875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>
                <a:solidFill>
                  <a:srgbClr val="000000"/>
                </a:solidFill>
              </a:rPr>
              <a:t>BIAS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340225" y="5302250"/>
            <a:ext cx="511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037138" y="5097463"/>
            <a:ext cx="87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>
                <a:solidFill>
                  <a:srgbClr val="000000"/>
                </a:solidFill>
              </a:rPr>
              <a:t>Bias=1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272088" y="1560513"/>
            <a:ext cx="36226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>
                <a:solidFill>
                  <a:srgbClr val="000000"/>
                </a:solidFill>
              </a:rPr>
              <a:t>NAMX corrected the opnl NAM's high bias at higher thresholds.  </a:t>
            </a: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685800" y="6400800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 sz="2000">
                <a:solidFill>
                  <a:srgbClr val="000000"/>
                </a:solidFill>
              </a:rPr>
              <a:t>(An extra threshold – 4”/day has been added to parallel verif.  Not opnl yet)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2438" y="225425"/>
            <a:ext cx="8459787" cy="1023938"/>
          </a:xfrm>
        </p:spPr>
        <p:txBody>
          <a:bodyPr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900">
                <a:solidFill>
                  <a:srgbClr val="FF0000"/>
                </a:solidFill>
                <a:latin typeface="Times New Roman" charset="0"/>
              </a:rPr>
              <a:t>NAM</a:t>
            </a:r>
            <a:r>
              <a:rPr lang="en-GB" sz="2900">
                <a:latin typeface="Times New Roman" charset="0"/>
              </a:rPr>
              <a:t>, </a:t>
            </a:r>
            <a:r>
              <a:rPr lang="en-GB" sz="2900">
                <a:solidFill>
                  <a:srgbClr val="0000FF"/>
                </a:solidFill>
                <a:latin typeface="Times New Roman" charset="0"/>
              </a:rPr>
              <a:t>NAMB</a:t>
            </a:r>
            <a:r>
              <a:rPr lang="en-GB" sz="2900">
                <a:latin typeface="Times New Roman" charset="0"/>
              </a:rPr>
              <a:t>, </a:t>
            </a:r>
            <a:r>
              <a:rPr lang="en-GB" sz="2900">
                <a:solidFill>
                  <a:srgbClr val="FF00FF"/>
                </a:solidFill>
                <a:latin typeface="Times New Roman" charset="0"/>
              </a:rPr>
              <a:t>NAMX, </a:t>
            </a:r>
            <a:r>
              <a:rPr lang="en-GB" sz="2900">
                <a:solidFill>
                  <a:srgbClr val="00DCFF"/>
                </a:solidFill>
                <a:latin typeface="Times New Roman" charset="0"/>
              </a:rPr>
              <a:t>CONUSNESTX</a:t>
            </a:r>
            <a:r>
              <a:rPr lang="en-GB" sz="2900">
                <a:latin typeface="Times New Roman" charset="0"/>
              </a:rPr>
              <a:t> Diurnal Cycles</a:t>
            </a:r>
            <a:br>
              <a:rPr lang="en-GB" sz="2900">
                <a:latin typeface="Times New Roman" charset="0"/>
              </a:rPr>
            </a:br>
            <a:r>
              <a:rPr lang="en-GB" sz="2200">
                <a:latin typeface="Times New Roman" charset="0"/>
              </a:rPr>
              <a:t> 3-hourly ConUS avg,</a:t>
            </a:r>
            <a:r>
              <a:rPr lang="en-GB" sz="2900">
                <a:latin typeface="Times New Roman" charset="0"/>
              </a:rPr>
              <a:t> </a:t>
            </a:r>
            <a:r>
              <a:rPr lang="en-GB" sz="2200">
                <a:latin typeface="Times New Roman" charset="0"/>
              </a:rPr>
              <a:t> 21 Aug – 20 Sept 2010 (verifying: </a:t>
            </a:r>
            <a:r>
              <a:rPr lang="en-GB" sz="2200">
                <a:solidFill>
                  <a:srgbClr val="00FF00"/>
                </a:solidFill>
                <a:latin typeface="Times New Roman" charset="0"/>
              </a:rPr>
              <a:t>Stage II</a:t>
            </a:r>
            <a:r>
              <a:rPr lang="en-GB" sz="2200">
                <a:latin typeface="Times New Roman" charset="0"/>
              </a:rPr>
              <a:t>)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r="4967"/>
          <a:stretch>
            <a:fillRect/>
          </a:stretch>
        </p:blipFill>
        <p:spPr bwMode="auto">
          <a:xfrm>
            <a:off x="158750" y="1646238"/>
            <a:ext cx="44370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58938" y="53800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>
                <a:solidFill>
                  <a:srgbClr val="000000"/>
                </a:solidFill>
              </a:rPr>
              <a:t>00Z cycles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r="4967"/>
          <a:stretch>
            <a:fillRect/>
          </a:stretch>
        </p:blipFill>
        <p:spPr bwMode="auto">
          <a:xfrm>
            <a:off x="4637088" y="1636713"/>
            <a:ext cx="443706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465888" y="5335588"/>
            <a:ext cx="1208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>
                <a:solidFill>
                  <a:srgbClr val="000000"/>
                </a:solidFill>
              </a:rPr>
              <a:t>12Z cycles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605338" y="6508750"/>
            <a:ext cx="15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041400" y="5980113"/>
            <a:ext cx="823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GB">
                <a:solidFill>
                  <a:srgbClr val="000000"/>
                </a:solidFill>
              </a:rPr>
              <a:t>(CONUSNESTX forecast goes to 60h; the other models go to 84h)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609600"/>
            <a:ext cx="7805737" cy="1062038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>
                <a:latin typeface="Times New Roman" charset="0"/>
              </a:rPr>
              <a:t>Hurricane Earl near Puerto Rico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622425"/>
            <a:ext cx="9144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1000125" y="5834063"/>
            <a:ext cx="3571875" cy="387350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  <a:tab pos="1968500" algn="l"/>
              </a:tabLst>
            </a:pPr>
            <a:r>
              <a:rPr lang="en-GB">
                <a:solidFill>
                  <a:srgbClr val="000000"/>
                </a:solidFill>
              </a:rPr>
              <a:t>12 km NMMB parent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5516563" y="5834063"/>
            <a:ext cx="3322637" cy="387350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  <a:tab pos="1968500" algn="l"/>
              </a:tabLst>
            </a:pPr>
            <a:r>
              <a:rPr lang="en-GB">
                <a:solidFill>
                  <a:srgbClr val="000000"/>
                </a:solidFill>
              </a:rPr>
              <a:t>3 km Puerto Rico nest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test_t2ms_f16_f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75"/>
            <a:ext cx="7997825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7391400" y="914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May 2010 27/16Z to 28/12Z</a:t>
            </a:r>
          </a:p>
        </p:txBody>
      </p:sp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422275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</a:rPr>
              <a:t>MD Backdoor Coldfront in 1.33km Nest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063" y="0"/>
            <a:ext cx="8575675" cy="2057400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chemeClr val="tx1"/>
                </a:solidFill>
                <a:latin typeface="Times New Roman" charset="0"/>
              </a:rPr>
              <a:t>Convergence of NAM &amp; RUC into hourly NARRE &amp; HRRRE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772400" cy="4103688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 There is a signed agreement on NARRE between NCEP/EMC and ESRL/GSD </a:t>
            </a:r>
          </a:p>
          <a:p>
            <a:pPr algn="l"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 Based on NEMS common modeling infrastructure</a:t>
            </a:r>
          </a:p>
          <a:p>
            <a:pPr algn="l" eaLnBrk="1" hangingPunct="1">
              <a:lnSpc>
                <a:spcPct val="85000"/>
              </a:lnSpc>
              <a:buFontTx/>
              <a:buChar char="•"/>
            </a:pPr>
            <a:r>
              <a:rPr lang="en-US">
                <a:latin typeface="Times New Roman" charset="0"/>
              </a:rPr>
              <a:t> Ensembles: </a:t>
            </a:r>
          </a:p>
          <a:p>
            <a:pPr lvl="1"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>
                <a:latin typeface="Times New Roman" charset="0"/>
              </a:rPr>
              <a:t> Sample uncertainty within membership</a:t>
            </a:r>
          </a:p>
          <a:p>
            <a:pPr lvl="2" algn="l" eaLnBrk="1" hangingPunct="1">
              <a:lnSpc>
                <a:spcPct val="85000"/>
              </a:lnSpc>
              <a:buFontTx/>
              <a:buChar char="•"/>
            </a:pPr>
            <a:r>
              <a:rPr lang="en-US">
                <a:latin typeface="Times New Roman" charset="0"/>
              </a:rPr>
              <a:t> Initial &amp; Lateral Boundary conditions</a:t>
            </a:r>
          </a:p>
          <a:p>
            <a:pPr lvl="2" algn="l" eaLnBrk="1" hangingPunct="1">
              <a:lnSpc>
                <a:spcPct val="85000"/>
              </a:lnSpc>
              <a:buFontTx/>
              <a:buChar char="•"/>
            </a:pPr>
            <a:r>
              <a:rPr lang="en-US">
                <a:latin typeface="Times New Roman" charset="0"/>
              </a:rPr>
              <a:t> Dynamics &amp; Physics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>
                <a:latin typeface="Times New Roman" charset="0"/>
              </a:rPr>
              <a:t>Provide full description of uncertainty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>
                <a:latin typeface="Times New Roman" charset="0"/>
              </a:rPr>
              <a:t>Can adapt to rapidly evolving science of underlying data assimilation and modeling</a:t>
            </a:r>
          </a:p>
          <a:p>
            <a:pPr algn="l" eaLnBrk="1" hangingPunct="1">
              <a:buFontTx/>
              <a:buChar char="•"/>
            </a:pPr>
            <a:endParaRPr lang="en-US" sz="2800">
              <a:latin typeface="Times New Roman" charset="0"/>
            </a:endParaRPr>
          </a:p>
          <a:p>
            <a:pPr algn="l" eaLnBrk="1" hangingPunct="1">
              <a:buFontTx/>
              <a:buChar char="•"/>
            </a:pP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3641725" cy="987425"/>
          </a:xfrm>
        </p:spPr>
        <p:txBody>
          <a:bodyPr/>
          <a:lstStyle/>
          <a:p>
            <a:pPr eaLnBrk="1" hangingPunct="1"/>
            <a:r>
              <a:rPr lang="en-US" sz="6600" b="1" u="sng">
                <a:latin typeface="Times New Roman" charset="0"/>
              </a:rPr>
              <a:t>2011</a:t>
            </a:r>
            <a:endParaRPr lang="en-US" sz="6600" b="1">
              <a:latin typeface="Times New Roman" charset="0"/>
            </a:endParaRP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965575" cy="36560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NAM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NEMS based NMM</a:t>
            </a:r>
            <a:r>
              <a:rPr lang="en-US" sz="2000" u="sng" dirty="0" smtClean="0">
                <a:ea typeface="+mn-ea"/>
                <a:cs typeface="+mn-cs"/>
              </a:rPr>
              <a:t>B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u="sng" dirty="0" err="1" smtClean="0">
                <a:ea typeface="+mn-ea"/>
                <a:cs typeface="+mn-cs"/>
              </a:rPr>
              <a:t>B</a:t>
            </a:r>
            <a:r>
              <a:rPr lang="en-US" sz="2000" dirty="0" err="1" smtClean="0">
                <a:ea typeface="+mn-ea"/>
                <a:cs typeface="+mn-cs"/>
              </a:rPr>
              <a:t>grid</a:t>
            </a:r>
            <a:r>
              <a:rPr lang="en-US" sz="2000" dirty="0" smtClean="0">
                <a:ea typeface="+mn-ea"/>
                <a:cs typeface="+mn-cs"/>
              </a:rPr>
              <a:t> replaces </a:t>
            </a:r>
            <a:r>
              <a:rPr lang="en-US" sz="2000" dirty="0" err="1" smtClean="0">
                <a:ea typeface="+mn-ea"/>
                <a:cs typeface="+mn-cs"/>
              </a:rPr>
              <a:t>Egrid</a:t>
            </a:r>
            <a:endParaRPr lang="en-US" sz="2000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Parent remains at 12 km to 84 hr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Multiple Nests Run to 60hr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4 km CONUS nest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b="1" dirty="0" smtClean="0">
                <a:solidFill>
                  <a:srgbClr val="FF6600"/>
                </a:solidFill>
              </a:rPr>
              <a:t>6 km Alaska nest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3 km HI &amp; PR nests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Reinstate Fire Weather/IMET Support/DHS run to 36hr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 smtClean="0"/>
              <a:t>Locate a single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1.33-1.5 km</a:t>
            </a:r>
            <a:r>
              <a:rPr lang="en-US" sz="1800" dirty="0" smtClean="0"/>
              <a:t> run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 smtClean="0"/>
              <a:t>In either CONUS or Alaska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773113"/>
            <a:ext cx="3959225" cy="2579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b="1" u="sng">
                <a:latin typeface="Times New Roman" charset="0"/>
              </a:rPr>
              <a:t>Rapid Refresh</a:t>
            </a:r>
          </a:p>
          <a:p>
            <a:pPr eaLnBrk="1" hangingPunct="1">
              <a:lnSpc>
                <a:spcPct val="85000"/>
              </a:lnSpc>
            </a:pPr>
            <a:r>
              <a:rPr lang="en-US" sz="2400">
                <a:latin typeface="Times New Roman" charset="0"/>
              </a:rPr>
              <a:t>WRF-based ARW</a:t>
            </a:r>
          </a:p>
          <a:p>
            <a:pPr eaLnBrk="1" hangingPunct="1">
              <a:lnSpc>
                <a:spcPct val="85000"/>
              </a:lnSpc>
            </a:pPr>
            <a:r>
              <a:rPr lang="en-US" sz="2400">
                <a:latin typeface="Times New Roman" charset="0"/>
              </a:rPr>
              <a:t>NCEP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altLang="ja-JP" sz="2400">
                <a:latin typeface="Times New Roman" charset="0"/>
              </a:rPr>
              <a:t>s GSI analysis</a:t>
            </a:r>
          </a:p>
          <a:p>
            <a:pPr eaLnBrk="1" hangingPunct="1">
              <a:lnSpc>
                <a:spcPct val="85000"/>
              </a:lnSpc>
            </a:pPr>
            <a:r>
              <a:rPr lang="en-US" sz="2400">
                <a:latin typeface="Times New Roman" charset="0"/>
              </a:rPr>
              <a:t>Expanded 13 km Domain to include Alaska</a:t>
            </a:r>
          </a:p>
          <a:p>
            <a:pPr eaLnBrk="1" hangingPunct="1">
              <a:lnSpc>
                <a:spcPct val="85000"/>
              </a:lnSpc>
            </a:pPr>
            <a:r>
              <a:rPr lang="en-US" sz="2400">
                <a:latin typeface="Times New Roman" charset="0"/>
              </a:rPr>
              <a:t>Experimental 3 km HRRR</a:t>
            </a:r>
            <a:endParaRPr lang="en-US">
              <a:latin typeface="Times New Roman" charset="0"/>
            </a:endParaRPr>
          </a:p>
        </p:txBody>
      </p:sp>
      <p:grpSp>
        <p:nvGrpSpPr>
          <p:cNvPr id="80900" name="Group 23"/>
          <p:cNvGrpSpPr>
            <a:grpSpLocks/>
          </p:cNvGrpSpPr>
          <p:nvPr/>
        </p:nvGrpSpPr>
        <p:grpSpPr bwMode="auto">
          <a:xfrm>
            <a:off x="0" y="3505200"/>
            <a:ext cx="4268788" cy="3352800"/>
            <a:chOff x="251" y="2621"/>
            <a:chExt cx="2247" cy="1699"/>
          </a:xfrm>
        </p:grpSpPr>
        <p:pic>
          <p:nvPicPr>
            <p:cNvPr id="80908" name="Picture 5" descr="NARRdom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" t="11821" r="7037" b="1141"/>
            <a:stretch>
              <a:fillRect/>
            </a:stretch>
          </p:blipFill>
          <p:spPr bwMode="auto">
            <a:xfrm>
              <a:off x="251" y="2621"/>
              <a:ext cx="2247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681" y="2877"/>
              <a:ext cx="478" cy="43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0910" name="Rectangle 13"/>
            <p:cNvSpPr>
              <a:spLocks noChangeArrowheads="1"/>
            </p:cNvSpPr>
            <p:nvPr/>
          </p:nvSpPr>
          <p:spPr bwMode="auto">
            <a:xfrm>
              <a:off x="1111" y="3260"/>
              <a:ext cx="1004" cy="7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0911" name="Rectangle 13"/>
            <p:cNvSpPr>
              <a:spLocks noChangeArrowheads="1"/>
            </p:cNvSpPr>
            <p:nvPr/>
          </p:nvSpPr>
          <p:spPr bwMode="auto">
            <a:xfrm>
              <a:off x="394" y="3690"/>
              <a:ext cx="143" cy="19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0912" name="Rectangle 13"/>
            <p:cNvSpPr>
              <a:spLocks noChangeArrowheads="1"/>
            </p:cNvSpPr>
            <p:nvPr/>
          </p:nvSpPr>
          <p:spPr bwMode="auto">
            <a:xfrm>
              <a:off x="2259" y="3785"/>
              <a:ext cx="143" cy="1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0913" name="Rectangle 13"/>
            <p:cNvSpPr>
              <a:spLocks noChangeArrowheads="1"/>
            </p:cNvSpPr>
            <p:nvPr/>
          </p:nvSpPr>
          <p:spPr bwMode="auto">
            <a:xfrm>
              <a:off x="1350" y="3451"/>
              <a:ext cx="96" cy="96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996600"/>
                </a:solidFill>
                <a:latin typeface="Arial" charset="0"/>
              </a:endParaRPr>
            </a:p>
          </p:txBody>
        </p:sp>
        <p:sp>
          <p:nvSpPr>
            <p:cNvPr id="80914" name="Rectangle 13"/>
            <p:cNvSpPr>
              <a:spLocks noChangeArrowheads="1"/>
            </p:cNvSpPr>
            <p:nvPr/>
          </p:nvSpPr>
          <p:spPr bwMode="auto">
            <a:xfrm>
              <a:off x="920" y="2973"/>
              <a:ext cx="96" cy="96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0915" name="Rectangle 13"/>
            <p:cNvSpPr>
              <a:spLocks noChangeArrowheads="1"/>
            </p:cNvSpPr>
            <p:nvPr/>
          </p:nvSpPr>
          <p:spPr bwMode="auto">
            <a:xfrm>
              <a:off x="1876" y="3499"/>
              <a:ext cx="96" cy="96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</p:grpSp>
      <p:grpSp>
        <p:nvGrpSpPr>
          <p:cNvPr id="80901" name="Group 24"/>
          <p:cNvGrpSpPr>
            <a:grpSpLocks/>
          </p:cNvGrpSpPr>
          <p:nvPr/>
        </p:nvGrpSpPr>
        <p:grpSpPr bwMode="auto">
          <a:xfrm>
            <a:off x="5257800" y="3276600"/>
            <a:ext cx="3308350" cy="3352800"/>
            <a:chOff x="2976" y="2208"/>
            <a:chExt cx="2084" cy="2112"/>
          </a:xfrm>
        </p:grpSpPr>
        <p:sp>
          <p:nvSpPr>
            <p:cNvPr id="80902" name="Text Box 9"/>
            <p:cNvSpPr txBox="1">
              <a:spLocks noChangeArrowheads="1"/>
            </p:cNvSpPr>
            <p:nvPr/>
          </p:nvSpPr>
          <p:spPr bwMode="auto">
            <a:xfrm>
              <a:off x="3454" y="2734"/>
              <a:ext cx="1386" cy="19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66"/>
                  </a:solidFill>
                  <a:latin typeface="Arial" charset="0"/>
                </a:rPr>
                <a:t>RUC-13 CONUS domain</a:t>
              </a:r>
            </a:p>
          </p:txBody>
        </p:sp>
        <p:pic>
          <p:nvPicPr>
            <p:cNvPr id="80903" name="Picture 7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08"/>
              <a:ext cx="2084" cy="21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3215" y="2208"/>
              <a:ext cx="157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FFFF66"/>
                  </a:solidFill>
                  <a:latin typeface="Arial" charset="0"/>
                </a:rPr>
                <a:t>WRF-Rapid Refresh domain – 2010</a:t>
              </a:r>
            </a:p>
          </p:txBody>
        </p:sp>
        <p:sp>
          <p:nvSpPr>
            <p:cNvPr id="80905" name="Text Box 10"/>
            <p:cNvSpPr txBox="1">
              <a:spLocks noChangeArrowheads="1"/>
            </p:cNvSpPr>
            <p:nvPr/>
          </p:nvSpPr>
          <p:spPr bwMode="auto">
            <a:xfrm>
              <a:off x="3501" y="2877"/>
              <a:ext cx="1051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b="1">
                  <a:solidFill>
                    <a:srgbClr val="FFFF66"/>
                  </a:solidFill>
                  <a:latin typeface="Arial" charset="0"/>
                </a:rPr>
                <a:t>Original CONUS domain</a:t>
              </a:r>
            </a:p>
          </p:txBody>
        </p:sp>
        <p:sp>
          <p:nvSpPr>
            <p:cNvPr id="80906" name="Rectangle 13"/>
            <p:cNvSpPr>
              <a:spLocks noChangeArrowheads="1"/>
            </p:cNvSpPr>
            <p:nvPr/>
          </p:nvSpPr>
          <p:spPr bwMode="auto">
            <a:xfrm>
              <a:off x="3454" y="3116"/>
              <a:ext cx="1195" cy="7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0907" name="Text Box 10"/>
            <p:cNvSpPr txBox="1">
              <a:spLocks noChangeArrowheads="1"/>
            </p:cNvSpPr>
            <p:nvPr/>
          </p:nvSpPr>
          <p:spPr bwMode="auto">
            <a:xfrm>
              <a:off x="3549" y="3164"/>
              <a:ext cx="1051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b="1">
                  <a:solidFill>
                    <a:srgbClr val="FFFF66"/>
                  </a:solidFill>
                  <a:latin typeface="Arial" charset="0"/>
                </a:rPr>
                <a:t>Experimental 3 km HRRR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DB95F2-DA57-1E48-BD7C-4D55C244D740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24578" name="Line 90"/>
          <p:cNvSpPr>
            <a:spLocks noChangeShapeType="1"/>
          </p:cNvSpPr>
          <p:nvPr/>
        </p:nvSpPr>
        <p:spPr bwMode="auto">
          <a:xfrm>
            <a:off x="1600200" y="4876800"/>
            <a:ext cx="4191000" cy="1676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87"/>
          <p:cNvSpPr>
            <a:spLocks noChangeShapeType="1"/>
          </p:cNvSpPr>
          <p:nvPr/>
        </p:nvSpPr>
        <p:spPr bwMode="auto">
          <a:xfrm flipH="1">
            <a:off x="2895600" y="4114800"/>
            <a:ext cx="0" cy="38100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77"/>
          <p:cNvSpPr>
            <a:spLocks noChangeShapeType="1"/>
          </p:cNvSpPr>
          <p:nvPr/>
        </p:nvSpPr>
        <p:spPr bwMode="auto">
          <a:xfrm>
            <a:off x="4572000" y="3962400"/>
            <a:ext cx="127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2"/>
          <p:cNvSpPr>
            <a:spLocks noChangeShapeType="1"/>
          </p:cNvSpPr>
          <p:nvPr/>
        </p:nvSpPr>
        <p:spPr bwMode="auto">
          <a:xfrm>
            <a:off x="3124200" y="3962400"/>
            <a:ext cx="3200400" cy="1828800"/>
          </a:xfrm>
          <a:prstGeom prst="line">
            <a:avLst/>
          </a:prstGeom>
          <a:noFill/>
          <a:ln w="38100" cap="rnd">
            <a:solidFill>
              <a:srgbClr val="99FF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3"/>
          <p:cNvSpPr>
            <a:spLocks noChangeShapeType="1"/>
          </p:cNvSpPr>
          <p:nvPr/>
        </p:nvSpPr>
        <p:spPr bwMode="auto">
          <a:xfrm>
            <a:off x="3276600" y="3657600"/>
            <a:ext cx="2971800" cy="533400"/>
          </a:xfrm>
          <a:prstGeom prst="line">
            <a:avLst/>
          </a:prstGeom>
          <a:noFill/>
          <a:ln w="38100" cap="rnd">
            <a:solidFill>
              <a:srgbClr val="99FF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276600" y="3810000"/>
            <a:ext cx="2971800" cy="1219200"/>
          </a:xfrm>
          <a:prstGeom prst="line">
            <a:avLst/>
          </a:prstGeom>
          <a:noFill/>
          <a:ln w="38100" cap="rnd">
            <a:solidFill>
              <a:srgbClr val="99FF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 flipV="1">
            <a:off x="3200400" y="3124200"/>
            <a:ext cx="3048000" cy="0"/>
          </a:xfrm>
          <a:prstGeom prst="line">
            <a:avLst/>
          </a:prstGeom>
          <a:noFill/>
          <a:ln w="38100" cap="rnd">
            <a:solidFill>
              <a:srgbClr val="99FF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 flipV="1">
            <a:off x="1600200" y="3886200"/>
            <a:ext cx="1981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7" descr="DOC_LOGO_1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889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8" descr="Noaa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88900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1600200" y="4724400"/>
            <a:ext cx="4724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457200" y="26670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sz="800" b="1">
                <a:solidFill>
                  <a:srgbClr val="FF0000"/>
                </a:solidFill>
                <a:latin typeface="Arial" charset="0"/>
              </a:rPr>
              <a:t>Mostly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800" b="1">
                <a:solidFill>
                  <a:srgbClr val="FF0000"/>
                </a:solidFill>
                <a:latin typeface="Arial" charset="0"/>
              </a:rPr>
              <a:t>Satellite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800" b="1">
                <a:solidFill>
                  <a:srgbClr val="FF0000"/>
                </a:solidFill>
                <a:latin typeface="Arial" charset="0"/>
              </a:rPr>
              <a:t>+Radar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586163" y="3049588"/>
            <a:ext cx="1820862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u="sng"/>
              <a:t>North American</a:t>
            </a:r>
          </a:p>
          <a:p>
            <a:pPr algn="ctr" eaLnBrk="1" hangingPunct="1"/>
            <a:r>
              <a:rPr lang="en-US" sz="1800" b="1" u="sng"/>
              <a:t>Mesoscale</a:t>
            </a:r>
          </a:p>
          <a:p>
            <a:pPr algn="ctr" eaLnBrk="1" hangingPunct="1"/>
            <a:r>
              <a:rPr lang="en-US" sz="1600" b="1">
                <a:solidFill>
                  <a:srgbClr val="FF0000"/>
                </a:solidFill>
              </a:rPr>
              <a:t>NMM</a:t>
            </a:r>
            <a:r>
              <a:rPr lang="en-US" sz="1600"/>
              <a:t> 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105400" y="3962400"/>
            <a:ext cx="12192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5407025" y="3732213"/>
            <a:ext cx="841375" cy="230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5407025" y="3276600"/>
            <a:ext cx="869950" cy="61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25475" y="5326063"/>
            <a:ext cx="2428875" cy="846137"/>
          </a:xfrm>
          <a:prstGeom prst="rect">
            <a:avLst/>
          </a:prstGeom>
          <a:solidFill>
            <a:schemeClr val="bg1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/>
              <a:t>North American Ensemble Forecast System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2743200" y="2286000"/>
            <a:ext cx="609600" cy="60960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581400" y="2933700"/>
            <a:ext cx="1825625" cy="990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66"/>
              </a:solidFill>
              <a:latin typeface="Arial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505200" y="1603375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Hurricane </a:t>
            </a:r>
            <a:r>
              <a:rPr lang="en-US" sz="1400"/>
              <a:t>GFDL</a:t>
            </a:r>
          </a:p>
          <a:p>
            <a:pPr algn="ctr" eaLnBrk="1" hangingPunct="1"/>
            <a:r>
              <a:rPr lang="en-US" sz="1400"/>
              <a:t>HWRF (</a:t>
            </a:r>
            <a:r>
              <a:rPr lang="en-US" sz="1400" b="1">
                <a:solidFill>
                  <a:srgbClr val="FF0000"/>
                </a:solidFill>
              </a:rPr>
              <a:t>NMM</a:t>
            </a:r>
            <a:r>
              <a:rPr lang="en-US" sz="1400"/>
              <a:t>)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828800" y="3124200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/>
              <a:t>Global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/>
              <a:t>Forecast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/>
              <a:t>System</a:t>
            </a:r>
          </a:p>
        </p:txBody>
      </p:sp>
      <p:pic>
        <p:nvPicPr>
          <p:cNvPr id="24599" name="Picture 24" descr="aofs_sst_nowcast_nat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-1666" r="10022" b="-1666"/>
          <a:stretch>
            <a:fillRect/>
          </a:stretch>
        </p:blipFill>
        <p:spPr bwMode="auto">
          <a:xfrm>
            <a:off x="7759700" y="1277938"/>
            <a:ext cx="9255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0" name="Group 85"/>
          <p:cNvGrpSpPr>
            <a:grpSpLocks/>
          </p:cNvGrpSpPr>
          <p:nvPr/>
        </p:nvGrpSpPr>
        <p:grpSpPr bwMode="auto">
          <a:xfrm>
            <a:off x="6324600" y="5486400"/>
            <a:ext cx="2438400" cy="774700"/>
            <a:chOff x="3984" y="3456"/>
            <a:chExt cx="1536" cy="488"/>
          </a:xfrm>
        </p:grpSpPr>
        <p:pic>
          <p:nvPicPr>
            <p:cNvPr id="24664" name="Picture 28" descr="cape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56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5" name="Text Box 32"/>
            <p:cNvSpPr txBox="1">
              <a:spLocks noChangeArrowheads="1"/>
            </p:cNvSpPr>
            <p:nvPr/>
          </p:nvSpPr>
          <p:spPr bwMode="auto">
            <a:xfrm>
              <a:off x="3984" y="3456"/>
              <a:ext cx="1536" cy="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sz="1800" b="1"/>
                <a:t>Rapid Update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sz="1800" b="1" u="sng"/>
                <a:t>for Aviation</a:t>
              </a:r>
            </a:p>
            <a:p>
              <a:pPr eaLnBrk="1" hangingPunct="1"/>
              <a:r>
                <a:rPr lang="en-US" sz="1400"/>
                <a:t>GSD</a:t>
              </a:r>
              <a:r>
                <a:rPr lang="ja-JP" altLang="en-US" sz="1400"/>
                <a:t>’</a:t>
              </a:r>
              <a:r>
                <a:rPr lang="en-US" altLang="ja-JP" sz="1400"/>
                <a:t>s RUC/RR</a:t>
              </a:r>
              <a:endParaRPr lang="en-US" sz="1400"/>
            </a:p>
          </p:txBody>
        </p:sp>
      </p:grpSp>
      <p:sp>
        <p:nvSpPr>
          <p:cNvPr id="24601" name="Rectangle 33"/>
          <p:cNvSpPr>
            <a:spLocks noChangeArrowheads="1"/>
          </p:cNvSpPr>
          <p:nvPr/>
        </p:nvSpPr>
        <p:spPr bwMode="auto">
          <a:xfrm>
            <a:off x="1905000" y="1357313"/>
            <a:ext cx="1143000" cy="838200"/>
          </a:xfrm>
          <a:prstGeom prst="rect">
            <a:avLst/>
          </a:prstGeom>
          <a:noFill/>
          <a:ln w="63500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2" name="Text Box 34"/>
          <p:cNvSpPr txBox="1">
            <a:spLocks noChangeArrowheads="1"/>
          </p:cNvSpPr>
          <p:nvPr/>
        </p:nvSpPr>
        <p:spPr bwMode="auto">
          <a:xfrm>
            <a:off x="2033588" y="1323975"/>
            <a:ext cx="874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Climate</a:t>
            </a:r>
          </a:p>
          <a:p>
            <a:pPr algn="ctr" eaLnBrk="1" hangingPunct="1"/>
            <a:r>
              <a:rPr lang="en-US" sz="1600" b="1"/>
              <a:t>CFS</a:t>
            </a:r>
          </a:p>
        </p:txBody>
      </p:sp>
      <p:sp>
        <p:nvSpPr>
          <p:cNvPr id="24603" name="Line 35"/>
          <p:cNvSpPr>
            <a:spLocks noChangeShapeType="1"/>
          </p:cNvSpPr>
          <p:nvPr/>
        </p:nvSpPr>
        <p:spPr bwMode="auto">
          <a:xfrm>
            <a:off x="2438400" y="4238625"/>
            <a:ext cx="0" cy="1019175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36"/>
          <p:cNvSpPr txBox="1">
            <a:spLocks noChangeArrowheads="1"/>
          </p:cNvSpPr>
          <p:nvPr/>
        </p:nvSpPr>
        <p:spPr bwMode="auto">
          <a:xfrm>
            <a:off x="228600" y="2438400"/>
            <a:ext cx="11445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900" b="1">
                <a:solidFill>
                  <a:srgbClr val="FF0000"/>
                </a:solidFill>
                <a:latin typeface="Arial" charset="0"/>
              </a:rPr>
              <a:t>~3B Obs / Day</a:t>
            </a:r>
          </a:p>
        </p:txBody>
      </p:sp>
      <p:sp>
        <p:nvSpPr>
          <p:cNvPr id="24605" name="Text Box 37"/>
          <p:cNvSpPr txBox="1">
            <a:spLocks noChangeArrowheads="1"/>
          </p:cNvSpPr>
          <p:nvPr/>
        </p:nvSpPr>
        <p:spPr bwMode="auto">
          <a:xfrm>
            <a:off x="3429000" y="4433888"/>
            <a:ext cx="17526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Short-Range</a:t>
            </a:r>
          </a:p>
          <a:p>
            <a:pPr algn="ctr" eaLnBrk="1" hangingPunct="1"/>
            <a:r>
              <a:rPr lang="en-US" sz="1400" b="1"/>
              <a:t>Ensemble Forecast</a:t>
            </a:r>
          </a:p>
        </p:txBody>
      </p:sp>
      <p:sp>
        <p:nvSpPr>
          <p:cNvPr id="24606" name="Line 38"/>
          <p:cNvSpPr>
            <a:spLocks noChangeShapeType="1"/>
          </p:cNvSpPr>
          <p:nvPr/>
        </p:nvSpPr>
        <p:spPr bwMode="auto">
          <a:xfrm>
            <a:off x="1371600" y="3581400"/>
            <a:ext cx="3810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39"/>
          <p:cNvSpPr>
            <a:spLocks noChangeShapeType="1"/>
          </p:cNvSpPr>
          <p:nvPr/>
        </p:nvSpPr>
        <p:spPr bwMode="auto">
          <a:xfrm>
            <a:off x="3276600" y="3505200"/>
            <a:ext cx="304800" cy="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40"/>
          <p:cNvSpPr>
            <a:spLocks noChangeShapeType="1"/>
          </p:cNvSpPr>
          <p:nvPr/>
        </p:nvSpPr>
        <p:spPr bwMode="auto">
          <a:xfrm>
            <a:off x="3048000" y="4038600"/>
            <a:ext cx="381000" cy="38100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Line 41"/>
          <p:cNvSpPr>
            <a:spLocks noChangeShapeType="1"/>
          </p:cNvSpPr>
          <p:nvPr/>
        </p:nvSpPr>
        <p:spPr bwMode="auto">
          <a:xfrm>
            <a:off x="5407025" y="3960813"/>
            <a:ext cx="841375" cy="839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Line 42"/>
          <p:cNvSpPr>
            <a:spLocks noChangeShapeType="1"/>
          </p:cNvSpPr>
          <p:nvPr/>
        </p:nvSpPr>
        <p:spPr bwMode="auto">
          <a:xfrm>
            <a:off x="2438400" y="2271713"/>
            <a:ext cx="0" cy="60960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Rectangle 43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40650" cy="1152525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  <a:latin typeface="Times New Roman" charset="0"/>
              </a:rPr>
              <a:t>Where We Fit Into NCEP</a:t>
            </a:r>
            <a:r>
              <a:rPr lang="ja-JP" altLang="en-US" sz="3200" b="1">
                <a:solidFill>
                  <a:schemeClr val="tx1"/>
                </a:solidFill>
                <a:latin typeface="Times New Roman" charset="0"/>
              </a:rPr>
              <a:t>’</a:t>
            </a:r>
            <a:r>
              <a:rPr lang="en-US" altLang="ja-JP" sz="3200" b="1">
                <a:solidFill>
                  <a:schemeClr val="tx1"/>
                </a:solidFill>
                <a:latin typeface="Times New Roman" charset="0"/>
              </a:rPr>
              <a:t>s Model Suite</a:t>
            </a:r>
            <a:br>
              <a:rPr lang="en-US" altLang="ja-JP" sz="3200" b="1">
                <a:solidFill>
                  <a:schemeClr val="tx1"/>
                </a:solidFill>
                <a:latin typeface="Times New Roman" charset="0"/>
              </a:rPr>
            </a:br>
            <a:r>
              <a:rPr lang="en-US" altLang="ja-JP" sz="3200" b="1">
                <a:solidFill>
                  <a:schemeClr val="tx1"/>
                </a:solidFill>
                <a:latin typeface="Times New Roman" charset="0"/>
              </a:rPr>
              <a:t>Items in </a:t>
            </a:r>
            <a:r>
              <a:rPr lang="en-US" altLang="ja-JP" sz="3200" b="1">
                <a:solidFill>
                  <a:srgbClr val="FF0000"/>
                </a:solidFill>
                <a:latin typeface="Times New Roman" charset="0"/>
              </a:rPr>
              <a:t>RED</a:t>
            </a:r>
            <a:r>
              <a:rPr lang="en-US" altLang="ja-JP" sz="3200" b="1">
                <a:solidFill>
                  <a:schemeClr val="tx1"/>
                </a:solidFill>
                <a:latin typeface="Times New Roman" charset="0"/>
              </a:rPr>
              <a:t> are MMB</a:t>
            </a:r>
            <a:r>
              <a:rPr lang="ja-JP" altLang="en-US" sz="3200" b="1">
                <a:solidFill>
                  <a:schemeClr val="tx1"/>
                </a:solidFill>
                <a:latin typeface="Times New Roman" charset="0"/>
              </a:rPr>
              <a:t>’</a:t>
            </a:r>
            <a:r>
              <a:rPr lang="en-US" altLang="ja-JP" sz="3200" b="1">
                <a:solidFill>
                  <a:schemeClr val="tx1"/>
                </a:solidFill>
                <a:latin typeface="Times New Roman" charset="0"/>
              </a:rPr>
              <a:t>s Concern</a:t>
            </a:r>
            <a:endParaRPr lang="en-US" sz="3200" b="1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612" name="Line 44"/>
          <p:cNvSpPr>
            <a:spLocks noChangeShapeType="1"/>
          </p:cNvSpPr>
          <p:nvPr/>
        </p:nvSpPr>
        <p:spPr bwMode="auto">
          <a:xfrm>
            <a:off x="701675" y="1152525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45"/>
          <p:cNvSpPr>
            <a:spLocks noChangeShapeType="1"/>
          </p:cNvSpPr>
          <p:nvPr/>
        </p:nvSpPr>
        <p:spPr bwMode="auto">
          <a:xfrm>
            <a:off x="1905000" y="189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Text Box 46"/>
          <p:cNvSpPr txBox="1">
            <a:spLocks noChangeArrowheads="1"/>
          </p:cNvSpPr>
          <p:nvPr/>
        </p:nvSpPr>
        <p:spPr bwMode="auto">
          <a:xfrm>
            <a:off x="2117725" y="1900238"/>
            <a:ext cx="747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MOM3</a:t>
            </a:r>
          </a:p>
        </p:txBody>
      </p:sp>
      <p:sp>
        <p:nvSpPr>
          <p:cNvPr id="24615" name="Line 47"/>
          <p:cNvSpPr>
            <a:spLocks noChangeShapeType="1"/>
          </p:cNvSpPr>
          <p:nvPr/>
        </p:nvSpPr>
        <p:spPr bwMode="auto">
          <a:xfrm flipV="1">
            <a:off x="4876800" y="1676400"/>
            <a:ext cx="1447800" cy="381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Text Box 48"/>
          <p:cNvSpPr txBox="1">
            <a:spLocks noChangeArrowheads="1"/>
          </p:cNvSpPr>
          <p:nvPr/>
        </p:nvSpPr>
        <p:spPr bwMode="auto">
          <a:xfrm rot="-822113">
            <a:off x="5156200" y="1600200"/>
            <a:ext cx="78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Coupled</a:t>
            </a:r>
          </a:p>
        </p:txBody>
      </p:sp>
      <p:sp>
        <p:nvSpPr>
          <p:cNvPr id="24617" name="Text Box 49"/>
          <p:cNvSpPr txBox="1">
            <a:spLocks noChangeArrowheads="1"/>
          </p:cNvSpPr>
          <p:nvPr/>
        </p:nvSpPr>
        <p:spPr bwMode="auto">
          <a:xfrm>
            <a:off x="0" y="3276600"/>
            <a:ext cx="1371600" cy="638175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Global Data</a:t>
            </a:r>
          </a:p>
          <a:p>
            <a:pPr eaLnBrk="1" hangingPunct="1"/>
            <a:r>
              <a:rPr lang="en-US" sz="1600" b="1"/>
              <a:t>Assimilation</a:t>
            </a:r>
          </a:p>
        </p:txBody>
      </p:sp>
      <p:sp>
        <p:nvSpPr>
          <p:cNvPr id="24618" name="Oval 50"/>
          <p:cNvSpPr>
            <a:spLocks noChangeArrowheads="1"/>
          </p:cNvSpPr>
          <p:nvPr/>
        </p:nvSpPr>
        <p:spPr bwMode="auto">
          <a:xfrm>
            <a:off x="76200" y="2286000"/>
            <a:ext cx="14478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Arc 51"/>
          <p:cNvSpPr>
            <a:spLocks/>
          </p:cNvSpPr>
          <p:nvPr/>
        </p:nvSpPr>
        <p:spPr bwMode="auto">
          <a:xfrm rot="1074670" flipV="1">
            <a:off x="638175" y="3197225"/>
            <a:ext cx="296863" cy="152400"/>
          </a:xfrm>
          <a:custGeom>
            <a:avLst/>
            <a:gdLst>
              <a:gd name="T0" fmla="*/ 163561 w 20671"/>
              <a:gd name="T1" fmla="*/ 0 h 21585"/>
              <a:gd name="T2" fmla="*/ 4263347 w 20671"/>
              <a:gd name="T3" fmla="*/ 763603 h 21585"/>
              <a:gd name="T4" fmla="*/ 0 w 20671"/>
              <a:gd name="T5" fmla="*/ 1076014 h 21585"/>
              <a:gd name="T6" fmla="*/ 0 60000 65536"/>
              <a:gd name="T7" fmla="*/ 0 60000 65536"/>
              <a:gd name="T8" fmla="*/ 0 60000 65536"/>
              <a:gd name="T9" fmla="*/ 0 w 20671"/>
              <a:gd name="T10" fmla="*/ 0 h 21585"/>
              <a:gd name="T11" fmla="*/ 20671 w 20671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1" h="21585" fill="none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</a:path>
              <a:path w="20671" h="21585" stroke="0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  <a:lnTo>
                  <a:pt x="0" y="21585"/>
                </a:lnTo>
                <a:lnTo>
                  <a:pt x="793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20" name="Picture 52" descr="MCj042478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95400"/>
            <a:ext cx="11842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1" name="Line 53"/>
          <p:cNvSpPr>
            <a:spLocks noChangeShapeType="1"/>
          </p:cNvSpPr>
          <p:nvPr/>
        </p:nvSpPr>
        <p:spPr bwMode="auto">
          <a:xfrm flipV="1">
            <a:off x="3054350" y="5402263"/>
            <a:ext cx="3810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2" name="Line 54"/>
          <p:cNvSpPr>
            <a:spLocks noChangeShapeType="1"/>
          </p:cNvSpPr>
          <p:nvPr/>
        </p:nvSpPr>
        <p:spPr bwMode="auto">
          <a:xfrm>
            <a:off x="685800" y="5715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Line 55"/>
          <p:cNvSpPr>
            <a:spLocks noChangeShapeType="1"/>
          </p:cNvSpPr>
          <p:nvPr/>
        </p:nvSpPr>
        <p:spPr bwMode="auto">
          <a:xfrm>
            <a:off x="3581400" y="18907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4" name="Line 56"/>
          <p:cNvSpPr>
            <a:spLocks noChangeShapeType="1"/>
          </p:cNvSpPr>
          <p:nvPr/>
        </p:nvSpPr>
        <p:spPr bwMode="auto">
          <a:xfrm>
            <a:off x="6400800" y="1676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5" name="Freeform 57"/>
          <p:cNvSpPr>
            <a:spLocks/>
          </p:cNvSpPr>
          <p:nvPr/>
        </p:nvSpPr>
        <p:spPr bwMode="auto">
          <a:xfrm>
            <a:off x="914400" y="2424113"/>
            <a:ext cx="595313" cy="876300"/>
          </a:xfrm>
          <a:custGeom>
            <a:avLst/>
            <a:gdLst>
              <a:gd name="T0" fmla="*/ 595313 w 400"/>
              <a:gd name="T1" fmla="*/ 0 h 528"/>
              <a:gd name="T2" fmla="*/ 95250 w 400"/>
              <a:gd name="T3" fmla="*/ 477982 h 528"/>
              <a:gd name="T4" fmla="*/ 23813 w 400"/>
              <a:gd name="T5" fmla="*/ 876300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Freeform 58"/>
          <p:cNvSpPr>
            <a:spLocks/>
          </p:cNvSpPr>
          <p:nvPr/>
        </p:nvSpPr>
        <p:spPr bwMode="auto">
          <a:xfrm flipH="1">
            <a:off x="100013" y="2428875"/>
            <a:ext cx="568325" cy="881063"/>
          </a:xfrm>
          <a:custGeom>
            <a:avLst/>
            <a:gdLst>
              <a:gd name="T0" fmla="*/ 568325 w 400"/>
              <a:gd name="T1" fmla="*/ 0 h 528"/>
              <a:gd name="T2" fmla="*/ 90932 w 400"/>
              <a:gd name="T3" fmla="*/ 480580 h 528"/>
              <a:gd name="T4" fmla="*/ 22733 w 400"/>
              <a:gd name="T5" fmla="*/ 881063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27" name="Picture 59" descr="izzy_24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"/>
          <a:stretch>
            <a:fillRect/>
          </a:stretch>
        </p:blipFill>
        <p:spPr bwMode="auto">
          <a:xfrm>
            <a:off x="7721600" y="2043113"/>
            <a:ext cx="965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28" name="Group 80"/>
          <p:cNvGrpSpPr>
            <a:grpSpLocks/>
          </p:cNvGrpSpPr>
          <p:nvPr/>
        </p:nvGrpSpPr>
        <p:grpSpPr bwMode="auto">
          <a:xfrm>
            <a:off x="6324600" y="2819400"/>
            <a:ext cx="2438400" cy="762000"/>
            <a:chOff x="3984" y="1776"/>
            <a:chExt cx="1536" cy="480"/>
          </a:xfrm>
        </p:grpSpPr>
        <p:pic>
          <p:nvPicPr>
            <p:cNvPr id="24660" name="Picture 23" descr="NJplum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57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1" name="Text Box 25"/>
            <p:cNvSpPr txBox="1">
              <a:spLocks noChangeArrowheads="1"/>
            </p:cNvSpPr>
            <p:nvPr/>
          </p:nvSpPr>
          <p:spPr bwMode="auto">
            <a:xfrm>
              <a:off x="4032" y="1776"/>
              <a:ext cx="9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400" b="1"/>
                <a:t>Dispersion, Ash,</a:t>
              </a:r>
            </a:p>
            <a:p>
              <a:pPr eaLnBrk="1" hangingPunct="1"/>
              <a:r>
                <a:rPr lang="en-US" sz="1400" b="1"/>
                <a:t>Smoke &amp; Dust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400"/>
                <a:t>ARL</a:t>
              </a:r>
              <a:r>
                <a:rPr lang="ja-JP" altLang="en-US" sz="1400"/>
                <a:t>’</a:t>
              </a:r>
              <a:r>
                <a:rPr lang="en-US" altLang="ja-JP" sz="1400"/>
                <a:t>s HYSPLIT</a:t>
              </a:r>
              <a:endParaRPr lang="en-US" sz="1400"/>
            </a:p>
          </p:txBody>
        </p:sp>
        <p:sp>
          <p:nvSpPr>
            <p:cNvPr id="24662" name="Rectangle 26"/>
            <p:cNvSpPr>
              <a:spLocks noChangeArrowheads="1"/>
            </p:cNvSpPr>
            <p:nvPr/>
          </p:nvSpPr>
          <p:spPr bwMode="auto">
            <a:xfrm>
              <a:off x="3984" y="1776"/>
              <a:ext cx="1536" cy="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3" name="Line 60"/>
            <p:cNvSpPr>
              <a:spLocks noChangeShapeType="1"/>
            </p:cNvSpPr>
            <p:nvPr/>
          </p:nvSpPr>
          <p:spPr bwMode="auto">
            <a:xfrm>
              <a:off x="4032" y="206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9" name="Text Box 61"/>
          <p:cNvSpPr txBox="1">
            <a:spLocks noChangeArrowheads="1"/>
          </p:cNvSpPr>
          <p:nvPr/>
        </p:nvSpPr>
        <p:spPr bwMode="auto">
          <a:xfrm>
            <a:off x="6308725" y="1295400"/>
            <a:ext cx="2449513" cy="1476375"/>
          </a:xfrm>
          <a:prstGeom prst="rect">
            <a:avLst/>
          </a:prstGeom>
          <a:noFill/>
          <a:ln w="57150">
            <a:solidFill>
              <a:srgbClr val="30B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Oceans</a:t>
            </a:r>
          </a:p>
          <a:p>
            <a:pPr eaLnBrk="1" hangingPunct="1">
              <a:spcBef>
                <a:spcPct val="40000"/>
              </a:spcBef>
            </a:pPr>
            <a:r>
              <a:rPr lang="en-US" sz="1400"/>
              <a:t>HYCOM</a:t>
            </a:r>
          </a:p>
          <a:p>
            <a:pPr eaLnBrk="1" hangingPunct="1">
              <a:spcBef>
                <a:spcPct val="40000"/>
              </a:spcBef>
            </a:pPr>
            <a:endParaRPr lang="en-US" sz="1400"/>
          </a:p>
          <a:p>
            <a:pPr eaLnBrk="1" hangingPunct="1"/>
            <a:r>
              <a:rPr lang="en-US" sz="1400"/>
              <a:t>WaveWatch III</a:t>
            </a:r>
          </a:p>
          <a:p>
            <a:pPr eaLnBrk="1" hangingPunct="1"/>
            <a:endParaRPr lang="en-US" sz="900"/>
          </a:p>
          <a:p>
            <a:pPr eaLnBrk="1" hangingPunct="1"/>
            <a:endParaRPr lang="en-US" sz="700" b="1"/>
          </a:p>
        </p:txBody>
      </p:sp>
      <p:grpSp>
        <p:nvGrpSpPr>
          <p:cNvPr id="24630" name="Group 82"/>
          <p:cNvGrpSpPr>
            <a:grpSpLocks/>
          </p:cNvGrpSpPr>
          <p:nvPr/>
        </p:nvGrpSpPr>
        <p:grpSpPr bwMode="auto">
          <a:xfrm>
            <a:off x="6324600" y="4572000"/>
            <a:ext cx="2438400" cy="850900"/>
            <a:chOff x="3974" y="3068"/>
            <a:chExt cx="1536" cy="536"/>
          </a:xfrm>
        </p:grpSpPr>
        <p:sp>
          <p:nvSpPr>
            <p:cNvPr id="24656" name="Text Box 10"/>
            <p:cNvSpPr txBox="1">
              <a:spLocks noChangeArrowheads="1"/>
            </p:cNvSpPr>
            <p:nvPr/>
          </p:nvSpPr>
          <p:spPr bwMode="auto">
            <a:xfrm>
              <a:off x="4027" y="30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u="sng"/>
                <a:t>Air Quality</a:t>
              </a:r>
            </a:p>
          </p:txBody>
        </p:sp>
        <p:pic>
          <p:nvPicPr>
            <p:cNvPr id="24657" name="Picture 27" descr="200407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" y="3096"/>
              <a:ext cx="624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58" name="Rectangle 31"/>
            <p:cNvSpPr>
              <a:spLocks noChangeArrowheads="1"/>
            </p:cNvSpPr>
            <p:nvPr/>
          </p:nvSpPr>
          <p:spPr bwMode="auto">
            <a:xfrm>
              <a:off x="3974" y="3087"/>
              <a:ext cx="1536" cy="51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24659" name="Text Box 62"/>
            <p:cNvSpPr txBox="1">
              <a:spLocks noChangeArrowheads="1"/>
            </p:cNvSpPr>
            <p:nvPr/>
          </p:nvSpPr>
          <p:spPr bwMode="auto">
            <a:xfrm>
              <a:off x="4027" y="3260"/>
              <a:ext cx="7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</a:rPr>
                <a:t>NAM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1400"/>
                <a:t>+</a:t>
              </a:r>
            </a:p>
            <a:p>
              <a:pPr eaLnBrk="1" hangingPunct="1"/>
              <a:r>
                <a:rPr lang="en-US" sz="1400"/>
                <a:t>EPA</a:t>
              </a:r>
              <a:r>
                <a:rPr lang="ja-JP" altLang="en-US" sz="1400"/>
                <a:t>’</a:t>
              </a:r>
              <a:r>
                <a:rPr lang="en-US" altLang="ja-JP" sz="1400"/>
                <a:t>s CMAQ</a:t>
              </a:r>
              <a:endParaRPr lang="en-US" sz="1400"/>
            </a:p>
          </p:txBody>
        </p:sp>
      </p:grpSp>
      <p:grpSp>
        <p:nvGrpSpPr>
          <p:cNvPr id="24631" name="Group 81"/>
          <p:cNvGrpSpPr>
            <a:grpSpLocks/>
          </p:cNvGrpSpPr>
          <p:nvPr/>
        </p:nvGrpSpPr>
        <p:grpSpPr bwMode="auto">
          <a:xfrm>
            <a:off x="6324600" y="3657600"/>
            <a:ext cx="2438400" cy="819150"/>
            <a:chOff x="3984" y="2304"/>
            <a:chExt cx="1536" cy="516"/>
          </a:xfrm>
        </p:grpSpPr>
        <p:sp>
          <p:nvSpPr>
            <p:cNvPr id="24651" name="Text Box 11"/>
            <p:cNvSpPr txBox="1">
              <a:spLocks noChangeArrowheads="1"/>
            </p:cNvSpPr>
            <p:nvPr/>
          </p:nvSpPr>
          <p:spPr bwMode="auto">
            <a:xfrm>
              <a:off x="4032" y="2544"/>
              <a:ext cx="8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</a:rPr>
                <a:t>NMM</a:t>
              </a:r>
              <a:r>
                <a:rPr lang="en-US" sz="1600"/>
                <a:t> + ARW</a:t>
              </a:r>
            </a:p>
          </p:txBody>
        </p:sp>
        <p:pic>
          <p:nvPicPr>
            <p:cNvPr id="24652" name="Picture 13" descr="050511_00_ref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304"/>
              <a:ext cx="56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53" name="Text Box 29"/>
            <p:cNvSpPr txBox="1">
              <a:spLocks noChangeArrowheads="1"/>
            </p:cNvSpPr>
            <p:nvPr/>
          </p:nvSpPr>
          <p:spPr bwMode="auto">
            <a:xfrm>
              <a:off x="3984" y="2304"/>
              <a:ext cx="14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Severe Weather</a:t>
              </a:r>
            </a:p>
          </p:txBody>
        </p:sp>
        <p:sp>
          <p:nvSpPr>
            <p:cNvPr id="24654" name="Rectangle 30"/>
            <p:cNvSpPr>
              <a:spLocks noChangeArrowheads="1"/>
            </p:cNvSpPr>
            <p:nvPr/>
          </p:nvSpPr>
          <p:spPr bwMode="auto">
            <a:xfrm>
              <a:off x="3984" y="2304"/>
              <a:ext cx="1536" cy="5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5" name="Line 63"/>
            <p:cNvSpPr>
              <a:spLocks noChangeShapeType="1"/>
            </p:cNvSpPr>
            <p:nvPr/>
          </p:nvSpPr>
          <p:spPr bwMode="auto">
            <a:xfrm>
              <a:off x="4080" y="24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32" name="Line 64"/>
          <p:cNvSpPr>
            <a:spLocks noChangeShapeType="1"/>
          </p:cNvSpPr>
          <p:nvPr/>
        </p:nvSpPr>
        <p:spPr bwMode="auto">
          <a:xfrm flipV="1">
            <a:off x="2990850" y="2133600"/>
            <a:ext cx="3162300" cy="83820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Line 65"/>
          <p:cNvSpPr>
            <a:spLocks noChangeShapeType="1"/>
          </p:cNvSpPr>
          <p:nvPr/>
        </p:nvSpPr>
        <p:spPr bwMode="auto">
          <a:xfrm>
            <a:off x="3962400" y="3962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4" name="Rectangle 66"/>
          <p:cNvSpPr>
            <a:spLocks noChangeArrowheads="1"/>
          </p:cNvSpPr>
          <p:nvPr/>
        </p:nvSpPr>
        <p:spPr bwMode="auto">
          <a:xfrm>
            <a:off x="3505200" y="1600200"/>
            <a:ext cx="13716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66"/>
              </a:solidFill>
              <a:latin typeface="Arial" charset="0"/>
            </a:endParaRPr>
          </a:p>
        </p:txBody>
      </p:sp>
      <p:sp>
        <p:nvSpPr>
          <p:cNvPr id="24635" name="Rectangle 67"/>
          <p:cNvSpPr>
            <a:spLocks noChangeArrowheads="1"/>
          </p:cNvSpPr>
          <p:nvPr/>
        </p:nvSpPr>
        <p:spPr bwMode="auto">
          <a:xfrm>
            <a:off x="3505200" y="4419600"/>
            <a:ext cx="1673225" cy="1143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66"/>
              </a:solidFill>
              <a:latin typeface="Arial" charset="0"/>
            </a:endParaRPr>
          </a:p>
        </p:txBody>
      </p:sp>
      <p:sp>
        <p:nvSpPr>
          <p:cNvPr id="24636" name="Text Box 68"/>
          <p:cNvSpPr txBox="1">
            <a:spLocks noChangeArrowheads="1"/>
          </p:cNvSpPr>
          <p:nvPr/>
        </p:nvSpPr>
        <p:spPr bwMode="auto">
          <a:xfrm>
            <a:off x="0" y="4340225"/>
            <a:ext cx="1600200" cy="6381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Regional Data</a:t>
            </a:r>
          </a:p>
          <a:p>
            <a:pPr eaLnBrk="1" hangingPunct="1"/>
            <a:r>
              <a:rPr lang="en-US" sz="1600" b="1"/>
              <a:t>Assimilation</a:t>
            </a:r>
          </a:p>
        </p:txBody>
      </p:sp>
      <p:sp>
        <p:nvSpPr>
          <p:cNvPr id="24637" name="Oval 69"/>
          <p:cNvSpPr>
            <a:spLocks noChangeArrowheads="1"/>
          </p:cNvSpPr>
          <p:nvPr/>
        </p:nvSpPr>
        <p:spPr bwMode="auto">
          <a:xfrm>
            <a:off x="1752600" y="2971800"/>
            <a:ext cx="1524000" cy="1219200"/>
          </a:xfrm>
          <a:prstGeom prst="ellipse">
            <a:avLst/>
          </a:prstGeom>
          <a:noFill/>
          <a:ln w="57150">
            <a:solidFill>
              <a:srgbClr val="99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70"/>
          <p:cNvSpPr>
            <a:spLocks noChangeShapeType="1"/>
          </p:cNvSpPr>
          <p:nvPr/>
        </p:nvSpPr>
        <p:spPr bwMode="auto">
          <a:xfrm>
            <a:off x="852488" y="3960813"/>
            <a:ext cx="0" cy="379412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9" name="Text Box 71"/>
          <p:cNvSpPr txBox="1">
            <a:spLocks noChangeArrowheads="1"/>
          </p:cNvSpPr>
          <p:nvPr/>
        </p:nvSpPr>
        <p:spPr bwMode="auto">
          <a:xfrm>
            <a:off x="3581400" y="4946650"/>
            <a:ext cx="14478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</a:rPr>
              <a:t>NMM</a:t>
            </a:r>
            <a:r>
              <a:rPr lang="en-US" sz="1400"/>
              <a:t> + ARW +</a:t>
            </a:r>
          </a:p>
          <a:p>
            <a:pPr algn="ctr" eaLnBrk="1" hangingPunct="1"/>
            <a:r>
              <a:rPr lang="en-US" sz="1400">
                <a:solidFill>
                  <a:srgbClr val="FF0000"/>
                </a:solidFill>
              </a:rPr>
              <a:t>ETA + RSM</a:t>
            </a:r>
            <a:r>
              <a:rPr lang="en-US" sz="1400"/>
              <a:t> </a:t>
            </a:r>
          </a:p>
        </p:txBody>
      </p:sp>
      <p:sp>
        <p:nvSpPr>
          <p:cNvPr id="24640" name="Text Box 72"/>
          <p:cNvSpPr txBox="1">
            <a:spLocks noChangeArrowheads="1"/>
          </p:cNvSpPr>
          <p:nvPr/>
        </p:nvSpPr>
        <p:spPr bwMode="auto">
          <a:xfrm>
            <a:off x="609600" y="5715000"/>
            <a:ext cx="243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6826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GFS, Canadian Global Model, FNMOC + </a:t>
            </a:r>
          </a:p>
        </p:txBody>
      </p:sp>
      <p:sp>
        <p:nvSpPr>
          <p:cNvPr id="24641" name="Line 73"/>
          <p:cNvSpPr>
            <a:spLocks noChangeShapeType="1"/>
          </p:cNvSpPr>
          <p:nvPr/>
        </p:nvSpPr>
        <p:spPr bwMode="auto">
          <a:xfrm>
            <a:off x="3586163" y="49466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2" name="Rectangle 75"/>
          <p:cNvSpPr>
            <a:spLocks noChangeArrowheads="1"/>
          </p:cNvSpPr>
          <p:nvPr/>
        </p:nvSpPr>
        <p:spPr bwMode="auto">
          <a:xfrm>
            <a:off x="3429000" y="6019800"/>
            <a:ext cx="1828800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u="sng">
                <a:latin typeface="Arial" charset="0"/>
              </a:rPr>
              <a:t>VSREF</a:t>
            </a:r>
          </a:p>
          <a:p>
            <a:pPr algn="ctr"/>
            <a:endParaRPr lang="en-US" sz="600" b="1" u="sng">
              <a:latin typeface="Arial" charset="0"/>
            </a:endParaRPr>
          </a:p>
          <a:p>
            <a:pPr algn="ctr"/>
            <a:r>
              <a:rPr lang="en-US" sz="1400">
                <a:latin typeface="Arial" charset="0"/>
              </a:rPr>
              <a:t>RUC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+ NAM + SREF</a:t>
            </a:r>
          </a:p>
        </p:txBody>
      </p:sp>
      <p:sp>
        <p:nvSpPr>
          <p:cNvPr id="24643" name="Line 76"/>
          <p:cNvSpPr>
            <a:spLocks noChangeShapeType="1"/>
          </p:cNvSpPr>
          <p:nvPr/>
        </p:nvSpPr>
        <p:spPr bwMode="auto">
          <a:xfrm flipH="1">
            <a:off x="5257800" y="60960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4" name="Line 78"/>
          <p:cNvSpPr>
            <a:spLocks noChangeShapeType="1"/>
          </p:cNvSpPr>
          <p:nvPr/>
        </p:nvSpPr>
        <p:spPr bwMode="auto">
          <a:xfrm>
            <a:off x="4191000" y="5562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5" name="Text Box 79"/>
          <p:cNvSpPr txBox="1">
            <a:spLocks noChangeArrowheads="1"/>
          </p:cNvSpPr>
          <p:nvPr/>
        </p:nvSpPr>
        <p:spPr bwMode="auto">
          <a:xfrm>
            <a:off x="2590800" y="4495800"/>
            <a:ext cx="685800" cy="4603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1200" b="1" u="sng"/>
              <a:t>DGEX</a:t>
            </a:r>
          </a:p>
          <a:p>
            <a:pPr eaLnBrk="1" hangingPunct="1">
              <a:lnSpc>
                <a:spcPct val="85000"/>
              </a:lnSpc>
            </a:pPr>
            <a:r>
              <a:rPr lang="en-US" sz="1200">
                <a:solidFill>
                  <a:srgbClr val="FF0000"/>
                </a:solidFill>
              </a:rPr>
              <a:t>NMM</a:t>
            </a:r>
          </a:p>
        </p:txBody>
      </p:sp>
      <p:sp>
        <p:nvSpPr>
          <p:cNvPr id="24646" name="Line 84"/>
          <p:cNvSpPr>
            <a:spLocks noChangeShapeType="1"/>
          </p:cNvSpPr>
          <p:nvPr/>
        </p:nvSpPr>
        <p:spPr bwMode="auto">
          <a:xfrm>
            <a:off x="6858000" y="6248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7" name="Rectangle 86"/>
          <p:cNvSpPr>
            <a:spLocks noChangeArrowheads="1"/>
          </p:cNvSpPr>
          <p:nvPr/>
        </p:nvSpPr>
        <p:spPr bwMode="auto">
          <a:xfrm>
            <a:off x="5791200" y="6477000"/>
            <a:ext cx="1828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R T M A</a:t>
            </a:r>
          </a:p>
        </p:txBody>
      </p:sp>
      <p:sp>
        <p:nvSpPr>
          <p:cNvPr id="24648" name="Line 88"/>
          <p:cNvSpPr>
            <a:spLocks noChangeShapeType="1"/>
          </p:cNvSpPr>
          <p:nvPr/>
        </p:nvSpPr>
        <p:spPr bwMode="auto">
          <a:xfrm flipH="1">
            <a:off x="2971800" y="3962400"/>
            <a:ext cx="762000" cy="533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9" name="Line 89"/>
          <p:cNvSpPr>
            <a:spLocks noChangeShapeType="1"/>
          </p:cNvSpPr>
          <p:nvPr/>
        </p:nvSpPr>
        <p:spPr bwMode="auto">
          <a:xfrm>
            <a:off x="4953000" y="3962400"/>
            <a:ext cx="1143000" cy="2438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0" name="Rectangle 91"/>
          <p:cNvSpPr>
            <a:spLocks noChangeArrowheads="1"/>
          </p:cNvSpPr>
          <p:nvPr/>
        </p:nvSpPr>
        <p:spPr bwMode="auto">
          <a:xfrm>
            <a:off x="152400" y="6324600"/>
            <a:ext cx="3048000" cy="381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NOAH Land Surface Model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0"/>
            <a:ext cx="7772400" cy="773113"/>
          </a:xfrm>
        </p:spPr>
        <p:txBody>
          <a:bodyPr/>
          <a:lstStyle/>
          <a:p>
            <a:pPr eaLnBrk="1" hangingPunct="1"/>
            <a:r>
              <a:rPr lang="en-US" sz="4800" b="1" u="sng">
                <a:latin typeface="Times New Roman" charset="0"/>
              </a:rPr>
              <a:t>2014-2015</a:t>
            </a:r>
            <a:endParaRPr lang="en-US" sz="4800" b="1">
              <a:latin typeface="Times New Roman" charset="0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42325" cy="56149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u="sng">
                <a:latin typeface="Times New Roman" charset="0"/>
              </a:rPr>
              <a:t>North American Rapid Refresh ENSEMBLE (NARRE)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NMMB (from NCEP) &amp; ARW (from ESRL) dynamic cores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Common use of </a:t>
            </a:r>
            <a:r>
              <a:rPr lang="en-US" sz="2500" u="sng">
                <a:latin typeface="Times New Roman" charset="0"/>
              </a:rPr>
              <a:t>NEMS infrastructure </a:t>
            </a:r>
            <a:r>
              <a:rPr lang="en-US" sz="2500">
                <a:latin typeface="Times New Roman" charset="0"/>
              </a:rPr>
              <a:t>and GSI analysis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Common NAM parent domain at 10-12 km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Initially ~6 member ensemble made up of equal numbers of NMMB- &amp; ARW-based configurations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Hourly updated with forecasts to 24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NMMB &amp; ARW control data assimilation cycles with 3 hour pre-forecast period (catch-up) with hourly updating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imes New Roman" charset="0"/>
              </a:rPr>
              <a:t>NAM &amp; SREF 84 hr forecasts are extensions of the 00z, 06z, 12z,  &amp; 18z runs – for continuity sake.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>
                <a:latin typeface="Times New Roman" charset="0"/>
              </a:rPr>
              <a:t>SREF will be at same 10-12 km resolution as NARRE by then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>
                <a:latin typeface="Times New Roman" charset="0"/>
              </a:rPr>
              <a:t>SREF will have 21 members plus 6 from NARRE for total of 27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u="sng">
                <a:latin typeface="Times New Roman" charset="0"/>
              </a:rPr>
              <a:t>NARRE requires an increase in current HPCC funding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Line 4"/>
          <p:cNvSpPr>
            <a:spLocks noChangeShapeType="1"/>
          </p:cNvSpPr>
          <p:nvPr/>
        </p:nvSpPr>
        <p:spPr bwMode="auto">
          <a:xfrm>
            <a:off x="381000" y="5410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4" name="Line 5"/>
          <p:cNvSpPr>
            <a:spLocks noChangeShapeType="1"/>
          </p:cNvSpPr>
          <p:nvPr/>
        </p:nvSpPr>
        <p:spPr bwMode="auto">
          <a:xfrm>
            <a:off x="5257800" y="3429000"/>
            <a:ext cx="0" cy="1981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Line 6"/>
          <p:cNvSpPr>
            <a:spLocks noChangeShapeType="1"/>
          </p:cNvSpPr>
          <p:nvPr/>
        </p:nvSpPr>
        <p:spPr bwMode="auto">
          <a:xfrm>
            <a:off x="57150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7"/>
          <p:cNvSpPr>
            <a:spLocks noChangeShapeType="1"/>
          </p:cNvSpPr>
          <p:nvPr/>
        </p:nvSpPr>
        <p:spPr bwMode="auto">
          <a:xfrm>
            <a:off x="61722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8"/>
          <p:cNvSpPr>
            <a:spLocks noChangeShapeType="1"/>
          </p:cNvSpPr>
          <p:nvPr/>
        </p:nvSpPr>
        <p:spPr bwMode="auto">
          <a:xfrm>
            <a:off x="4343400" y="4267200"/>
            <a:ext cx="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9"/>
          <p:cNvSpPr>
            <a:spLocks noChangeShapeType="1"/>
          </p:cNvSpPr>
          <p:nvPr/>
        </p:nvSpPr>
        <p:spPr bwMode="auto">
          <a:xfrm>
            <a:off x="4800600" y="4724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10"/>
          <p:cNvSpPr>
            <a:spLocks noChangeShapeType="1"/>
          </p:cNvSpPr>
          <p:nvPr/>
        </p:nvSpPr>
        <p:spPr bwMode="auto">
          <a:xfrm>
            <a:off x="67818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11"/>
          <p:cNvSpPr>
            <a:spLocks noChangeShapeType="1"/>
          </p:cNvSpPr>
          <p:nvPr/>
        </p:nvSpPr>
        <p:spPr bwMode="auto">
          <a:xfrm>
            <a:off x="66294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12"/>
          <p:cNvSpPr>
            <a:spLocks noChangeShapeType="1"/>
          </p:cNvSpPr>
          <p:nvPr/>
        </p:nvSpPr>
        <p:spPr bwMode="auto">
          <a:xfrm>
            <a:off x="64770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3"/>
          <p:cNvSpPr>
            <a:spLocks noChangeShapeType="1"/>
          </p:cNvSpPr>
          <p:nvPr/>
        </p:nvSpPr>
        <p:spPr bwMode="auto">
          <a:xfrm>
            <a:off x="63246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4"/>
          <p:cNvSpPr>
            <a:spLocks noChangeShapeType="1"/>
          </p:cNvSpPr>
          <p:nvPr/>
        </p:nvSpPr>
        <p:spPr bwMode="auto">
          <a:xfrm>
            <a:off x="2514600" y="3810000"/>
            <a:ext cx="0" cy="1600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5"/>
          <p:cNvSpPr>
            <a:spLocks noChangeShapeType="1"/>
          </p:cNvSpPr>
          <p:nvPr/>
        </p:nvSpPr>
        <p:spPr bwMode="auto">
          <a:xfrm>
            <a:off x="1524000" y="3657600"/>
            <a:ext cx="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6"/>
          <p:cNvSpPr>
            <a:spLocks noChangeShapeType="1"/>
          </p:cNvSpPr>
          <p:nvPr/>
        </p:nvSpPr>
        <p:spPr bwMode="auto">
          <a:xfrm>
            <a:off x="4495800" y="44196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7"/>
          <p:cNvSpPr>
            <a:spLocks noChangeShapeType="1"/>
          </p:cNvSpPr>
          <p:nvPr/>
        </p:nvSpPr>
        <p:spPr bwMode="auto">
          <a:xfrm>
            <a:off x="4648200" y="45720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8"/>
          <p:cNvSpPr>
            <a:spLocks noChangeShapeType="1"/>
          </p:cNvSpPr>
          <p:nvPr/>
        </p:nvSpPr>
        <p:spPr bwMode="auto">
          <a:xfrm>
            <a:off x="52578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9"/>
          <p:cNvSpPr>
            <a:spLocks noChangeShapeType="1"/>
          </p:cNvSpPr>
          <p:nvPr/>
        </p:nvSpPr>
        <p:spPr bwMode="auto">
          <a:xfrm>
            <a:off x="4800600" y="4724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20"/>
          <p:cNvSpPr>
            <a:spLocks noChangeShapeType="1"/>
          </p:cNvSpPr>
          <p:nvPr/>
        </p:nvSpPr>
        <p:spPr bwMode="auto">
          <a:xfrm>
            <a:off x="5105400" y="50292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21"/>
          <p:cNvSpPr>
            <a:spLocks noChangeShapeType="1"/>
          </p:cNvSpPr>
          <p:nvPr/>
        </p:nvSpPr>
        <p:spPr bwMode="auto">
          <a:xfrm>
            <a:off x="4953000" y="487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22"/>
          <p:cNvSpPr>
            <a:spLocks noChangeShapeType="1"/>
          </p:cNvSpPr>
          <p:nvPr/>
        </p:nvSpPr>
        <p:spPr bwMode="auto">
          <a:xfrm>
            <a:off x="51054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Line 23"/>
          <p:cNvSpPr>
            <a:spLocks noChangeShapeType="1"/>
          </p:cNvSpPr>
          <p:nvPr/>
        </p:nvSpPr>
        <p:spPr bwMode="auto">
          <a:xfrm>
            <a:off x="4953000" y="4876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Line 24"/>
          <p:cNvSpPr>
            <a:spLocks noChangeShapeType="1"/>
          </p:cNvSpPr>
          <p:nvPr/>
        </p:nvSpPr>
        <p:spPr bwMode="auto">
          <a:xfrm>
            <a:off x="4648200" y="45720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Rectangle 25"/>
          <p:cNvSpPr>
            <a:spLocks noChangeArrowheads="1"/>
          </p:cNvSpPr>
          <p:nvPr/>
        </p:nvSpPr>
        <p:spPr bwMode="auto">
          <a:xfrm>
            <a:off x="5181600" y="55626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06</a:t>
            </a:r>
          </a:p>
        </p:txBody>
      </p:sp>
      <p:sp>
        <p:nvSpPr>
          <p:cNvPr id="85015" name="Rectangle 26"/>
          <p:cNvSpPr>
            <a:spLocks noChangeArrowheads="1"/>
          </p:cNvSpPr>
          <p:nvPr/>
        </p:nvSpPr>
        <p:spPr bwMode="auto">
          <a:xfrm>
            <a:off x="56388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09</a:t>
            </a:r>
          </a:p>
        </p:txBody>
      </p:sp>
      <p:sp>
        <p:nvSpPr>
          <p:cNvPr id="85016" name="Rectangle 27"/>
          <p:cNvSpPr>
            <a:spLocks noChangeArrowheads="1"/>
          </p:cNvSpPr>
          <p:nvPr/>
        </p:nvSpPr>
        <p:spPr bwMode="auto">
          <a:xfrm>
            <a:off x="60960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</a:p>
        </p:txBody>
      </p:sp>
      <p:sp>
        <p:nvSpPr>
          <p:cNvPr id="85017" name="Rectangle 28"/>
          <p:cNvSpPr>
            <a:spLocks noChangeArrowheads="1"/>
          </p:cNvSpPr>
          <p:nvPr/>
        </p:nvSpPr>
        <p:spPr bwMode="auto">
          <a:xfrm>
            <a:off x="42672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00</a:t>
            </a:r>
          </a:p>
        </p:txBody>
      </p:sp>
      <p:sp>
        <p:nvSpPr>
          <p:cNvPr id="85018" name="Rectangle 29"/>
          <p:cNvSpPr>
            <a:spLocks noChangeArrowheads="1"/>
          </p:cNvSpPr>
          <p:nvPr/>
        </p:nvSpPr>
        <p:spPr bwMode="auto">
          <a:xfrm>
            <a:off x="47244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03</a:t>
            </a:r>
          </a:p>
        </p:txBody>
      </p:sp>
      <p:sp>
        <p:nvSpPr>
          <p:cNvPr id="85019" name="Rectangle 30"/>
          <p:cNvSpPr>
            <a:spLocks noChangeArrowheads="1"/>
          </p:cNvSpPr>
          <p:nvPr/>
        </p:nvSpPr>
        <p:spPr bwMode="auto">
          <a:xfrm>
            <a:off x="32766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18</a:t>
            </a:r>
          </a:p>
        </p:txBody>
      </p:sp>
      <p:sp>
        <p:nvSpPr>
          <p:cNvPr id="85020" name="Rectangle 31"/>
          <p:cNvSpPr>
            <a:spLocks noChangeArrowheads="1"/>
          </p:cNvSpPr>
          <p:nvPr/>
        </p:nvSpPr>
        <p:spPr bwMode="auto">
          <a:xfrm>
            <a:off x="38100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21</a:t>
            </a:r>
          </a:p>
        </p:txBody>
      </p:sp>
      <p:sp>
        <p:nvSpPr>
          <p:cNvPr id="85021" name="Rectangle 32"/>
          <p:cNvSpPr>
            <a:spLocks noChangeArrowheads="1"/>
          </p:cNvSpPr>
          <p:nvPr/>
        </p:nvSpPr>
        <p:spPr bwMode="auto">
          <a:xfrm>
            <a:off x="23622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</a:p>
        </p:txBody>
      </p:sp>
      <p:sp>
        <p:nvSpPr>
          <p:cNvPr id="85022" name="Rectangle 33"/>
          <p:cNvSpPr>
            <a:spLocks noChangeArrowheads="1"/>
          </p:cNvSpPr>
          <p:nvPr/>
        </p:nvSpPr>
        <p:spPr bwMode="auto">
          <a:xfrm>
            <a:off x="14478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06</a:t>
            </a:r>
          </a:p>
        </p:txBody>
      </p:sp>
      <p:sp>
        <p:nvSpPr>
          <p:cNvPr id="85023" name="Line 34"/>
          <p:cNvSpPr>
            <a:spLocks noChangeShapeType="1"/>
          </p:cNvSpPr>
          <p:nvPr/>
        </p:nvSpPr>
        <p:spPr bwMode="auto">
          <a:xfrm>
            <a:off x="4495800" y="4419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35"/>
          <p:cNvSpPr>
            <a:spLocks noChangeShapeType="1"/>
          </p:cNvSpPr>
          <p:nvPr/>
        </p:nvSpPr>
        <p:spPr bwMode="auto">
          <a:xfrm flipV="1">
            <a:off x="3429000" y="3962400"/>
            <a:ext cx="0" cy="144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6"/>
          <p:cNvSpPr>
            <a:spLocks noChangeShapeType="1"/>
          </p:cNvSpPr>
          <p:nvPr/>
        </p:nvSpPr>
        <p:spPr bwMode="auto">
          <a:xfrm>
            <a:off x="3429000" y="3962400"/>
            <a:ext cx="1828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7"/>
          <p:cNvSpPr>
            <a:spLocks noChangeShapeType="1"/>
          </p:cNvSpPr>
          <p:nvPr/>
        </p:nvSpPr>
        <p:spPr bwMode="auto">
          <a:xfrm flipV="1">
            <a:off x="4343400" y="4114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38"/>
          <p:cNvSpPr>
            <a:spLocks noChangeShapeType="1"/>
          </p:cNvSpPr>
          <p:nvPr/>
        </p:nvSpPr>
        <p:spPr bwMode="auto">
          <a:xfrm flipV="1">
            <a:off x="4343400" y="41148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Line 39"/>
          <p:cNvSpPr>
            <a:spLocks noChangeShapeType="1"/>
          </p:cNvSpPr>
          <p:nvPr/>
        </p:nvSpPr>
        <p:spPr bwMode="auto">
          <a:xfrm>
            <a:off x="2514600" y="3810000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Line 40"/>
          <p:cNvSpPr>
            <a:spLocks noChangeShapeType="1"/>
          </p:cNvSpPr>
          <p:nvPr/>
        </p:nvSpPr>
        <p:spPr bwMode="auto">
          <a:xfrm>
            <a:off x="1524000" y="3657600"/>
            <a:ext cx="3733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Text Box 41"/>
          <p:cNvSpPr txBox="1">
            <a:spLocks noChangeArrowheads="1"/>
          </p:cNvSpPr>
          <p:nvPr/>
        </p:nvSpPr>
        <p:spPr bwMode="auto">
          <a:xfrm>
            <a:off x="838200" y="41910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NAM</a:t>
            </a:r>
          </a:p>
        </p:txBody>
      </p:sp>
      <p:sp>
        <p:nvSpPr>
          <p:cNvPr id="85031" name="Text Box 42"/>
          <p:cNvSpPr txBox="1">
            <a:spLocks noChangeArrowheads="1"/>
          </p:cNvSpPr>
          <p:nvPr/>
        </p:nvSpPr>
        <p:spPr bwMode="auto">
          <a:xfrm>
            <a:off x="4572000" y="4114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RUC</a:t>
            </a:r>
          </a:p>
        </p:txBody>
      </p:sp>
      <p:sp>
        <p:nvSpPr>
          <p:cNvPr id="85032" name="Text Box 43"/>
          <p:cNvSpPr txBox="1">
            <a:spLocks noChangeArrowheads="1"/>
          </p:cNvSpPr>
          <p:nvPr/>
        </p:nvSpPr>
        <p:spPr bwMode="auto">
          <a:xfrm>
            <a:off x="304800" y="1295400"/>
            <a:ext cx="86868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Example:  Ensemble member combination for 06Z cycle run</a:t>
            </a:r>
            <a:r>
              <a:rPr lang="en-US">
                <a:solidFill>
                  <a:srgbClr val="0000FF"/>
                </a:solidFill>
                <a:cs typeface="Arial" charset="0"/>
              </a:rPr>
              <a:t> </a:t>
            </a:r>
            <a:endParaRPr lang="en-US"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cs typeface="Arial" charset="0"/>
              </a:rPr>
              <a:t>      </a:t>
            </a:r>
            <a:r>
              <a:rPr lang="en-US" sz="2000"/>
              <a:t>4  NAM cycles, weighted  0.7,  0.5,  0.3,  0.1, respectively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/>
              <a:t>      6 RUC cycles,  weighted 1.0, 0.9,  0.8,  0.7, 0.6, 0.5,  respectively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/>
              <a:t>      Forecast hour extended to 12 hr (with extension of RUC forecasts to 18hr)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/>
              <a:t>      NAM cycles always older than RUC </a:t>
            </a:r>
            <a:r>
              <a:rPr lang="en-US" sz="2000">
                <a:sym typeface="Wingdings" charset="0"/>
              </a:rPr>
              <a:t> VSREF gives more weight to RUC </a:t>
            </a:r>
            <a:endParaRPr lang="en-US" sz="2000"/>
          </a:p>
        </p:txBody>
      </p:sp>
      <p:sp>
        <p:nvSpPr>
          <p:cNvPr id="85033" name="Line 44"/>
          <p:cNvSpPr>
            <a:spLocks noChangeShapeType="1"/>
          </p:cNvSpPr>
          <p:nvPr/>
        </p:nvSpPr>
        <p:spPr bwMode="auto">
          <a:xfrm flipV="1">
            <a:off x="54102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Line 45"/>
          <p:cNvSpPr>
            <a:spLocks noChangeShapeType="1"/>
          </p:cNvSpPr>
          <p:nvPr/>
        </p:nvSpPr>
        <p:spPr bwMode="auto">
          <a:xfrm flipV="1">
            <a:off x="55626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5" name="Line 46"/>
          <p:cNvSpPr>
            <a:spLocks noChangeShapeType="1"/>
          </p:cNvSpPr>
          <p:nvPr/>
        </p:nvSpPr>
        <p:spPr bwMode="auto">
          <a:xfrm flipV="1">
            <a:off x="60198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6" name="Line 47"/>
          <p:cNvSpPr>
            <a:spLocks noChangeShapeType="1"/>
          </p:cNvSpPr>
          <p:nvPr/>
        </p:nvSpPr>
        <p:spPr bwMode="auto">
          <a:xfrm flipV="1">
            <a:off x="5867400" y="34290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7" name="Line 48"/>
          <p:cNvSpPr>
            <a:spLocks noChangeShapeType="1"/>
          </p:cNvSpPr>
          <p:nvPr/>
        </p:nvSpPr>
        <p:spPr bwMode="auto">
          <a:xfrm>
            <a:off x="54102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8" name="Line 49"/>
          <p:cNvSpPr>
            <a:spLocks noChangeShapeType="1"/>
          </p:cNvSpPr>
          <p:nvPr/>
        </p:nvSpPr>
        <p:spPr bwMode="auto">
          <a:xfrm>
            <a:off x="55626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9" name="Line 50"/>
          <p:cNvSpPr>
            <a:spLocks noChangeShapeType="1"/>
          </p:cNvSpPr>
          <p:nvPr/>
        </p:nvSpPr>
        <p:spPr bwMode="auto">
          <a:xfrm>
            <a:off x="57150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0" name="Line 51"/>
          <p:cNvSpPr>
            <a:spLocks noChangeShapeType="1"/>
          </p:cNvSpPr>
          <p:nvPr/>
        </p:nvSpPr>
        <p:spPr bwMode="auto">
          <a:xfrm>
            <a:off x="58674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1" name="Line 52"/>
          <p:cNvSpPr>
            <a:spLocks noChangeShapeType="1"/>
          </p:cNvSpPr>
          <p:nvPr/>
        </p:nvSpPr>
        <p:spPr bwMode="auto">
          <a:xfrm>
            <a:off x="60198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2" name="Line 53"/>
          <p:cNvSpPr>
            <a:spLocks noChangeShapeType="1"/>
          </p:cNvSpPr>
          <p:nvPr/>
        </p:nvSpPr>
        <p:spPr bwMode="auto">
          <a:xfrm>
            <a:off x="52578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3" name="Line 54"/>
          <p:cNvSpPr>
            <a:spLocks noChangeShapeType="1"/>
          </p:cNvSpPr>
          <p:nvPr/>
        </p:nvSpPr>
        <p:spPr bwMode="auto">
          <a:xfrm>
            <a:off x="54102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4" name="Line 55"/>
          <p:cNvSpPr>
            <a:spLocks noChangeShapeType="1"/>
          </p:cNvSpPr>
          <p:nvPr/>
        </p:nvSpPr>
        <p:spPr bwMode="auto">
          <a:xfrm>
            <a:off x="55626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5" name="Line 56"/>
          <p:cNvSpPr>
            <a:spLocks noChangeShapeType="1"/>
          </p:cNvSpPr>
          <p:nvPr/>
        </p:nvSpPr>
        <p:spPr bwMode="auto">
          <a:xfrm>
            <a:off x="57150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6" name="Line 57"/>
          <p:cNvSpPr>
            <a:spLocks noChangeShapeType="1"/>
          </p:cNvSpPr>
          <p:nvPr/>
        </p:nvSpPr>
        <p:spPr bwMode="auto">
          <a:xfrm>
            <a:off x="58674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7" name="Line 58"/>
          <p:cNvSpPr>
            <a:spLocks noChangeShapeType="1"/>
          </p:cNvSpPr>
          <p:nvPr/>
        </p:nvSpPr>
        <p:spPr bwMode="auto">
          <a:xfrm>
            <a:off x="60198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8" name="Line 59"/>
          <p:cNvSpPr>
            <a:spLocks noChangeShapeType="1"/>
          </p:cNvSpPr>
          <p:nvPr/>
        </p:nvSpPr>
        <p:spPr bwMode="auto">
          <a:xfrm>
            <a:off x="55626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9" name="Line 60"/>
          <p:cNvSpPr>
            <a:spLocks noChangeShapeType="1"/>
          </p:cNvSpPr>
          <p:nvPr/>
        </p:nvSpPr>
        <p:spPr bwMode="auto">
          <a:xfrm>
            <a:off x="54102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0" name="Line 61"/>
          <p:cNvSpPr>
            <a:spLocks noChangeShapeType="1"/>
          </p:cNvSpPr>
          <p:nvPr/>
        </p:nvSpPr>
        <p:spPr bwMode="auto">
          <a:xfrm>
            <a:off x="57150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1" name="Line 62"/>
          <p:cNvSpPr>
            <a:spLocks noChangeShapeType="1"/>
          </p:cNvSpPr>
          <p:nvPr/>
        </p:nvSpPr>
        <p:spPr bwMode="auto">
          <a:xfrm>
            <a:off x="52578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2" name="Line 63"/>
          <p:cNvSpPr>
            <a:spLocks noChangeShapeType="1"/>
          </p:cNvSpPr>
          <p:nvPr/>
        </p:nvSpPr>
        <p:spPr bwMode="auto">
          <a:xfrm>
            <a:off x="55626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3" name="Line 64"/>
          <p:cNvSpPr>
            <a:spLocks noChangeShapeType="1"/>
          </p:cNvSpPr>
          <p:nvPr/>
        </p:nvSpPr>
        <p:spPr bwMode="auto">
          <a:xfrm>
            <a:off x="57150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4" name="Line 65"/>
          <p:cNvSpPr>
            <a:spLocks noChangeShapeType="1"/>
          </p:cNvSpPr>
          <p:nvPr/>
        </p:nvSpPr>
        <p:spPr bwMode="auto">
          <a:xfrm>
            <a:off x="58674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5" name="Line 66"/>
          <p:cNvSpPr>
            <a:spLocks noChangeShapeType="1"/>
          </p:cNvSpPr>
          <p:nvPr/>
        </p:nvSpPr>
        <p:spPr bwMode="auto">
          <a:xfrm>
            <a:off x="60198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6" name="Line 67"/>
          <p:cNvSpPr>
            <a:spLocks noChangeShapeType="1"/>
          </p:cNvSpPr>
          <p:nvPr/>
        </p:nvSpPr>
        <p:spPr bwMode="auto">
          <a:xfrm>
            <a:off x="52578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7" name="Line 68"/>
          <p:cNvSpPr>
            <a:spLocks noChangeShapeType="1"/>
          </p:cNvSpPr>
          <p:nvPr/>
        </p:nvSpPr>
        <p:spPr bwMode="auto">
          <a:xfrm>
            <a:off x="54102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8" name="Line 69"/>
          <p:cNvSpPr>
            <a:spLocks noChangeShapeType="1"/>
          </p:cNvSpPr>
          <p:nvPr/>
        </p:nvSpPr>
        <p:spPr bwMode="auto">
          <a:xfrm>
            <a:off x="58674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9" name="Line 70"/>
          <p:cNvSpPr>
            <a:spLocks noChangeShapeType="1"/>
          </p:cNvSpPr>
          <p:nvPr/>
        </p:nvSpPr>
        <p:spPr bwMode="auto">
          <a:xfrm>
            <a:off x="60198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0" name="Line 71"/>
          <p:cNvSpPr>
            <a:spLocks noChangeShapeType="1"/>
          </p:cNvSpPr>
          <p:nvPr/>
        </p:nvSpPr>
        <p:spPr bwMode="auto">
          <a:xfrm>
            <a:off x="52578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1" name="Line 72"/>
          <p:cNvSpPr>
            <a:spLocks noChangeShapeType="1"/>
          </p:cNvSpPr>
          <p:nvPr/>
        </p:nvSpPr>
        <p:spPr bwMode="auto">
          <a:xfrm>
            <a:off x="54102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2" name="Line 73"/>
          <p:cNvSpPr>
            <a:spLocks noChangeShapeType="1"/>
          </p:cNvSpPr>
          <p:nvPr/>
        </p:nvSpPr>
        <p:spPr bwMode="auto">
          <a:xfrm>
            <a:off x="57150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3" name="Line 74"/>
          <p:cNvSpPr>
            <a:spLocks noChangeShapeType="1"/>
          </p:cNvSpPr>
          <p:nvPr/>
        </p:nvSpPr>
        <p:spPr bwMode="auto">
          <a:xfrm>
            <a:off x="58674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4" name="Line 75"/>
          <p:cNvSpPr>
            <a:spLocks noChangeShapeType="1"/>
          </p:cNvSpPr>
          <p:nvPr/>
        </p:nvSpPr>
        <p:spPr bwMode="auto">
          <a:xfrm>
            <a:off x="55626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5" name="Line 76"/>
          <p:cNvSpPr>
            <a:spLocks noChangeShapeType="1"/>
          </p:cNvSpPr>
          <p:nvPr/>
        </p:nvSpPr>
        <p:spPr bwMode="auto">
          <a:xfrm>
            <a:off x="52578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6" name="Line 77"/>
          <p:cNvSpPr>
            <a:spLocks noChangeShapeType="1"/>
          </p:cNvSpPr>
          <p:nvPr/>
        </p:nvSpPr>
        <p:spPr bwMode="auto">
          <a:xfrm>
            <a:off x="54102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7" name="Line 78"/>
          <p:cNvSpPr>
            <a:spLocks noChangeShapeType="1"/>
          </p:cNvSpPr>
          <p:nvPr/>
        </p:nvSpPr>
        <p:spPr bwMode="auto">
          <a:xfrm>
            <a:off x="55626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8" name="Line 79"/>
          <p:cNvSpPr>
            <a:spLocks noChangeShapeType="1"/>
          </p:cNvSpPr>
          <p:nvPr/>
        </p:nvSpPr>
        <p:spPr bwMode="auto">
          <a:xfrm>
            <a:off x="57150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69" name="Line 80"/>
          <p:cNvSpPr>
            <a:spLocks noChangeShapeType="1"/>
          </p:cNvSpPr>
          <p:nvPr/>
        </p:nvSpPr>
        <p:spPr bwMode="auto">
          <a:xfrm>
            <a:off x="54102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0" name="Line 81"/>
          <p:cNvSpPr>
            <a:spLocks noChangeShapeType="1"/>
          </p:cNvSpPr>
          <p:nvPr/>
        </p:nvSpPr>
        <p:spPr bwMode="auto">
          <a:xfrm>
            <a:off x="54102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1" name="Line 82"/>
          <p:cNvSpPr>
            <a:spLocks noChangeShapeType="1"/>
          </p:cNvSpPr>
          <p:nvPr/>
        </p:nvSpPr>
        <p:spPr bwMode="auto">
          <a:xfrm>
            <a:off x="52578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2" name="Line 83"/>
          <p:cNvSpPr>
            <a:spLocks noChangeShapeType="1"/>
          </p:cNvSpPr>
          <p:nvPr/>
        </p:nvSpPr>
        <p:spPr bwMode="auto">
          <a:xfrm>
            <a:off x="52578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3" name="Line 84"/>
          <p:cNvSpPr>
            <a:spLocks noChangeShapeType="1"/>
          </p:cNvSpPr>
          <p:nvPr/>
        </p:nvSpPr>
        <p:spPr bwMode="auto">
          <a:xfrm>
            <a:off x="52578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4" name="Line 85"/>
          <p:cNvSpPr>
            <a:spLocks noChangeShapeType="1"/>
          </p:cNvSpPr>
          <p:nvPr/>
        </p:nvSpPr>
        <p:spPr bwMode="auto">
          <a:xfrm>
            <a:off x="52578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5" name="Line 86"/>
          <p:cNvSpPr>
            <a:spLocks noChangeShapeType="1"/>
          </p:cNvSpPr>
          <p:nvPr/>
        </p:nvSpPr>
        <p:spPr bwMode="auto">
          <a:xfrm>
            <a:off x="54102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6" name="Line 87"/>
          <p:cNvSpPr>
            <a:spLocks noChangeShapeType="1"/>
          </p:cNvSpPr>
          <p:nvPr/>
        </p:nvSpPr>
        <p:spPr bwMode="auto">
          <a:xfrm>
            <a:off x="54102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7" name="Line 88"/>
          <p:cNvSpPr>
            <a:spLocks noChangeShapeType="1"/>
          </p:cNvSpPr>
          <p:nvPr/>
        </p:nvSpPr>
        <p:spPr bwMode="auto">
          <a:xfrm>
            <a:off x="55626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8" name="Line 89"/>
          <p:cNvSpPr>
            <a:spLocks noChangeShapeType="1"/>
          </p:cNvSpPr>
          <p:nvPr/>
        </p:nvSpPr>
        <p:spPr bwMode="auto">
          <a:xfrm>
            <a:off x="55626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9" name="Line 90"/>
          <p:cNvSpPr>
            <a:spLocks noChangeShapeType="1"/>
          </p:cNvSpPr>
          <p:nvPr/>
        </p:nvSpPr>
        <p:spPr bwMode="auto">
          <a:xfrm>
            <a:off x="55626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0" name="Line 91"/>
          <p:cNvSpPr>
            <a:spLocks noChangeShapeType="1"/>
          </p:cNvSpPr>
          <p:nvPr/>
        </p:nvSpPr>
        <p:spPr bwMode="auto">
          <a:xfrm>
            <a:off x="55626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1" name="Line 92"/>
          <p:cNvSpPr>
            <a:spLocks noChangeShapeType="1"/>
          </p:cNvSpPr>
          <p:nvPr/>
        </p:nvSpPr>
        <p:spPr bwMode="auto">
          <a:xfrm>
            <a:off x="57150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2" name="Line 93"/>
          <p:cNvSpPr>
            <a:spLocks noChangeShapeType="1"/>
          </p:cNvSpPr>
          <p:nvPr/>
        </p:nvSpPr>
        <p:spPr bwMode="auto">
          <a:xfrm>
            <a:off x="57150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3" name="Line 94"/>
          <p:cNvSpPr>
            <a:spLocks noChangeShapeType="1"/>
          </p:cNvSpPr>
          <p:nvPr/>
        </p:nvSpPr>
        <p:spPr bwMode="auto">
          <a:xfrm>
            <a:off x="57150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4" name="Line 95"/>
          <p:cNvSpPr>
            <a:spLocks noChangeShapeType="1"/>
          </p:cNvSpPr>
          <p:nvPr/>
        </p:nvSpPr>
        <p:spPr bwMode="auto">
          <a:xfrm>
            <a:off x="57150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5" name="Line 96"/>
          <p:cNvSpPr>
            <a:spLocks noChangeShapeType="1"/>
          </p:cNvSpPr>
          <p:nvPr/>
        </p:nvSpPr>
        <p:spPr bwMode="auto">
          <a:xfrm>
            <a:off x="58674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6" name="Line 97"/>
          <p:cNvSpPr>
            <a:spLocks noChangeShapeType="1"/>
          </p:cNvSpPr>
          <p:nvPr/>
        </p:nvSpPr>
        <p:spPr bwMode="auto">
          <a:xfrm>
            <a:off x="60198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7" name="Line 98"/>
          <p:cNvSpPr>
            <a:spLocks noChangeShapeType="1"/>
          </p:cNvSpPr>
          <p:nvPr/>
        </p:nvSpPr>
        <p:spPr bwMode="auto">
          <a:xfrm>
            <a:off x="58674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8" name="Line 99"/>
          <p:cNvSpPr>
            <a:spLocks noChangeShapeType="1"/>
          </p:cNvSpPr>
          <p:nvPr/>
        </p:nvSpPr>
        <p:spPr bwMode="auto">
          <a:xfrm>
            <a:off x="60198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89" name="Line 100"/>
          <p:cNvSpPr>
            <a:spLocks noChangeShapeType="1"/>
          </p:cNvSpPr>
          <p:nvPr/>
        </p:nvSpPr>
        <p:spPr bwMode="auto">
          <a:xfrm>
            <a:off x="58674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0" name="Line 101"/>
          <p:cNvSpPr>
            <a:spLocks noChangeShapeType="1"/>
          </p:cNvSpPr>
          <p:nvPr/>
        </p:nvSpPr>
        <p:spPr bwMode="auto">
          <a:xfrm>
            <a:off x="58674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1" name="Line 102"/>
          <p:cNvSpPr>
            <a:spLocks noChangeShapeType="1"/>
          </p:cNvSpPr>
          <p:nvPr/>
        </p:nvSpPr>
        <p:spPr bwMode="auto">
          <a:xfrm>
            <a:off x="60198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2" name="Line 103"/>
          <p:cNvSpPr>
            <a:spLocks noChangeShapeType="1"/>
          </p:cNvSpPr>
          <p:nvPr/>
        </p:nvSpPr>
        <p:spPr bwMode="auto">
          <a:xfrm>
            <a:off x="60198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3" name="Line 104"/>
          <p:cNvSpPr>
            <a:spLocks noChangeShapeType="1"/>
          </p:cNvSpPr>
          <p:nvPr/>
        </p:nvSpPr>
        <p:spPr bwMode="auto">
          <a:xfrm>
            <a:off x="7086600" y="3657600"/>
            <a:ext cx="11430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4" name="Line 105"/>
          <p:cNvSpPr>
            <a:spLocks noChangeShapeType="1"/>
          </p:cNvSpPr>
          <p:nvPr/>
        </p:nvSpPr>
        <p:spPr bwMode="auto">
          <a:xfrm>
            <a:off x="7086600" y="381000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" name="Line 106"/>
          <p:cNvSpPr>
            <a:spLocks noChangeShapeType="1"/>
          </p:cNvSpPr>
          <p:nvPr/>
        </p:nvSpPr>
        <p:spPr bwMode="auto">
          <a:xfrm>
            <a:off x="7086600" y="39624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6" name="Line 107"/>
          <p:cNvSpPr>
            <a:spLocks noChangeShapeType="1"/>
          </p:cNvSpPr>
          <p:nvPr/>
        </p:nvSpPr>
        <p:spPr bwMode="auto">
          <a:xfrm>
            <a:off x="7086600" y="4114800"/>
            <a:ext cx="1676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7" name="Line 108"/>
          <p:cNvSpPr>
            <a:spLocks noChangeShapeType="1"/>
          </p:cNvSpPr>
          <p:nvPr/>
        </p:nvSpPr>
        <p:spPr bwMode="auto">
          <a:xfrm>
            <a:off x="7086600" y="48768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" name="Line 109"/>
          <p:cNvSpPr>
            <a:spLocks noChangeShapeType="1"/>
          </p:cNvSpPr>
          <p:nvPr/>
        </p:nvSpPr>
        <p:spPr bwMode="auto">
          <a:xfrm>
            <a:off x="7086600" y="50292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9" name="Line 110"/>
          <p:cNvSpPr>
            <a:spLocks noChangeShapeType="1"/>
          </p:cNvSpPr>
          <p:nvPr/>
        </p:nvSpPr>
        <p:spPr bwMode="auto">
          <a:xfrm>
            <a:off x="7086600" y="5181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" name="Rectangle 111"/>
          <p:cNvSpPr>
            <a:spLocks noChangeArrowheads="1"/>
          </p:cNvSpPr>
          <p:nvPr/>
        </p:nvSpPr>
        <p:spPr bwMode="auto">
          <a:xfrm>
            <a:off x="65532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15</a:t>
            </a:r>
          </a:p>
        </p:txBody>
      </p:sp>
      <p:sp>
        <p:nvSpPr>
          <p:cNvPr id="85101" name="Rectangle 112"/>
          <p:cNvSpPr>
            <a:spLocks noChangeArrowheads="1"/>
          </p:cNvSpPr>
          <p:nvPr/>
        </p:nvSpPr>
        <p:spPr bwMode="auto">
          <a:xfrm>
            <a:off x="69342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18</a:t>
            </a:r>
          </a:p>
        </p:txBody>
      </p:sp>
      <p:sp>
        <p:nvSpPr>
          <p:cNvPr id="85102" name="Line 113"/>
          <p:cNvSpPr>
            <a:spLocks noChangeShapeType="1"/>
          </p:cNvSpPr>
          <p:nvPr/>
        </p:nvSpPr>
        <p:spPr bwMode="auto">
          <a:xfrm flipV="1">
            <a:off x="5257800" y="5181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3" name="Text Box 114"/>
          <p:cNvSpPr txBox="1">
            <a:spLocks noChangeArrowheads="1"/>
          </p:cNvSpPr>
          <p:nvPr/>
        </p:nvSpPr>
        <p:spPr bwMode="auto">
          <a:xfrm>
            <a:off x="914400" y="60960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Soon-to-be-known-as the NARRE-TL for Time Lagged NARRE</a:t>
            </a:r>
            <a:endParaRPr lang="en-US" b="1"/>
          </a:p>
        </p:txBody>
      </p:sp>
      <p:sp>
        <p:nvSpPr>
          <p:cNvPr id="85104" name="Line 115"/>
          <p:cNvSpPr>
            <a:spLocks noChangeShapeType="1"/>
          </p:cNvSpPr>
          <p:nvPr/>
        </p:nvSpPr>
        <p:spPr bwMode="auto">
          <a:xfrm>
            <a:off x="58674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5" name="Line 116"/>
          <p:cNvSpPr>
            <a:spLocks noChangeShapeType="1"/>
          </p:cNvSpPr>
          <p:nvPr/>
        </p:nvSpPr>
        <p:spPr bwMode="auto">
          <a:xfrm>
            <a:off x="60198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6" name="Line 117"/>
          <p:cNvSpPr>
            <a:spLocks noChangeShapeType="1"/>
          </p:cNvSpPr>
          <p:nvPr/>
        </p:nvSpPr>
        <p:spPr bwMode="auto">
          <a:xfrm>
            <a:off x="60198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7" name="Line 118"/>
          <p:cNvSpPr>
            <a:spLocks noChangeShapeType="1"/>
          </p:cNvSpPr>
          <p:nvPr/>
        </p:nvSpPr>
        <p:spPr bwMode="auto">
          <a:xfrm>
            <a:off x="69342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8" name="Line 119"/>
          <p:cNvSpPr>
            <a:spLocks noChangeShapeType="1"/>
          </p:cNvSpPr>
          <p:nvPr/>
        </p:nvSpPr>
        <p:spPr bwMode="auto">
          <a:xfrm>
            <a:off x="70866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9" name="Line 120"/>
          <p:cNvSpPr>
            <a:spLocks noChangeShapeType="1"/>
          </p:cNvSpPr>
          <p:nvPr/>
        </p:nvSpPr>
        <p:spPr bwMode="auto">
          <a:xfrm>
            <a:off x="72390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0" name="Line 121"/>
          <p:cNvSpPr>
            <a:spLocks noChangeShapeType="1"/>
          </p:cNvSpPr>
          <p:nvPr/>
        </p:nvSpPr>
        <p:spPr bwMode="auto">
          <a:xfrm>
            <a:off x="73914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1" name="Line 122"/>
          <p:cNvSpPr>
            <a:spLocks noChangeShapeType="1"/>
          </p:cNvSpPr>
          <p:nvPr/>
        </p:nvSpPr>
        <p:spPr bwMode="auto">
          <a:xfrm>
            <a:off x="75438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2" name="Line 123"/>
          <p:cNvSpPr>
            <a:spLocks noChangeShapeType="1"/>
          </p:cNvSpPr>
          <p:nvPr/>
        </p:nvSpPr>
        <p:spPr bwMode="auto">
          <a:xfrm>
            <a:off x="76962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3" name="Line 124"/>
          <p:cNvSpPr>
            <a:spLocks noChangeShapeType="1"/>
          </p:cNvSpPr>
          <p:nvPr/>
        </p:nvSpPr>
        <p:spPr bwMode="auto">
          <a:xfrm>
            <a:off x="78486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4" name="Line 125"/>
          <p:cNvSpPr>
            <a:spLocks noChangeShapeType="1"/>
          </p:cNvSpPr>
          <p:nvPr/>
        </p:nvSpPr>
        <p:spPr bwMode="auto">
          <a:xfrm>
            <a:off x="8001000" y="33528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5" name="Rectangle 126"/>
          <p:cNvSpPr>
            <a:spLocks noChangeArrowheads="1"/>
          </p:cNvSpPr>
          <p:nvPr/>
        </p:nvSpPr>
        <p:spPr bwMode="auto">
          <a:xfrm>
            <a:off x="73152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21</a:t>
            </a:r>
          </a:p>
        </p:txBody>
      </p:sp>
      <p:sp>
        <p:nvSpPr>
          <p:cNvPr id="85116" name="Rectangle 127"/>
          <p:cNvSpPr>
            <a:spLocks noChangeArrowheads="1"/>
          </p:cNvSpPr>
          <p:nvPr/>
        </p:nvSpPr>
        <p:spPr bwMode="auto">
          <a:xfrm>
            <a:off x="7772400" y="5562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00</a:t>
            </a:r>
          </a:p>
        </p:txBody>
      </p:sp>
      <p:sp>
        <p:nvSpPr>
          <p:cNvPr id="85117" name="Line 128"/>
          <p:cNvSpPr>
            <a:spLocks noChangeShapeType="1"/>
          </p:cNvSpPr>
          <p:nvPr/>
        </p:nvSpPr>
        <p:spPr bwMode="auto">
          <a:xfrm>
            <a:off x="61722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8" name="Line 129"/>
          <p:cNvSpPr>
            <a:spLocks noChangeShapeType="1"/>
          </p:cNvSpPr>
          <p:nvPr/>
        </p:nvSpPr>
        <p:spPr bwMode="auto">
          <a:xfrm>
            <a:off x="63246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19" name="Line 130"/>
          <p:cNvSpPr>
            <a:spLocks noChangeShapeType="1"/>
          </p:cNvSpPr>
          <p:nvPr/>
        </p:nvSpPr>
        <p:spPr bwMode="auto">
          <a:xfrm>
            <a:off x="64770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0" name="Line 131"/>
          <p:cNvSpPr>
            <a:spLocks noChangeShapeType="1"/>
          </p:cNvSpPr>
          <p:nvPr/>
        </p:nvSpPr>
        <p:spPr bwMode="auto">
          <a:xfrm>
            <a:off x="66294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1" name="Line 132"/>
          <p:cNvSpPr>
            <a:spLocks noChangeShapeType="1"/>
          </p:cNvSpPr>
          <p:nvPr/>
        </p:nvSpPr>
        <p:spPr bwMode="auto">
          <a:xfrm>
            <a:off x="67818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2" name="Line 133"/>
          <p:cNvSpPr>
            <a:spLocks noChangeShapeType="1"/>
          </p:cNvSpPr>
          <p:nvPr/>
        </p:nvSpPr>
        <p:spPr bwMode="auto">
          <a:xfrm>
            <a:off x="6934200" y="5181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3" name="Line 134"/>
          <p:cNvSpPr>
            <a:spLocks noChangeShapeType="1"/>
          </p:cNvSpPr>
          <p:nvPr/>
        </p:nvSpPr>
        <p:spPr bwMode="auto">
          <a:xfrm>
            <a:off x="61722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4" name="Line 135"/>
          <p:cNvSpPr>
            <a:spLocks noChangeShapeType="1"/>
          </p:cNvSpPr>
          <p:nvPr/>
        </p:nvSpPr>
        <p:spPr bwMode="auto">
          <a:xfrm>
            <a:off x="63246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5" name="Line 136"/>
          <p:cNvSpPr>
            <a:spLocks noChangeShapeType="1"/>
          </p:cNvSpPr>
          <p:nvPr/>
        </p:nvSpPr>
        <p:spPr bwMode="auto">
          <a:xfrm>
            <a:off x="64770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6" name="Line 137"/>
          <p:cNvSpPr>
            <a:spLocks noChangeShapeType="1"/>
          </p:cNvSpPr>
          <p:nvPr/>
        </p:nvSpPr>
        <p:spPr bwMode="auto">
          <a:xfrm>
            <a:off x="66294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7" name="Line 138"/>
          <p:cNvSpPr>
            <a:spLocks noChangeShapeType="1"/>
          </p:cNvSpPr>
          <p:nvPr/>
        </p:nvSpPr>
        <p:spPr bwMode="auto">
          <a:xfrm>
            <a:off x="67818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8" name="Line 139"/>
          <p:cNvSpPr>
            <a:spLocks noChangeShapeType="1"/>
          </p:cNvSpPr>
          <p:nvPr/>
        </p:nvSpPr>
        <p:spPr bwMode="auto">
          <a:xfrm>
            <a:off x="6934200" y="50292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29" name="Line 140"/>
          <p:cNvSpPr>
            <a:spLocks noChangeShapeType="1"/>
          </p:cNvSpPr>
          <p:nvPr/>
        </p:nvSpPr>
        <p:spPr bwMode="auto">
          <a:xfrm>
            <a:off x="61722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0" name="Line 141"/>
          <p:cNvSpPr>
            <a:spLocks noChangeShapeType="1"/>
          </p:cNvSpPr>
          <p:nvPr/>
        </p:nv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1" name="Line 142"/>
          <p:cNvSpPr>
            <a:spLocks noChangeShapeType="1"/>
          </p:cNvSpPr>
          <p:nvPr/>
        </p:nvSpPr>
        <p:spPr bwMode="auto">
          <a:xfrm>
            <a:off x="64770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2" name="Line 143"/>
          <p:cNvSpPr>
            <a:spLocks noChangeShapeType="1"/>
          </p:cNvSpPr>
          <p:nvPr/>
        </p:nvSpPr>
        <p:spPr bwMode="auto">
          <a:xfrm>
            <a:off x="66294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3" name="Line 144"/>
          <p:cNvSpPr>
            <a:spLocks noChangeShapeType="1"/>
          </p:cNvSpPr>
          <p:nvPr/>
        </p:nvSpPr>
        <p:spPr bwMode="auto">
          <a:xfrm>
            <a:off x="67818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4" name="Line 145"/>
          <p:cNvSpPr>
            <a:spLocks noChangeShapeType="1"/>
          </p:cNvSpPr>
          <p:nvPr/>
        </p:nvSpPr>
        <p:spPr bwMode="auto">
          <a:xfrm>
            <a:off x="6934200" y="4876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5" name="Line 146"/>
          <p:cNvSpPr>
            <a:spLocks noChangeShapeType="1"/>
          </p:cNvSpPr>
          <p:nvPr/>
        </p:nvSpPr>
        <p:spPr bwMode="auto">
          <a:xfrm>
            <a:off x="61722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6" name="Line 147"/>
          <p:cNvSpPr>
            <a:spLocks noChangeShapeType="1"/>
          </p:cNvSpPr>
          <p:nvPr/>
        </p:nvSpPr>
        <p:spPr bwMode="auto">
          <a:xfrm>
            <a:off x="63246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7" name="Line 148"/>
          <p:cNvSpPr>
            <a:spLocks noChangeShapeType="1"/>
          </p:cNvSpPr>
          <p:nvPr/>
        </p:nvSpPr>
        <p:spPr bwMode="auto">
          <a:xfrm>
            <a:off x="64770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8" name="Line 149"/>
          <p:cNvSpPr>
            <a:spLocks noChangeShapeType="1"/>
          </p:cNvSpPr>
          <p:nvPr/>
        </p:nvSpPr>
        <p:spPr bwMode="auto">
          <a:xfrm>
            <a:off x="66294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39" name="Line 150"/>
          <p:cNvSpPr>
            <a:spLocks noChangeShapeType="1"/>
          </p:cNvSpPr>
          <p:nvPr/>
        </p:nvSpPr>
        <p:spPr bwMode="auto">
          <a:xfrm>
            <a:off x="67818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0" name="Line 151"/>
          <p:cNvSpPr>
            <a:spLocks noChangeShapeType="1"/>
          </p:cNvSpPr>
          <p:nvPr/>
        </p:nvSpPr>
        <p:spPr bwMode="auto">
          <a:xfrm>
            <a:off x="6934200" y="4724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1" name="Line 152"/>
          <p:cNvSpPr>
            <a:spLocks noChangeShapeType="1"/>
          </p:cNvSpPr>
          <p:nvPr/>
        </p:nvSpPr>
        <p:spPr bwMode="auto">
          <a:xfrm>
            <a:off x="69342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2" name="Line 153"/>
          <p:cNvSpPr>
            <a:spLocks noChangeShapeType="1"/>
          </p:cNvSpPr>
          <p:nvPr/>
        </p:nvSpPr>
        <p:spPr bwMode="auto">
          <a:xfrm>
            <a:off x="66294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3" name="Line 154"/>
          <p:cNvSpPr>
            <a:spLocks noChangeShapeType="1"/>
          </p:cNvSpPr>
          <p:nvPr/>
        </p:nvSpPr>
        <p:spPr bwMode="auto">
          <a:xfrm>
            <a:off x="67818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4" name="Line 155"/>
          <p:cNvSpPr>
            <a:spLocks noChangeShapeType="1"/>
          </p:cNvSpPr>
          <p:nvPr/>
        </p:nvSpPr>
        <p:spPr bwMode="auto">
          <a:xfrm>
            <a:off x="64770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5" name="Line 156"/>
          <p:cNvSpPr>
            <a:spLocks noChangeShapeType="1"/>
          </p:cNvSpPr>
          <p:nvPr/>
        </p:nvSpPr>
        <p:spPr bwMode="auto">
          <a:xfrm>
            <a:off x="63246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6" name="Line 157"/>
          <p:cNvSpPr>
            <a:spLocks noChangeShapeType="1"/>
          </p:cNvSpPr>
          <p:nvPr/>
        </p:nvSpPr>
        <p:spPr bwMode="auto">
          <a:xfrm>
            <a:off x="61722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7" name="Line 158"/>
          <p:cNvSpPr>
            <a:spLocks noChangeShapeType="1"/>
          </p:cNvSpPr>
          <p:nvPr/>
        </p:nvSpPr>
        <p:spPr bwMode="auto">
          <a:xfrm>
            <a:off x="69342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8" name="Line 159"/>
          <p:cNvSpPr>
            <a:spLocks noChangeShapeType="1"/>
          </p:cNvSpPr>
          <p:nvPr/>
        </p:nvSpPr>
        <p:spPr bwMode="auto">
          <a:xfrm>
            <a:off x="67818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49" name="Line 160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0" name="Line 161"/>
          <p:cNvSpPr>
            <a:spLocks noChangeShapeType="1"/>
          </p:cNvSpPr>
          <p:nvPr/>
        </p:nvSpPr>
        <p:spPr bwMode="auto">
          <a:xfrm>
            <a:off x="64770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1" name="Line 162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2" name="Line 163"/>
          <p:cNvSpPr>
            <a:spLocks noChangeShapeType="1"/>
          </p:cNvSpPr>
          <p:nvPr/>
        </p:nvSpPr>
        <p:spPr bwMode="auto">
          <a:xfrm>
            <a:off x="6172200" y="4572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3" name="Line 164"/>
          <p:cNvSpPr>
            <a:spLocks noChangeShapeType="1"/>
          </p:cNvSpPr>
          <p:nvPr/>
        </p:nvSpPr>
        <p:spPr bwMode="auto">
          <a:xfrm>
            <a:off x="7086600" y="4724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4" name="Line 165"/>
          <p:cNvSpPr>
            <a:spLocks noChangeShapeType="1"/>
          </p:cNvSpPr>
          <p:nvPr/>
        </p:nvSpPr>
        <p:spPr bwMode="auto">
          <a:xfrm>
            <a:off x="7162800" y="45720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5" name="Line 166"/>
          <p:cNvSpPr>
            <a:spLocks noChangeShapeType="1"/>
          </p:cNvSpPr>
          <p:nvPr/>
        </p:nvSpPr>
        <p:spPr bwMode="auto">
          <a:xfrm>
            <a:off x="70866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6" name="Line 167"/>
          <p:cNvSpPr>
            <a:spLocks noChangeShapeType="1"/>
          </p:cNvSpPr>
          <p:nvPr/>
        </p:nvSpPr>
        <p:spPr bwMode="auto">
          <a:xfrm>
            <a:off x="61722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7" name="Line 168"/>
          <p:cNvSpPr>
            <a:spLocks noChangeShapeType="1"/>
          </p:cNvSpPr>
          <p:nvPr/>
        </p:nvSpPr>
        <p:spPr bwMode="auto">
          <a:xfrm>
            <a:off x="63246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8" name="Line 169"/>
          <p:cNvSpPr>
            <a:spLocks noChangeShapeType="1"/>
          </p:cNvSpPr>
          <p:nvPr/>
        </p:nvSpPr>
        <p:spPr bwMode="auto">
          <a:xfrm>
            <a:off x="64770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59" name="Line 170"/>
          <p:cNvSpPr>
            <a:spLocks noChangeShapeType="1"/>
          </p:cNvSpPr>
          <p:nvPr/>
        </p:nvSpPr>
        <p:spPr bwMode="auto">
          <a:xfrm>
            <a:off x="61722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0" name="Line 171"/>
          <p:cNvSpPr>
            <a:spLocks noChangeShapeType="1"/>
          </p:cNvSpPr>
          <p:nvPr/>
        </p:nvSpPr>
        <p:spPr bwMode="auto">
          <a:xfrm>
            <a:off x="61722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1" name="Line 172"/>
          <p:cNvSpPr>
            <a:spLocks noChangeShapeType="1"/>
          </p:cNvSpPr>
          <p:nvPr/>
        </p:nvSpPr>
        <p:spPr bwMode="auto">
          <a:xfrm>
            <a:off x="63246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2" name="Line 173"/>
          <p:cNvSpPr>
            <a:spLocks noChangeShapeType="1"/>
          </p:cNvSpPr>
          <p:nvPr/>
        </p:nvSpPr>
        <p:spPr bwMode="auto">
          <a:xfrm>
            <a:off x="64770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3" name="Line 174"/>
          <p:cNvSpPr>
            <a:spLocks noChangeShapeType="1"/>
          </p:cNvSpPr>
          <p:nvPr/>
        </p:nvSpPr>
        <p:spPr bwMode="auto">
          <a:xfrm>
            <a:off x="61722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4" name="Line 175"/>
          <p:cNvSpPr>
            <a:spLocks noChangeShapeType="1"/>
          </p:cNvSpPr>
          <p:nvPr/>
        </p:nvSpPr>
        <p:spPr bwMode="auto">
          <a:xfrm>
            <a:off x="63246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5" name="Line 176"/>
          <p:cNvSpPr>
            <a:spLocks noChangeShapeType="1"/>
          </p:cNvSpPr>
          <p:nvPr/>
        </p:nvSpPr>
        <p:spPr bwMode="auto">
          <a:xfrm>
            <a:off x="66294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6" name="Line 177"/>
          <p:cNvSpPr>
            <a:spLocks noChangeShapeType="1"/>
          </p:cNvSpPr>
          <p:nvPr/>
        </p:nvSpPr>
        <p:spPr bwMode="auto">
          <a:xfrm>
            <a:off x="69342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7" name="Line 178"/>
          <p:cNvSpPr>
            <a:spLocks noChangeShapeType="1"/>
          </p:cNvSpPr>
          <p:nvPr/>
        </p:nvSpPr>
        <p:spPr bwMode="auto">
          <a:xfrm>
            <a:off x="6781800" y="39624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8" name="Line 179"/>
          <p:cNvSpPr>
            <a:spLocks noChangeShapeType="1"/>
          </p:cNvSpPr>
          <p:nvPr/>
        </p:nvSpPr>
        <p:spPr bwMode="auto">
          <a:xfrm>
            <a:off x="69342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69" name="Line 180"/>
          <p:cNvSpPr>
            <a:spLocks noChangeShapeType="1"/>
          </p:cNvSpPr>
          <p:nvPr/>
        </p:nvSpPr>
        <p:spPr bwMode="auto">
          <a:xfrm>
            <a:off x="67818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0" name="Line 181"/>
          <p:cNvSpPr>
            <a:spLocks noChangeShapeType="1"/>
          </p:cNvSpPr>
          <p:nvPr/>
        </p:nvSpPr>
        <p:spPr bwMode="auto">
          <a:xfrm>
            <a:off x="6629400" y="41148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1" name="Line 182"/>
          <p:cNvSpPr>
            <a:spLocks noChangeShapeType="1"/>
          </p:cNvSpPr>
          <p:nvPr/>
        </p:nvSpPr>
        <p:spPr bwMode="auto">
          <a:xfrm>
            <a:off x="64770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2" name="Line 183"/>
          <p:cNvSpPr>
            <a:spLocks noChangeShapeType="1"/>
          </p:cNvSpPr>
          <p:nvPr/>
        </p:nvSpPr>
        <p:spPr bwMode="auto">
          <a:xfrm>
            <a:off x="64770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3" name="Line 184"/>
          <p:cNvSpPr>
            <a:spLocks noChangeShapeType="1"/>
          </p:cNvSpPr>
          <p:nvPr/>
        </p:nvSpPr>
        <p:spPr bwMode="auto">
          <a:xfrm>
            <a:off x="66294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4" name="Line 185"/>
          <p:cNvSpPr>
            <a:spLocks noChangeShapeType="1"/>
          </p:cNvSpPr>
          <p:nvPr/>
        </p:nvSpPr>
        <p:spPr bwMode="auto">
          <a:xfrm>
            <a:off x="67818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5" name="Line 186"/>
          <p:cNvSpPr>
            <a:spLocks noChangeShapeType="1"/>
          </p:cNvSpPr>
          <p:nvPr/>
        </p:nvSpPr>
        <p:spPr bwMode="auto">
          <a:xfrm>
            <a:off x="6934200" y="3810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6" name="Line 187"/>
          <p:cNvSpPr>
            <a:spLocks noChangeShapeType="1"/>
          </p:cNvSpPr>
          <p:nvPr/>
        </p:nvSpPr>
        <p:spPr bwMode="auto">
          <a:xfrm>
            <a:off x="66294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7" name="Line 188"/>
          <p:cNvSpPr>
            <a:spLocks noChangeShapeType="1"/>
          </p:cNvSpPr>
          <p:nvPr/>
        </p:nvSpPr>
        <p:spPr bwMode="auto">
          <a:xfrm>
            <a:off x="67818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8" name="Line 189"/>
          <p:cNvSpPr>
            <a:spLocks noChangeShapeType="1"/>
          </p:cNvSpPr>
          <p:nvPr/>
        </p:nvSpPr>
        <p:spPr bwMode="auto">
          <a:xfrm>
            <a:off x="63246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79" name="Line 190"/>
          <p:cNvSpPr>
            <a:spLocks noChangeShapeType="1"/>
          </p:cNvSpPr>
          <p:nvPr/>
        </p:nvSpPr>
        <p:spPr bwMode="auto">
          <a:xfrm>
            <a:off x="6934200" y="36576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80" name="Rectangle 19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295400"/>
          </a:xfrm>
        </p:spPr>
        <p:txBody>
          <a:bodyPr/>
          <a:lstStyle/>
          <a:p>
            <a:pPr eaLnBrk="1" hangingPunct="1"/>
            <a:r>
              <a:rPr lang="en-US" sz="3600" b="1" u="sng">
                <a:latin typeface="Times New Roman" charset="0"/>
              </a:rPr>
              <a:t>Very Short Range Ensemble Forecast (VSREF) System</a:t>
            </a:r>
            <a:r>
              <a:rPr lang="en-US" sz="2000" b="1">
                <a:latin typeface="Times New Roman" charset="0"/>
              </a:rPr>
              <a:t> [</a:t>
            </a:r>
            <a:r>
              <a:rPr lang="en-US" sz="2000" b="1">
                <a:solidFill>
                  <a:schemeClr val="tx1"/>
                </a:solidFill>
                <a:latin typeface="Times New Roman" charset="0"/>
              </a:rPr>
              <a:t>courtesy of Binbin Zhou]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25024" r="33099" b="4881"/>
          <a:stretch>
            <a:fillRect/>
          </a:stretch>
        </p:blipFill>
        <p:spPr bwMode="auto">
          <a:xfrm>
            <a:off x="1295400" y="990600"/>
            <a:ext cx="6559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b="1">
                <a:latin typeface="Times New Roman" charset="0"/>
                <a:hlinkClick r:id="rId3"/>
              </a:rPr>
              <a:t>VSREF Webpage</a:t>
            </a:r>
            <a:endParaRPr lang="en-US" sz="5400" b="1">
              <a:latin typeface="Times New Roman" charset="0"/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22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3276600" y="645795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hlinkClick r:id="rId6" action="ppaction://hlinkfile"/>
              </a:rPr>
              <a:t>Download grids from </a:t>
            </a:r>
            <a:r>
              <a:rPr lang="en-US" sz="2000" b="1">
                <a:hlinkClick r:id="rId6" action="ppaction://hlinkfile"/>
              </a:rPr>
              <a:t>here</a:t>
            </a:r>
            <a:endParaRPr lang="en-US" sz="2000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RTMAgoogl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imes New Roman" charset="0"/>
              </a:rPr>
              <a:t>Google Map of 4 RTMA Domains</a:t>
            </a:r>
            <a:r>
              <a:rPr lang="en-US" sz="3600" b="1">
                <a:latin typeface="Times New Roman" charset="0"/>
              </a:rPr>
              <a:t/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First Phase of Analysis of Record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4800600" y="2514600"/>
            <a:ext cx="44815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</a:rPr>
              <a:t>Real Time Mesoscale Analysis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543800" y="3017838"/>
            <a:ext cx="1447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Analyzed every hour on the NWS</a:t>
            </a:r>
            <a:r>
              <a:rPr lang="ja-JP" altLang="en-US">
                <a:solidFill>
                  <a:schemeClr val="bg1"/>
                </a:solidFill>
              </a:rPr>
              <a:t>’</a:t>
            </a:r>
            <a:r>
              <a:rPr lang="en-US" altLang="ja-JP">
                <a:solidFill>
                  <a:schemeClr val="bg1"/>
                </a:solidFill>
              </a:rPr>
              <a:t> NDFD grids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0" y="4879975"/>
            <a:ext cx="34178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10 m wind + </a:t>
            </a:r>
            <a:r>
              <a:rPr lang="en-US" sz="1400">
                <a:solidFill>
                  <a:schemeClr val="hlink"/>
                </a:solidFill>
              </a:rPr>
              <a:t>est. anal. uncertainty</a:t>
            </a:r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2m Temperature + </a:t>
            </a:r>
            <a:r>
              <a:rPr lang="en-US" sz="1400">
                <a:solidFill>
                  <a:schemeClr val="hlink"/>
                </a:solidFill>
              </a:rPr>
              <a:t>est.anal.unc.</a:t>
            </a:r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2m dew point + </a:t>
            </a:r>
            <a:r>
              <a:rPr lang="en-US" sz="1400">
                <a:solidFill>
                  <a:schemeClr val="hlink"/>
                </a:solidFill>
              </a:rPr>
              <a:t>est.anal.unc.</a:t>
            </a:r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Sfc pressure + </a:t>
            </a:r>
            <a:r>
              <a:rPr lang="en-US" sz="1400">
                <a:solidFill>
                  <a:schemeClr val="hlink"/>
                </a:solidFill>
              </a:rPr>
              <a:t>est.anal.uncertainty</a:t>
            </a:r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 sz="1400">
                <a:solidFill>
                  <a:schemeClr val="hlink"/>
                </a:solidFill>
              </a:rPr>
              <a:t>1 hr precip (Stage 2)</a:t>
            </a:r>
          </a:p>
          <a:p>
            <a:pPr eaLnBrk="1" hangingPunct="1"/>
            <a:r>
              <a:rPr lang="en-US" sz="1400">
                <a:solidFill>
                  <a:schemeClr val="hlink"/>
                </a:solidFill>
              </a:rPr>
              <a:t>GOES Eff. Cloud Amount</a:t>
            </a:r>
          </a:p>
        </p:txBody>
      </p:sp>
      <p:sp>
        <p:nvSpPr>
          <p:cNvPr id="87046" name="TextBox 7"/>
          <p:cNvSpPr txBox="1">
            <a:spLocks noChangeArrowheads="1"/>
          </p:cNvSpPr>
          <p:nvPr/>
        </p:nvSpPr>
        <p:spPr bwMode="auto">
          <a:xfrm>
            <a:off x="6629400" y="990600"/>
            <a:ext cx="2514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/>
              <a:t>Courtesy of Yan Zheng University of Utah</a:t>
            </a:r>
            <a:endParaRPr lang="en-US" sz="1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39200" cy="65532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charset="0"/>
              </a:rPr>
              <a:t>UPGRADE TO THE CONUS RTMA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00066"/>
                </a:solidFill>
                <a:latin typeface="Times New Roman" charset="0"/>
              </a:rPr>
              <a:t>(Implemented 28 September 2010)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>
              <a:solidFill>
                <a:srgbClr val="000066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2"/>
                </a:solidFill>
                <a:latin typeface="Times New Roman" charset="0"/>
              </a:rPr>
              <a:t>1 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. Increased Horizontal Resolution  (from 5 to 2.5 km)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2. Extended Assimilation Time window for the obs: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  Now  -/+30 min around the anl time. Note that 5km RTMA uses -/+12 min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3. Use First Guess at the Appropriate Time (FGAT)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4. Apply sequential bias-correction algorithm for the background temperature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  Use decaying average to update bias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</a:rPr>
              <a:t>bias(n+1) =(1-a) bias(n-1)+ a*bias(n) ;  0 &lt; a &lt; 1 ; chosen parameter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5. Improved Quality Control for the OBS / Gross-error check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6. Add ocean surface WindSat and ASCAT winds and low-level satellite drift winds. Time window is -/+3h for these ob types!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4074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228600" y="0"/>
            <a:ext cx="8305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IMPACT OF THE IMPROVED OB-QC.  EXAMPLE  OF MOISTURE ANALYSIS OVER UTAH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            DEW POINT VALID 18Z 12 August 2010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52400" y="60960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/>
              <a:t>The dry bullseye in the 5 km version is eliminated in the 2.5 km RTMA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24400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extBox 4"/>
          <p:cNvSpPr txBox="1">
            <a:spLocks noChangeArrowheads="1"/>
          </p:cNvSpPr>
          <p:nvPr/>
        </p:nvSpPr>
        <p:spPr bwMode="auto">
          <a:xfrm>
            <a:off x="3048000" y="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RTMA  2-m TEMPERATURES</a:t>
            </a:r>
          </a:p>
        </p:txBody>
      </p:sp>
      <p:sp>
        <p:nvSpPr>
          <p:cNvPr id="90115" name="TextBox 5"/>
          <p:cNvSpPr txBox="1">
            <a:spLocks noChangeArrowheads="1"/>
          </p:cNvSpPr>
          <p:nvPr/>
        </p:nvSpPr>
        <p:spPr bwMode="auto">
          <a:xfrm>
            <a:off x="4800600" y="21336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 KM</a:t>
            </a:r>
          </a:p>
        </p:txBody>
      </p:sp>
      <p:sp>
        <p:nvSpPr>
          <p:cNvPr id="90116" name="TextBox 6"/>
          <p:cNvSpPr txBox="1">
            <a:spLocks noChangeArrowheads="1"/>
          </p:cNvSpPr>
          <p:nvPr/>
        </p:nvSpPr>
        <p:spPr bwMode="auto">
          <a:xfrm>
            <a:off x="4876800" y="4876800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2.5  KM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Hawaii  Smoke  Simulations</a:t>
            </a:r>
          </a:p>
        </p:txBody>
      </p:sp>
      <p:pic>
        <p:nvPicPr>
          <p:cNvPr id="1034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r="19800" b="11859"/>
          <a:stretch>
            <a:fillRect/>
          </a:stretch>
        </p:blipFill>
        <p:spPr bwMode="auto">
          <a:xfrm>
            <a:off x="171450" y="1417638"/>
            <a:ext cx="4364038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93888"/>
            <a:ext cx="34004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5"/>
          <p:cNvSpPr txBox="1">
            <a:spLocks noChangeArrowheads="1"/>
          </p:cNvSpPr>
          <p:nvPr/>
        </p:nvSpPr>
        <p:spPr bwMode="auto">
          <a:xfrm>
            <a:off x="5067300" y="4852988"/>
            <a:ext cx="38576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POHAKULOA TRAINING AREA, Hawaii (HawaiiNewsNow) - A massive brushfire, which started early Sunday morning near the entrance to Mauna Kea State Park remains 60% </a:t>
            </a:r>
          </a:p>
          <a:p>
            <a:pPr eaLnBrk="1" hangingPunct="1"/>
            <a:r>
              <a:rPr lang="en-US" sz="1200"/>
              <a:t>contained, according to officials  with the Department of Land and Natural Resources.  It has burned an estimated 1,387 acres over six days.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520949" y="0"/>
            <a:ext cx="6178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/>
              <a:t>August 5, 2011 Case</a:t>
            </a:r>
          </a:p>
          <a:p>
            <a:pPr algn="ctr">
              <a:defRPr/>
            </a:pPr>
            <a:r>
              <a:rPr lang="en-US" sz="2400" i="1" dirty="0" smtClean="0"/>
              <a:t>34 hour (21 Z) CMAQ CB05 PM forecasts</a:t>
            </a:r>
            <a:endParaRPr lang="en-US" sz="2000" i="1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14400" y="5683250"/>
            <a:ext cx="7162800" cy="6413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b="0" dirty="0">
                <a:solidFill>
                  <a:schemeClr val="accent2"/>
                </a:solidFill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Canadian smoke plumes impact large portion of Midwest </a:t>
            </a:r>
            <a:r>
              <a:rPr lang="en-US" sz="1800" b="0" dirty="0" err="1" smtClean="0">
                <a:solidFill>
                  <a:srgbClr val="FF0000"/>
                </a:solidFill>
              </a:rPr>
              <a:t>sfc</a:t>
            </a:r>
            <a:r>
              <a:rPr lang="en-US" sz="1800" b="0" dirty="0" smtClean="0">
                <a:solidFill>
                  <a:srgbClr val="FF0000"/>
                </a:solidFill>
              </a:rPr>
              <a:t> PM</a:t>
            </a:r>
            <a:endParaRPr lang="en-US" sz="1800" b="0" dirty="0"/>
          </a:p>
          <a:p>
            <a:pPr eaLnBrk="1" hangingPunct="1">
              <a:buFontTx/>
              <a:buChar char="•"/>
            </a:pPr>
            <a:r>
              <a:rPr lang="en-US" sz="1800" b="0" dirty="0">
                <a:solidFill>
                  <a:schemeClr val="accent2"/>
                </a:solidFill>
              </a:rPr>
              <a:t> </a:t>
            </a:r>
            <a:r>
              <a:rPr lang="en-US" sz="1800" b="0" dirty="0" smtClean="0">
                <a:solidFill>
                  <a:schemeClr val="accent2"/>
                </a:solidFill>
              </a:rPr>
              <a:t>Sources too strong, downward mixing ???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09600" y="4629352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/>
              <a:t>NAM-CMAQ Experimental run</a:t>
            </a:r>
          </a:p>
          <a:p>
            <a:pPr algn="ctr" eaLnBrk="1" hangingPunct="1"/>
            <a:r>
              <a:rPr lang="en-US" sz="1600" dirty="0" smtClean="0"/>
              <a:t>(w/o fire sources)</a:t>
            </a:r>
          </a:p>
          <a:p>
            <a:pPr algn="ctr" eaLnBrk="1" hangingPunct="1"/>
            <a:r>
              <a:rPr lang="en-US" sz="1600" dirty="0" smtClean="0"/>
              <a:t>1 </a:t>
            </a:r>
            <a:r>
              <a:rPr lang="en-US" sz="1600" dirty="0" err="1" smtClean="0"/>
              <a:t>hr</a:t>
            </a:r>
            <a:r>
              <a:rPr lang="en-US" sz="1600" dirty="0" smtClean="0"/>
              <a:t> </a:t>
            </a:r>
            <a:r>
              <a:rPr lang="en-US" sz="1600" dirty="0" err="1" smtClean="0"/>
              <a:t>avg</a:t>
            </a:r>
            <a:r>
              <a:rPr lang="en-US" sz="1600" dirty="0" smtClean="0"/>
              <a:t> PM2.5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2"/>
          <a:stretch/>
        </p:blipFill>
        <p:spPr bwMode="auto">
          <a:xfrm>
            <a:off x="76200" y="1066799"/>
            <a:ext cx="8839200" cy="34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8200" y="4585045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/>
              <a:t>Difference between CMAQ </a:t>
            </a:r>
          </a:p>
          <a:p>
            <a:pPr algn="ctr" eaLnBrk="1" hangingPunct="1"/>
            <a:r>
              <a:rPr lang="en-US" sz="1600" dirty="0" smtClean="0"/>
              <a:t>w/ and w/o fire sources</a:t>
            </a:r>
          </a:p>
          <a:p>
            <a:pPr algn="ctr" eaLnBrk="1" hangingPunct="1"/>
            <a:r>
              <a:rPr lang="en-US" sz="1600" dirty="0" smtClean="0"/>
              <a:t>1 </a:t>
            </a:r>
            <a:r>
              <a:rPr lang="en-US" sz="1600" dirty="0" err="1" smtClean="0"/>
              <a:t>hr</a:t>
            </a:r>
            <a:r>
              <a:rPr lang="en-US" sz="1600" dirty="0" smtClean="0"/>
              <a:t> </a:t>
            </a:r>
            <a:r>
              <a:rPr lang="en-US" sz="1600" dirty="0" err="1" smtClean="0"/>
              <a:t>avg</a:t>
            </a:r>
            <a:r>
              <a:rPr lang="en-US" sz="1600" dirty="0" smtClean="0"/>
              <a:t> PM2.5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38AA6-A23D-4BF5-88C1-AA0B5C82B6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227424"/>
            <a:ext cx="8610600" cy="5562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EMC parallel on NCEP’s CCS (dev)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Executable compiled from NEMS                                         </a:t>
            </a:r>
            <a:endParaRPr lang="en-US" sz="180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/>
              <a:t>       code repository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120-hr dust-only forecast once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per day (00Z)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ICs:  Aerosols from previous day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forecast and meteorology from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/>
              <a:t>  </a:t>
            </a:r>
            <a:r>
              <a:rPr lang="en-US" sz="1800" dirty="0" smtClean="0"/>
              <a:t>     operational GDAS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3-hourly products: 3d distribution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of dust aerosols (5 bins from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0.1 – 10 µm)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Automatic output archive, post-processing and web update since June 11, 2011                                    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Same physics and dynamics as operational GFS with the following exceptions: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 smtClean="0"/>
              <a:t>Lower resolution (T126 L64)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 smtClean="0"/>
              <a:t>Use Relaxed Arakawa-Schubert scheme [Moorthi and Suarez, </a:t>
            </a:r>
            <a:r>
              <a:rPr lang="en-US" sz="1800" dirty="0"/>
              <a:t>1999] with convective transport and tracer scavenging </a:t>
            </a:r>
            <a:endParaRPr lang="en-US" sz="18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 smtClean="0"/>
              <a:t>Turn off aerosol-radiation feedback</a:t>
            </a:r>
            <a:endParaRPr lang="en-US" sz="20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5538" y="838200"/>
            <a:ext cx="35396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Experimental (non-operational)</a:t>
            </a: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838200"/>
          </a:xfrm>
        </p:spPr>
        <p:txBody>
          <a:bodyPr/>
          <a:lstStyle/>
          <a:p>
            <a:r>
              <a:rPr lang="en-US" sz="3600" smtClean="0"/>
              <a:t>NRT NGAC 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FF3299-946A-460F-9921-A2AB36C193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26" descr="Image of NCE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5875"/>
            <a:ext cx="1371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778425-A476-D447-9197-45DC555980E2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hlinkClick r:id="rId2"/>
              </a:rPr>
              <a:t>NAM 12 hr Forecast Ri-Based PBL Height with Verifying RAOBs</a:t>
            </a:r>
            <a:endParaRPr lang="en-US" sz="4000">
              <a:latin typeface="Times New Roman" charset="0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6013"/>
            <a:ext cx="73152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ut_hiresw_no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62000" y="5048250"/>
            <a:ext cx="838200" cy="4000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Guam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 flipH="1">
            <a:off x="123825" y="5229225"/>
            <a:ext cx="6477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135313" y="194945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18Z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 flipH="1">
            <a:off x="3609975" y="4452938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06Z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 flipH="1">
            <a:off x="6264275" y="3800475"/>
            <a:ext cx="71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00Z</a:t>
            </a:r>
          </a:p>
          <a:p>
            <a:pPr eaLnBrk="1" hangingPunct="1"/>
            <a:r>
              <a:rPr lang="en-US"/>
              <a:t>12Z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 flipH="1">
            <a:off x="1014413" y="3622675"/>
            <a:ext cx="833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00Z,</a:t>
            </a:r>
          </a:p>
          <a:p>
            <a:pPr eaLnBrk="1" hangingPunct="1"/>
            <a:r>
              <a:rPr lang="en-US"/>
              <a:t>12Z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8027988" y="413226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06Z,</a:t>
            </a:r>
          </a:p>
          <a:p>
            <a:pPr eaLnBrk="1" hangingPunct="1"/>
            <a:r>
              <a:rPr lang="en-US"/>
              <a:t>18Z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 flipH="1">
            <a:off x="123825" y="4832350"/>
            <a:ext cx="782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00Z,</a:t>
            </a:r>
          </a:p>
          <a:p>
            <a:pPr eaLnBrk="1" hangingPunct="1"/>
            <a:r>
              <a:rPr lang="en-US"/>
              <a:t>12Z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6019800" y="1143000"/>
            <a:ext cx="3000375" cy="178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/>
              <a:t>4.0 km WRF-NMM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000"/>
              <a:t>5.15 km WRF-ARW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000"/>
              <a:t>48 hr fcsts from both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000"/>
              <a:t>Unless there are hurricanes</a:t>
            </a: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H="1">
            <a:off x="7643813" y="3929063"/>
            <a:ext cx="3841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7467600" y="3192463"/>
            <a:ext cx="155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Expanded PR domain</a:t>
            </a:r>
          </a:p>
        </p:txBody>
      </p:sp>
      <p:sp>
        <p:nvSpPr>
          <p:cNvPr id="35853" name="Title 13"/>
          <p:cNvSpPr>
            <a:spLocks noGrp="1"/>
          </p:cNvSpPr>
          <p:nvPr>
            <p:ph type="title"/>
          </p:nvPr>
        </p:nvSpPr>
        <p:spPr>
          <a:xfrm>
            <a:off x="0" y="171450"/>
            <a:ext cx="9020175" cy="685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~Feb 2011 Upgrade of HiResWindow</a:t>
            </a:r>
          </a:p>
        </p:txBody>
      </p:sp>
      <p:sp>
        <p:nvSpPr>
          <p:cNvPr id="35854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Box 15"/>
          <p:cNvSpPr txBox="1">
            <a:spLocks noChangeArrowheads="1"/>
          </p:cNvSpPr>
          <p:nvPr/>
        </p:nvSpPr>
        <p:spPr bwMode="auto">
          <a:xfrm>
            <a:off x="123825" y="990600"/>
            <a:ext cx="31527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 Upgrade NMM &amp; ARW to WRF v3.2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180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 Use improved passive advection in both cores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180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 Add High Resolution Ensemble Forecast (HREF), BUFR &amp; SPC max product generation</a:t>
            </a:r>
          </a:p>
        </p:txBody>
      </p:sp>
      <p:sp>
        <p:nvSpPr>
          <p:cNvPr id="35856" name="TextBox 16"/>
          <p:cNvSpPr txBox="1">
            <a:spLocks noChangeArrowheads="1"/>
          </p:cNvSpPr>
          <p:nvPr/>
        </p:nvSpPr>
        <p:spPr bwMode="auto">
          <a:xfrm>
            <a:off x="1600200" y="5448300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 Daily displays of these runs can be seen at: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hlinkClick r:id="rId3"/>
              </a:rPr>
              <a:t>http://www.nco.ncep.noaa.gov/pmb/nwprod/analysis/</a:t>
            </a:r>
            <a:r>
              <a:rPr lang="en-US" sz="2000" b="1"/>
              <a:t> </a:t>
            </a:r>
            <a:r>
              <a:rPr lang="en-US" sz="2000"/>
              <a:t>and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hlinkClick r:id="rId4"/>
              </a:rPr>
              <a:t>http://www.emc.ncep.noaa.gov/mmb/mmbpll/nestpage/</a:t>
            </a:r>
            <a:endParaRPr lang="en-US" sz="2000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/>
              <a:t> Question for Thursday morning on 6z/18z scheduling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ref_mean_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925"/>
            <a:ext cx="4524375" cy="339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124200" y="3457575"/>
            <a:ext cx="1390650" cy="163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SREF mean of 21 members   24 h total qpf</a:t>
            </a:r>
          </a:p>
        </p:txBody>
      </p:sp>
      <p:pic>
        <p:nvPicPr>
          <p:cNvPr id="37891" name="Picture 4" descr="href_mean_p24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463925"/>
            <a:ext cx="4524375" cy="339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7772400" y="3448050"/>
            <a:ext cx="1371600" cy="163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HREF</a:t>
            </a:r>
            <a:r>
              <a:rPr lang="en-US" sz="2000"/>
              <a:t> mean of 44 members 24 h total qpf</a:t>
            </a:r>
          </a:p>
        </p:txBody>
      </p:sp>
      <p:pic>
        <p:nvPicPr>
          <p:cNvPr id="37893" name="Picture 6" descr="test_westa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4375" cy="339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7" descr="test_westn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0"/>
            <a:ext cx="4524375" cy="339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573338" y="0"/>
            <a:ext cx="19621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ARW 24 h total qpf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7181850" y="0"/>
            <a:ext cx="19621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NMM 24 h total qpf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2362200" y="3009900"/>
            <a:ext cx="1835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20101020/06f48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7010400" y="3009900"/>
            <a:ext cx="1835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20101020/06f48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2362200" y="6491288"/>
            <a:ext cx="1835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20101020/03f51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7010400" y="6491288"/>
            <a:ext cx="1835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20101020/06f48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FEF766-CA4A-FF40-9328-FC80CBC50F75}" type="slidenum">
              <a:rPr lang="en-US" sz="1400"/>
              <a:pPr eaLnBrk="1" hangingPunct="1"/>
              <a:t>6</a:t>
            </a:fld>
            <a:endParaRPr lang="en-US" sz="1400"/>
          </a:p>
        </p:txBody>
      </p:sp>
      <p:pic>
        <p:nvPicPr>
          <p:cNvPr id="3993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35156" r="25000" b="30469"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2400" cy="381000"/>
          </a:xfrm>
        </p:spPr>
        <p:txBody>
          <a:bodyPr/>
          <a:lstStyle/>
          <a:p>
            <a:pPr eaLnBrk="1" hangingPunct="1"/>
            <a:r>
              <a:rPr lang="en-US" sz="3400" b="1" u="sng">
                <a:solidFill>
                  <a:schemeClr val="accent2"/>
                </a:solidFill>
                <a:latin typeface="Times New Roman" charset="0"/>
                <a:hlinkClick r:id="rId7"/>
              </a:rPr>
              <a:t>Matt Pyle Webpage</a:t>
            </a:r>
            <a:endParaRPr lang="en-US" sz="3000" b="1" u="sng">
              <a:solidFill>
                <a:schemeClr val="accent2"/>
              </a:solidFill>
              <a:latin typeface="Times New Roman" charset="0"/>
            </a:endParaRPr>
          </a:p>
        </p:txBody>
      </p:sp>
      <p:pic>
        <p:nvPicPr>
          <p:cNvPr id="3994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3" r="84375" b="39063"/>
          <a:stretch>
            <a:fillRect/>
          </a:stretch>
        </p:blipFill>
        <p:spPr bwMode="auto">
          <a:xfrm>
            <a:off x="0" y="914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3" r="84375" b="39063"/>
          <a:stretch>
            <a:fillRect/>
          </a:stretch>
        </p:blipFill>
        <p:spPr bwMode="auto">
          <a:xfrm>
            <a:off x="4495800" y="1143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Line 16"/>
          <p:cNvSpPr>
            <a:spLocks noChangeShapeType="1"/>
          </p:cNvSpPr>
          <p:nvPr/>
        </p:nvSpPr>
        <p:spPr bwMode="auto">
          <a:xfrm flipH="1">
            <a:off x="1066800" y="1295400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3" r="84375" b="39063"/>
          <a:stretch>
            <a:fillRect/>
          </a:stretch>
        </p:blipFill>
        <p:spPr bwMode="auto">
          <a:xfrm>
            <a:off x="4572000" y="40386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Line 18"/>
          <p:cNvSpPr>
            <a:spLocks noChangeShapeType="1"/>
          </p:cNvSpPr>
          <p:nvPr/>
        </p:nvSpPr>
        <p:spPr bwMode="auto">
          <a:xfrm flipH="1">
            <a:off x="5791200" y="1828800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9"/>
          <p:cNvSpPr>
            <a:spLocks noChangeShapeType="1"/>
          </p:cNvSpPr>
          <p:nvPr/>
        </p:nvSpPr>
        <p:spPr bwMode="auto">
          <a:xfrm flipH="1">
            <a:off x="6400800" y="5410200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9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3" r="84375" b="39063"/>
          <a:stretch>
            <a:fillRect/>
          </a:stretch>
        </p:blipFill>
        <p:spPr bwMode="auto">
          <a:xfrm>
            <a:off x="0" y="44196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Line 20"/>
          <p:cNvSpPr>
            <a:spLocks noChangeShapeType="1"/>
          </p:cNvSpPr>
          <p:nvPr/>
        </p:nvSpPr>
        <p:spPr bwMode="auto">
          <a:xfrm flipH="1">
            <a:off x="1295400" y="5562600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>
            <a:grpSpLocks/>
          </p:cNvGrpSpPr>
          <p:nvPr/>
        </p:nvGrpSpPr>
        <p:grpSpPr bwMode="auto">
          <a:xfrm>
            <a:off x="0" y="0"/>
            <a:ext cx="9144000" cy="6340475"/>
            <a:chOff x="0" y="0"/>
            <a:chExt cx="5760" cy="3994"/>
          </a:xfrm>
        </p:grpSpPr>
        <p:pic>
          <p:nvPicPr>
            <p:cNvPr id="44034" name="Picture 3" descr="CONUS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22"/>
              <a:ext cx="4752" cy="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5" name="Text Box 4"/>
            <p:cNvSpPr txBox="1">
              <a:spLocks noChangeArrowheads="1"/>
            </p:cNvSpPr>
            <p:nvPr/>
          </p:nvSpPr>
          <p:spPr bwMode="auto">
            <a:xfrm>
              <a:off x="1776" y="1488"/>
              <a:ext cx="7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CC33"/>
                  </a:solidFill>
                </a:rPr>
                <a:t>NMMB</a:t>
              </a:r>
            </a:p>
          </p:txBody>
        </p:sp>
        <p:sp>
          <p:nvSpPr>
            <p:cNvPr id="44036" name="Text Box 5"/>
            <p:cNvSpPr txBox="1">
              <a:spLocks noChangeArrowheads="1"/>
            </p:cNvSpPr>
            <p:nvPr/>
          </p:nvSpPr>
          <p:spPr bwMode="auto">
            <a:xfrm>
              <a:off x="2880" y="1530"/>
              <a:ext cx="15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3300"/>
                  </a:solidFill>
                </a:rPr>
                <a:t>WRF-NMM V3</a:t>
              </a:r>
            </a:p>
          </p:txBody>
        </p:sp>
        <p:sp>
          <p:nvSpPr>
            <p:cNvPr id="44037" name="Text Box 6"/>
            <p:cNvSpPr txBox="1">
              <a:spLocks noChangeArrowheads="1"/>
            </p:cNvSpPr>
            <p:nvPr/>
          </p:nvSpPr>
          <p:spPr bwMode="auto">
            <a:xfrm>
              <a:off x="4056" y="1018"/>
              <a:ext cx="1344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WRF-NMM V2 (</a:t>
              </a:r>
              <a:r>
                <a:rPr lang="ja-JP" altLang="en-US"/>
                <a:t>“</a:t>
              </a:r>
              <a:r>
                <a:rPr lang="en-US" altLang="ja-JP"/>
                <a:t>SPC run</a:t>
              </a:r>
              <a:r>
                <a:rPr lang="ja-JP" altLang="en-US"/>
                <a:t>”</a:t>
              </a:r>
              <a:r>
                <a:rPr lang="en-US" altLang="ja-JP"/>
                <a:t>)</a:t>
              </a:r>
              <a:endParaRPr lang="en-US"/>
            </a:p>
          </p:txBody>
        </p:sp>
        <p:sp>
          <p:nvSpPr>
            <p:cNvPr id="44038" name="Rectangle 7"/>
            <p:cNvSpPr>
              <a:spLocks noChangeArrowheads="1"/>
            </p:cNvSpPr>
            <p:nvPr/>
          </p:nvSpPr>
          <p:spPr bwMode="auto">
            <a:xfrm>
              <a:off x="504" y="324"/>
              <a:ext cx="4380" cy="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1512" y="3702"/>
              <a:ext cx="321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/>
                <a:t>Root-mean-square temperature error (K)</a:t>
              </a:r>
            </a:p>
          </p:txBody>
        </p:sp>
        <p:sp>
          <p:nvSpPr>
            <p:cNvPr id="44040" name="Text Box 9"/>
            <p:cNvSpPr txBox="1">
              <a:spLocks noChangeArrowheads="1"/>
            </p:cNvSpPr>
            <p:nvPr/>
          </p:nvSpPr>
          <p:spPr bwMode="auto">
            <a:xfrm>
              <a:off x="4854" y="0"/>
              <a:ext cx="9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T rms</a:t>
              </a:r>
            </a:p>
          </p:txBody>
        </p:sp>
        <p:sp>
          <p:nvSpPr>
            <p:cNvPr id="44041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148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Development CONUS 4 km runs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04/03-09/27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36 h forecast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8359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413625" y="3236913"/>
            <a:ext cx="134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19Z 11 August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 flipH="1">
            <a:off x="5838825" y="3121025"/>
            <a:ext cx="15430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086600" y="2290763"/>
            <a:ext cx="190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Tropical Depression 5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723063" y="5943600"/>
            <a:ext cx="226853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1000 m REFD, 10 m winds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23863" y="317500"/>
            <a:ext cx="7181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Gulf Spill 1.33 km NEMS/NMMB nest</a:t>
            </a:r>
          </a:p>
        </p:txBody>
      </p:sp>
      <p:sp>
        <p:nvSpPr>
          <p:cNvPr id="4506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DD1E7E-79E0-5248-8D53-09B7E9BC7961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Plans For 2012 HiResWindow</a:t>
            </a:r>
          </a:p>
        </p:txBody>
      </p:sp>
      <p:sp>
        <p:nvSpPr>
          <p:cNvPr id="227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Use Guam forecast as first guess for RTMA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Upgrade ARW </a:t>
            </a:r>
            <a:r>
              <a:rPr lang="en-US" sz="3000" dirty="0">
                <a:ea typeface="+mn-ea"/>
                <a:cs typeface="+mn-cs"/>
              </a:rPr>
              <a:t>to WRF version </a:t>
            </a:r>
            <a:r>
              <a:rPr lang="en-US" sz="3000" dirty="0" smtClean="0">
                <a:ea typeface="+mn-ea"/>
                <a:cs typeface="+mn-cs"/>
              </a:rPr>
              <a:t>3.3</a:t>
            </a:r>
            <a:endParaRPr lang="en-US" sz="3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Replace WRF-NMM with NEMS-NMMB</a:t>
            </a:r>
            <a:endParaRPr lang="en-US" sz="3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Increase resolution to ~2 km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Expand </a:t>
            </a:r>
            <a:r>
              <a:rPr lang="en-US" sz="3000" dirty="0">
                <a:ea typeface="+mn-ea"/>
                <a:cs typeface="+mn-cs"/>
              </a:rPr>
              <a:t>to full CONUS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/>
              <a:t>CONUS, Hawaii &amp; Guam at </a:t>
            </a:r>
            <a:r>
              <a:rPr lang="en-US" sz="2600" dirty="0"/>
              <a:t>00z and 12z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Alaska, Puerto </a:t>
            </a:r>
            <a:r>
              <a:rPr lang="en-US" sz="2600" dirty="0" smtClean="0"/>
              <a:t>Rico-Hispaniola at </a:t>
            </a:r>
            <a:r>
              <a:rPr lang="en-US" sz="2600" dirty="0"/>
              <a:t>06z an 18z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Can AWIPS distribution adapt to this?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>
                <a:ea typeface="+mn-ea"/>
                <a:cs typeface="+mn-cs"/>
              </a:rPr>
              <a:t>Improve Initialization of </a:t>
            </a:r>
            <a:r>
              <a:rPr lang="en-US" sz="3000" dirty="0" err="1">
                <a:ea typeface="+mn-ea"/>
                <a:cs typeface="+mn-cs"/>
              </a:rPr>
              <a:t>HiResWindow</a:t>
            </a:r>
            <a:r>
              <a:rPr lang="en-US" sz="3000" dirty="0">
                <a:ea typeface="+mn-ea"/>
                <a:cs typeface="+mn-cs"/>
              </a:rPr>
              <a:t> runs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GSI using all available </a:t>
            </a:r>
            <a:r>
              <a:rPr lang="en-US" sz="2600" dirty="0" smtClean="0"/>
              <a:t>data &amp; mini-NDAS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GSI adapted specially for Level II winds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Digital filter with </a:t>
            </a:r>
            <a:r>
              <a:rPr lang="en-US" sz="2600" dirty="0" smtClean="0"/>
              <a:t>Level </a:t>
            </a:r>
            <a:r>
              <a:rPr lang="en-US" sz="2600" dirty="0"/>
              <a:t>II </a:t>
            </a:r>
            <a:r>
              <a:rPr lang="en-US" sz="2600" dirty="0" smtClean="0"/>
              <a:t>reflectivity (ala RUC/RR)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Some or all of the </a:t>
            </a:r>
            <a:r>
              <a:rPr lang="en-US" sz="2600" dirty="0" smtClean="0"/>
              <a:t>above</a:t>
            </a:r>
            <a:endParaRPr lang="en-US" sz="2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13863</TotalTime>
  <Words>1764</Words>
  <Application>Microsoft Macintosh PowerPoint</Application>
  <PresentationFormat>On-screen Show (4:3)</PresentationFormat>
  <Paragraphs>329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Custom Design</vt:lpstr>
      <vt:lpstr>PowerPoint Presentation</vt:lpstr>
      <vt:lpstr>Where We Fit Into NCEP’s Model Suite Items in RED are MMB’s Concern</vt:lpstr>
      <vt:lpstr>NAM 12 hr Forecast Ri-Based PBL Height with Verifying RAOBs</vt:lpstr>
      <vt:lpstr>~Feb 2011 Upgrade of HiResWindow</vt:lpstr>
      <vt:lpstr>PowerPoint Presentation</vt:lpstr>
      <vt:lpstr>Matt Pyle Webpage</vt:lpstr>
      <vt:lpstr>PowerPoint Presentation</vt:lpstr>
      <vt:lpstr>PowerPoint Presentation</vt:lpstr>
      <vt:lpstr>Plans For 2012 HiResWindow</vt:lpstr>
      <vt:lpstr>PowerPoint Presentation</vt:lpstr>
      <vt:lpstr>Fall 2011 NAM Upgrade</vt:lpstr>
      <vt:lpstr>PowerPoint Presentation</vt:lpstr>
      <vt:lpstr>NAM, NAMX, CONUSNESTX scores   1 – 30 Sept 2010, 24+36+48+60h forecasts, ConUS</vt:lpstr>
      <vt:lpstr>NAM, NAMX, CONUSNESTX 24/36/48/60h fcst scores, 18 May – 23 Nov 2010 </vt:lpstr>
      <vt:lpstr>NAM, NAMB, NAMX, CONUSNESTX Diurnal Cycles  3-hourly ConUS avg,  21 Aug – 20 Sept 2010 (verifying: Stage II)</vt:lpstr>
      <vt:lpstr>Hurricane Earl near Puerto Rico</vt:lpstr>
      <vt:lpstr>MD Backdoor Coldfront in 1.33km Nest</vt:lpstr>
      <vt:lpstr>Convergence of NAM &amp; RUC into hourly NARRE &amp; HRRRE</vt:lpstr>
      <vt:lpstr>2011</vt:lpstr>
      <vt:lpstr>2014-2015</vt:lpstr>
      <vt:lpstr>Very Short Range Ensemble Forecast (VSREF) System [courtesy of Binbin Zhou]</vt:lpstr>
      <vt:lpstr>VSREF Webpage</vt:lpstr>
      <vt:lpstr>Google Map of 4 RTMA Domains First Phase of Analysis of Record</vt:lpstr>
      <vt:lpstr>PowerPoint Presentation</vt:lpstr>
      <vt:lpstr>PowerPoint Presentation</vt:lpstr>
      <vt:lpstr>PowerPoint Presentation</vt:lpstr>
      <vt:lpstr>Hawaii  Smoke  Simulations</vt:lpstr>
      <vt:lpstr>PowerPoint Presentation</vt:lpstr>
      <vt:lpstr>NRT NGAC configuration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 daily view</dc:title>
  <dc:creator>jeff</dc:creator>
  <cp:lastModifiedBy>Jeffery McQueen</cp:lastModifiedBy>
  <cp:revision>989</cp:revision>
  <dcterms:created xsi:type="dcterms:W3CDTF">2005-01-19T13:05:28Z</dcterms:created>
  <dcterms:modified xsi:type="dcterms:W3CDTF">2011-10-17T16:28:46Z</dcterms:modified>
</cp:coreProperties>
</file>