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5" r:id="rId1"/>
  </p:sldMasterIdLst>
  <p:notesMasterIdLst>
    <p:notesMasterId r:id="rId37"/>
  </p:notesMasterIdLst>
  <p:sldIdLst>
    <p:sldId id="623" r:id="rId2"/>
    <p:sldId id="663" r:id="rId3"/>
    <p:sldId id="624" r:id="rId4"/>
    <p:sldId id="626" r:id="rId5"/>
    <p:sldId id="627" r:id="rId6"/>
    <p:sldId id="562" r:id="rId7"/>
    <p:sldId id="572" r:id="rId8"/>
    <p:sldId id="628" r:id="rId9"/>
    <p:sldId id="629" r:id="rId10"/>
    <p:sldId id="633" r:id="rId11"/>
    <p:sldId id="631" r:id="rId12"/>
    <p:sldId id="634" r:id="rId13"/>
    <p:sldId id="635" r:id="rId14"/>
    <p:sldId id="638" r:id="rId15"/>
    <p:sldId id="639" r:id="rId16"/>
    <p:sldId id="640" r:id="rId17"/>
    <p:sldId id="642" r:id="rId18"/>
    <p:sldId id="643" r:id="rId19"/>
    <p:sldId id="644" r:id="rId20"/>
    <p:sldId id="645" r:id="rId21"/>
    <p:sldId id="646" r:id="rId22"/>
    <p:sldId id="648" r:id="rId23"/>
    <p:sldId id="649" r:id="rId24"/>
    <p:sldId id="651" r:id="rId25"/>
    <p:sldId id="652" r:id="rId26"/>
    <p:sldId id="653" r:id="rId27"/>
    <p:sldId id="654" r:id="rId28"/>
    <p:sldId id="655" r:id="rId29"/>
    <p:sldId id="656" r:id="rId30"/>
    <p:sldId id="658" r:id="rId31"/>
    <p:sldId id="660" r:id="rId32"/>
    <p:sldId id="667" r:id="rId33"/>
    <p:sldId id="669" r:id="rId34"/>
    <p:sldId id="665" r:id="rId35"/>
    <p:sldId id="666" r:id="rId36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00CC"/>
    <a:srgbClr val="666699"/>
    <a:srgbClr val="009900"/>
    <a:srgbClr val="FF3300"/>
    <a:srgbClr val="D7D735"/>
    <a:srgbClr val="BABD4F"/>
    <a:srgbClr val="F5FB11"/>
  </p:clrMru>
</p:presentationPr>
</file>

<file path=ppt/tableStyles.xml><?xml version="1.0" encoding="utf-8"?>
<a:tblStyleLst xmlns:a="http://schemas.openxmlformats.org/drawingml/2006/main" def="{09538147-4C58-429B-8F2F-66D856C53D3A}">
  <a:tblStyle styleId="{09538147-4C58-429B-8F2F-66D856C53D3A}" styleName="Table_0"/>
  <a:tblStyle styleId="{6CB1583B-33A9-428A-A746-DDD4BDC54396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E7EF"/>
          </a:solidFill>
        </a:fill>
      </a:tcStyle>
    </a:wholeTbl>
    <a:band1H>
      <a:tcStyle>
        <a:tcBdr/>
        <a:fill>
          <a:solidFill>
            <a:srgbClr val="CCCCDD"/>
          </a:solidFill>
        </a:fill>
      </a:tcStyle>
    </a:band1H>
    <a:band1V>
      <a:tcStyle>
        <a:tcBdr/>
        <a:fill>
          <a:solidFill>
            <a:srgbClr val="CCCCDD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2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2"/>
          </a:solidFill>
        </a:fill>
      </a:tcStyle>
    </a:firstRow>
  </a:tblStyle>
  <a:tblStyle styleId="{A8A60C8A-780E-4701-A811-1E36A2FA53B9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1V>
      <a:tcStyle>
        <a:tcBdr/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626" autoAdjust="0"/>
    <p:restoredTop sz="94656" autoAdjust="0"/>
  </p:normalViewPr>
  <p:slideViewPr>
    <p:cSldViewPr snapToGrid="0">
      <p:cViewPr>
        <p:scale>
          <a:sx n="100" d="100"/>
          <a:sy n="100" d="100"/>
        </p:scale>
        <p:origin x="-1326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ngil.han\Documents\User-Docs\pub\EMC\PBL\BackDiff\K0_prof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ngil.han\Documents\User-Docs\pub\EMC\SFC\Tsfc\T_sfc_exp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ngil.han\Documents\User-Docs\pub\EMC\SFC\Tsfc\T_sfc_exp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403436749893443"/>
          <c:y val="9.1810308839970364E-2"/>
          <c:w val="0.5706255092417597"/>
          <c:h val="0.69742295603992954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exp[-10.0(1-P/Ps)^2]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Sheet1!$B$2:$B$32</c:f>
              <c:numCache>
                <c:formatCode>General</c:formatCode>
                <c:ptCount val="31"/>
                <c:pt idx="0">
                  <c:v>1</c:v>
                </c:pt>
                <c:pt idx="1">
                  <c:v>0.99376949999999997</c:v>
                </c:pt>
                <c:pt idx="2">
                  <c:v>0.97530989999999984</c:v>
                </c:pt>
                <c:pt idx="3">
                  <c:v>0.9453028</c:v>
                </c:pt>
                <c:pt idx="4">
                  <c:v>0.90483740000000001</c:v>
                </c:pt>
                <c:pt idx="5">
                  <c:v>0.79851629999999929</c:v>
                </c:pt>
                <c:pt idx="6">
                  <c:v>0.67032010000000042</c:v>
                </c:pt>
                <c:pt idx="7">
                  <c:v>0.5352614999999995</c:v>
                </c:pt>
                <c:pt idx="8">
                  <c:v>0.4065697000000002</c:v>
                </c:pt>
                <c:pt idx="9">
                  <c:v>0.29375760000000001</c:v>
                </c:pt>
                <c:pt idx="10">
                  <c:v>0.20189660000000001</c:v>
                </c:pt>
                <c:pt idx="11">
                  <c:v>0.13199390000000011</c:v>
                </c:pt>
                <c:pt idx="12" formatCode="0.00E+00">
                  <c:v>8.2084998000000048E-2</c:v>
                </c:pt>
                <c:pt idx="13" formatCode="0.00E+00">
                  <c:v>4.8557817999999996E-2</c:v>
                </c:pt>
                <c:pt idx="14" formatCode="0.00E+00">
                  <c:v>2.732371900000001E-2</c:v>
                </c:pt>
                <c:pt idx="15" formatCode="0.00E+00">
                  <c:v>1.4625335999999999E-2</c:v>
                </c:pt>
                <c:pt idx="16" formatCode="0.00E+00">
                  <c:v>7.4465824000000081E-3</c:v>
                </c:pt>
                <c:pt idx="17" formatCode="0.00E+00">
                  <c:v>3.6065632000000024E-3</c:v>
                </c:pt>
                <c:pt idx="18" formatCode="0.00E+00">
                  <c:v>1.6615571000000026E-3</c:v>
                </c:pt>
                <c:pt idx="19" formatCode="0.00E+00">
                  <c:v>7.2815228000000065E-4</c:v>
                </c:pt>
                <c:pt idx="20" formatCode="0.00E+00">
                  <c:v>3.0353930000000034E-4</c:v>
                </c:pt>
                <c:pt idx="21" formatCode="0.00E+00">
                  <c:v>1.7530203000000005E-4</c:v>
                </c:pt>
                <c:pt idx="22" formatCode="0.00E+00">
                  <c:v>1.2036285000000003E-4</c:v>
                </c:pt>
                <c:pt idx="23" formatCode="0.00E+00">
                  <c:v>8.1982776000000018E-5</c:v>
                </c:pt>
                <c:pt idx="24" formatCode="0.00E+00">
                  <c:v>6.7458357000000068E-5</c:v>
                </c:pt>
                <c:pt idx="25" formatCode="0.00E+00">
                  <c:v>5.5396195000000098E-5</c:v>
                </c:pt>
                <c:pt idx="26" formatCode="0.00E+00">
                  <c:v>5.2196825000000071E-5</c:v>
                </c:pt>
                <c:pt idx="27" formatCode="0.00E+00">
                  <c:v>5.0162165000000044E-5</c:v>
                </c:pt>
                <c:pt idx="28" formatCode="0.00E+00">
                  <c:v>4.8203005000000013E-5</c:v>
                </c:pt>
                <c:pt idx="29" formatCode="0.00E+00">
                  <c:v>4.7250796000000055E-5</c:v>
                </c:pt>
                <c:pt idx="30" formatCode="0.00E+00">
                  <c:v>4.6316603000000086E-5</c:v>
                </c:pt>
              </c:numCache>
            </c:numRef>
          </c:xVal>
          <c:yVal>
            <c:numRef>
              <c:f>Sheet1!$A$2:$A$32</c:f>
              <c:numCache>
                <c:formatCode>General</c:formatCode>
                <c:ptCount val="31"/>
                <c:pt idx="0">
                  <c:v>1000</c:v>
                </c:pt>
                <c:pt idx="1">
                  <c:v>975</c:v>
                </c:pt>
                <c:pt idx="2">
                  <c:v>950</c:v>
                </c:pt>
                <c:pt idx="3">
                  <c:v>925</c:v>
                </c:pt>
                <c:pt idx="4">
                  <c:v>900</c:v>
                </c:pt>
                <c:pt idx="5">
                  <c:v>850</c:v>
                </c:pt>
                <c:pt idx="6">
                  <c:v>800</c:v>
                </c:pt>
                <c:pt idx="7">
                  <c:v>750</c:v>
                </c:pt>
                <c:pt idx="8">
                  <c:v>700</c:v>
                </c:pt>
                <c:pt idx="9">
                  <c:v>650</c:v>
                </c:pt>
                <c:pt idx="10">
                  <c:v>600</c:v>
                </c:pt>
                <c:pt idx="11">
                  <c:v>550</c:v>
                </c:pt>
                <c:pt idx="12">
                  <c:v>500</c:v>
                </c:pt>
                <c:pt idx="13">
                  <c:v>450</c:v>
                </c:pt>
                <c:pt idx="14">
                  <c:v>400</c:v>
                </c:pt>
                <c:pt idx="15">
                  <c:v>350</c:v>
                </c:pt>
                <c:pt idx="16">
                  <c:v>300</c:v>
                </c:pt>
                <c:pt idx="17">
                  <c:v>250</c:v>
                </c:pt>
                <c:pt idx="18">
                  <c:v>200</c:v>
                </c:pt>
                <c:pt idx="19">
                  <c:v>150</c:v>
                </c:pt>
                <c:pt idx="20">
                  <c:v>100</c:v>
                </c:pt>
                <c:pt idx="21">
                  <c:v>70</c:v>
                </c:pt>
                <c:pt idx="22">
                  <c:v>50</c:v>
                </c:pt>
                <c:pt idx="23">
                  <c:v>30</c:v>
                </c:pt>
                <c:pt idx="24">
                  <c:v>20</c:v>
                </c:pt>
                <c:pt idx="25">
                  <c:v>10</c:v>
                </c:pt>
                <c:pt idx="26">
                  <c:v>7</c:v>
                </c:pt>
                <c:pt idx="27">
                  <c:v>5</c:v>
                </c:pt>
                <c:pt idx="28">
                  <c:v>3</c:v>
                </c:pt>
                <c:pt idx="29">
                  <c:v>2</c:v>
                </c:pt>
                <c:pt idx="30">
                  <c:v>1</c:v>
                </c:pt>
              </c:numCache>
            </c:numRef>
          </c:yVal>
        </c:ser>
        <c:axId val="32973184"/>
        <c:axId val="32975104"/>
      </c:scatterChart>
      <c:valAx>
        <c:axId val="32973184"/>
        <c:scaling>
          <c:orientation val="minMax"/>
          <c:max val="1.2"/>
          <c:min val="0"/>
        </c:scaling>
        <c:axPos val="t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K</a:t>
                </a:r>
                <a:r>
                  <a:rPr lang="en-US" sz="1600" baseline="-25000"/>
                  <a:t>0</a:t>
                </a:r>
              </a:p>
            </c:rich>
          </c:tx>
          <c:layout>
            <c:manualLayout>
              <c:xMode val="edge"/>
              <c:yMode val="edge"/>
              <c:x val="0.50767548287233322"/>
              <c:y val="0.87492656905292021"/>
            </c:manualLayout>
          </c:layout>
        </c:title>
        <c:numFmt formatCode="General" sourceLinked="1"/>
        <c:majorTickMark val="cross"/>
        <c:tickLblPos val="high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2975104"/>
        <c:crossesAt val="1000"/>
        <c:crossBetween val="midCat"/>
        <c:majorUnit val="0.2"/>
      </c:valAx>
      <c:valAx>
        <c:axId val="32975104"/>
        <c:scaling>
          <c:orientation val="maxMin"/>
          <c:max val="1000"/>
        </c:scaling>
        <c:axPos val="l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/>
                  <a:t>Pressure (hPa)</a:t>
                </a:r>
              </a:p>
            </c:rich>
          </c:tx>
          <c:layout>
            <c:manualLayout>
              <c:xMode val="edge"/>
              <c:yMode val="edge"/>
              <c:x val="6.7071359669784836E-2"/>
              <c:y val="0.26204574669651604"/>
            </c:manualLayout>
          </c:layout>
        </c:title>
        <c:numFmt formatCode="General" sourceLinked="1"/>
        <c:majorTickMark val="cross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973184"/>
        <c:crossesAt val="0"/>
        <c:crossBetween val="midCat"/>
      </c:valAx>
      <c:spPr>
        <a:noFill/>
        <a:ln>
          <a:solidFill>
            <a:schemeClr val="tx1"/>
          </a:solidFill>
        </a:ln>
      </c:spPr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baseline="0" dirty="0"/>
              <a:t>Stability dependent background diffusivity function </a:t>
            </a:r>
            <a:endParaRPr lang="en-US" sz="1800" baseline="-25000" dirty="0"/>
          </a:p>
        </c:rich>
      </c:tx>
      <c:layout>
        <c:manualLayout>
          <c:xMode val="edge"/>
          <c:yMode val="edge"/>
          <c:x val="0.20278177184373689"/>
          <c:y val="1.1244917914672405E-3"/>
        </c:manualLayout>
      </c:layout>
    </c:title>
    <c:plotArea>
      <c:layout>
        <c:manualLayout>
          <c:layoutTarget val="inner"/>
          <c:xMode val="edge"/>
          <c:yMode val="edge"/>
          <c:x val="0.17777544002340409"/>
          <c:y val="0.16645920972207254"/>
          <c:w val="0.6746555911629416"/>
          <c:h val="0.66793981231798183"/>
        </c:manualLayout>
      </c:layout>
      <c:scatterChart>
        <c:scatterStyle val="lineMarker"/>
        <c:ser>
          <c:idx val="0"/>
          <c:order val="0"/>
          <c:tx>
            <c:strRef>
              <c:f>Sheet2!$P$1</c:f>
              <c:strCache>
                <c:ptCount val="1"/>
                <c:pt idx="0">
                  <c:v>f(RiB)1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Sheet2!$B$2:$B$27</c:f>
              <c:numCache>
                <c:formatCode>General</c:formatCode>
                <c:ptCount val="26"/>
                <c:pt idx="0">
                  <c:v>0</c:v>
                </c:pt>
                <c:pt idx="1">
                  <c:v>2.0000000000000011E-2</c:v>
                </c:pt>
                <c:pt idx="2">
                  <c:v>4.0000000000000022E-2</c:v>
                </c:pt>
                <c:pt idx="3">
                  <c:v>6.0000000000000032E-2</c:v>
                </c:pt>
                <c:pt idx="4">
                  <c:v>8.0000000000000043E-2</c:v>
                </c:pt>
                <c:pt idx="5">
                  <c:v>0.1</c:v>
                </c:pt>
                <c:pt idx="6">
                  <c:v>0.12000000000000002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0.1800000000000001</c:v>
                </c:pt>
                <c:pt idx="10">
                  <c:v>0.2</c:v>
                </c:pt>
                <c:pt idx="11">
                  <c:v>0.22</c:v>
                </c:pt>
                <c:pt idx="12">
                  <c:v>0.2400000000000001</c:v>
                </c:pt>
                <c:pt idx="13">
                  <c:v>0.26</c:v>
                </c:pt>
                <c:pt idx="14">
                  <c:v>0.28000000000000008</c:v>
                </c:pt>
                <c:pt idx="15">
                  <c:v>0.30000000000000021</c:v>
                </c:pt>
                <c:pt idx="16">
                  <c:v>0.32000000000000023</c:v>
                </c:pt>
                <c:pt idx="17">
                  <c:v>0.34</c:v>
                </c:pt>
                <c:pt idx="18">
                  <c:v>0.36000000000000021</c:v>
                </c:pt>
                <c:pt idx="19">
                  <c:v>0.38000000000000023</c:v>
                </c:pt>
                <c:pt idx="20">
                  <c:v>0.4</c:v>
                </c:pt>
                <c:pt idx="21">
                  <c:v>0.42000000000000021</c:v>
                </c:pt>
                <c:pt idx="22">
                  <c:v>0.44</c:v>
                </c:pt>
                <c:pt idx="23">
                  <c:v>0.46</c:v>
                </c:pt>
                <c:pt idx="24">
                  <c:v>0.4800000000000002</c:v>
                </c:pt>
                <c:pt idx="25">
                  <c:v>0.5</c:v>
                </c:pt>
              </c:numCache>
            </c:numRef>
          </c:xVal>
          <c:yVal>
            <c:numRef>
              <c:f>Sheet2!$P$2:$P$27</c:f>
              <c:numCache>
                <c:formatCode>General</c:formatCode>
                <c:ptCount val="26"/>
                <c:pt idx="0">
                  <c:v>1</c:v>
                </c:pt>
                <c:pt idx="1">
                  <c:v>0.84380165289256226</c:v>
                </c:pt>
                <c:pt idx="2">
                  <c:v>0.72500000000000042</c:v>
                </c:pt>
                <c:pt idx="3">
                  <c:v>0.63254437869822522</c:v>
                </c:pt>
                <c:pt idx="4">
                  <c:v>0.55918367346938824</c:v>
                </c:pt>
                <c:pt idx="5">
                  <c:v>0.5</c:v>
                </c:pt>
                <c:pt idx="6">
                  <c:v>0.4515625000000002</c:v>
                </c:pt>
                <c:pt idx="7">
                  <c:v>0.41141868512110752</c:v>
                </c:pt>
                <c:pt idx="8">
                  <c:v>0.37777777777777816</c:v>
                </c:pt>
                <c:pt idx="9">
                  <c:v>0.34930747922437716</c:v>
                </c:pt>
                <c:pt idx="10">
                  <c:v>0.32500000000000023</c:v>
                </c:pt>
                <c:pt idx="11">
                  <c:v>0.30408163265306132</c:v>
                </c:pt>
                <c:pt idx="12">
                  <c:v>0.28595041322314074</c:v>
                </c:pt>
                <c:pt idx="13">
                  <c:v>0.27013232514177699</c:v>
                </c:pt>
                <c:pt idx="14">
                  <c:v>0.25624999999999998</c:v>
                </c:pt>
                <c:pt idx="15">
                  <c:v>0.24400000000000013</c:v>
                </c:pt>
                <c:pt idx="16">
                  <c:v>0.23313609467455618</c:v>
                </c:pt>
                <c:pt idx="17">
                  <c:v>0.22345679012345679</c:v>
                </c:pt>
                <c:pt idx="18">
                  <c:v>0.21479591836734713</c:v>
                </c:pt>
                <c:pt idx="19">
                  <c:v>0.20701545778834732</c:v>
                </c:pt>
                <c:pt idx="20">
                  <c:v>0.2</c:v>
                </c:pt>
                <c:pt idx="21">
                  <c:v>0.19365244536940684</c:v>
                </c:pt>
                <c:pt idx="22">
                  <c:v>0.18789062499999998</c:v>
                </c:pt>
                <c:pt idx="23">
                  <c:v>0.18264462809917353</c:v>
                </c:pt>
                <c:pt idx="24">
                  <c:v>0.17785467128027682</c:v>
                </c:pt>
                <c:pt idx="25">
                  <c:v>0.17346938775510234</c:v>
                </c:pt>
              </c:numCache>
            </c:numRef>
          </c:yVal>
        </c:ser>
        <c:ser>
          <c:idx val="1"/>
          <c:order val="1"/>
          <c:tx>
            <c:strRef>
              <c:f>Sheet2!$S$1</c:f>
              <c:strCache>
                <c:ptCount val="1"/>
                <c:pt idx="0">
                  <c:v>f(RiB)2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Sheet2!$B$2:$B$27</c:f>
              <c:numCache>
                <c:formatCode>General</c:formatCode>
                <c:ptCount val="26"/>
                <c:pt idx="0">
                  <c:v>0</c:v>
                </c:pt>
                <c:pt idx="1">
                  <c:v>2.0000000000000011E-2</c:v>
                </c:pt>
                <c:pt idx="2">
                  <c:v>4.0000000000000022E-2</c:v>
                </c:pt>
                <c:pt idx="3">
                  <c:v>6.0000000000000032E-2</c:v>
                </c:pt>
                <c:pt idx="4">
                  <c:v>8.0000000000000043E-2</c:v>
                </c:pt>
                <c:pt idx="5">
                  <c:v>0.1</c:v>
                </c:pt>
                <c:pt idx="6">
                  <c:v>0.12000000000000002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0.1800000000000001</c:v>
                </c:pt>
                <c:pt idx="10">
                  <c:v>0.2</c:v>
                </c:pt>
                <c:pt idx="11">
                  <c:v>0.22</c:v>
                </c:pt>
                <c:pt idx="12">
                  <c:v>0.2400000000000001</c:v>
                </c:pt>
                <c:pt idx="13">
                  <c:v>0.26</c:v>
                </c:pt>
                <c:pt idx="14">
                  <c:v>0.28000000000000008</c:v>
                </c:pt>
                <c:pt idx="15">
                  <c:v>0.30000000000000021</c:v>
                </c:pt>
                <c:pt idx="16">
                  <c:v>0.32000000000000023</c:v>
                </c:pt>
                <c:pt idx="17">
                  <c:v>0.34</c:v>
                </c:pt>
                <c:pt idx="18">
                  <c:v>0.36000000000000021</c:v>
                </c:pt>
                <c:pt idx="19">
                  <c:v>0.38000000000000023</c:v>
                </c:pt>
                <c:pt idx="20">
                  <c:v>0.4</c:v>
                </c:pt>
                <c:pt idx="21">
                  <c:v>0.42000000000000021</c:v>
                </c:pt>
                <c:pt idx="22">
                  <c:v>0.44</c:v>
                </c:pt>
                <c:pt idx="23">
                  <c:v>0.46</c:v>
                </c:pt>
                <c:pt idx="24">
                  <c:v>0.4800000000000002</c:v>
                </c:pt>
                <c:pt idx="25">
                  <c:v>0.5</c:v>
                </c:pt>
              </c:numCache>
            </c:numRef>
          </c:xVal>
          <c:yVal>
            <c:numRef>
              <c:f>Sheet2!$S$2:$S$27</c:f>
              <c:numCache>
                <c:formatCode>General</c:formatCode>
                <c:ptCount val="26"/>
                <c:pt idx="0">
                  <c:v>1</c:v>
                </c:pt>
                <c:pt idx="1">
                  <c:v>0.86176000000000053</c:v>
                </c:pt>
                <c:pt idx="2">
                  <c:v>0.73503999999999992</c:v>
                </c:pt>
                <c:pt idx="3">
                  <c:v>0.61983999999999995</c:v>
                </c:pt>
                <c:pt idx="4">
                  <c:v>0.51615999999999951</c:v>
                </c:pt>
                <c:pt idx="5">
                  <c:v>0.42400000000000027</c:v>
                </c:pt>
                <c:pt idx="6">
                  <c:v>0.34336000000000028</c:v>
                </c:pt>
                <c:pt idx="7">
                  <c:v>0.27423999999999998</c:v>
                </c:pt>
                <c:pt idx="8">
                  <c:v>0.21664000000000011</c:v>
                </c:pt>
                <c:pt idx="9">
                  <c:v>0.17056000000000004</c:v>
                </c:pt>
                <c:pt idx="10">
                  <c:v>0.13600000000000001</c:v>
                </c:pt>
                <c:pt idx="11">
                  <c:v>0.11296</c:v>
                </c:pt>
                <c:pt idx="12">
                  <c:v>0.10144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</c:numCache>
            </c:numRef>
          </c:yVal>
        </c:ser>
        <c:ser>
          <c:idx val="2"/>
          <c:order val="2"/>
          <c:tx>
            <c:strRef>
              <c:f>Sheet2!$Q$1</c:f>
              <c:strCache>
                <c:ptCount val="1"/>
                <c:pt idx="0">
                  <c:v>f(z/L)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Sheet2!$B$2:$B$27</c:f>
              <c:numCache>
                <c:formatCode>General</c:formatCode>
                <c:ptCount val="26"/>
                <c:pt idx="0">
                  <c:v>0</c:v>
                </c:pt>
                <c:pt idx="1">
                  <c:v>2.0000000000000011E-2</c:v>
                </c:pt>
                <c:pt idx="2">
                  <c:v>4.0000000000000022E-2</c:v>
                </c:pt>
                <c:pt idx="3">
                  <c:v>6.0000000000000032E-2</c:v>
                </c:pt>
                <c:pt idx="4">
                  <c:v>8.0000000000000043E-2</c:v>
                </c:pt>
                <c:pt idx="5">
                  <c:v>0.1</c:v>
                </c:pt>
                <c:pt idx="6">
                  <c:v>0.12000000000000002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0.1800000000000001</c:v>
                </c:pt>
                <c:pt idx="10">
                  <c:v>0.2</c:v>
                </c:pt>
                <c:pt idx="11">
                  <c:v>0.22</c:v>
                </c:pt>
                <c:pt idx="12">
                  <c:v>0.2400000000000001</c:v>
                </c:pt>
                <c:pt idx="13">
                  <c:v>0.26</c:v>
                </c:pt>
                <c:pt idx="14">
                  <c:v>0.28000000000000008</c:v>
                </c:pt>
                <c:pt idx="15">
                  <c:v>0.30000000000000021</c:v>
                </c:pt>
                <c:pt idx="16">
                  <c:v>0.32000000000000023</c:v>
                </c:pt>
                <c:pt idx="17">
                  <c:v>0.34</c:v>
                </c:pt>
                <c:pt idx="18">
                  <c:v>0.36000000000000021</c:v>
                </c:pt>
                <c:pt idx="19">
                  <c:v>0.38000000000000023</c:v>
                </c:pt>
                <c:pt idx="20">
                  <c:v>0.4</c:v>
                </c:pt>
                <c:pt idx="21">
                  <c:v>0.42000000000000021</c:v>
                </c:pt>
                <c:pt idx="22">
                  <c:v>0.44</c:v>
                </c:pt>
                <c:pt idx="23">
                  <c:v>0.46</c:v>
                </c:pt>
                <c:pt idx="24">
                  <c:v>0.4800000000000002</c:v>
                </c:pt>
                <c:pt idx="25">
                  <c:v>0.5</c:v>
                </c:pt>
              </c:numCache>
            </c:numRef>
          </c:xVal>
          <c:yVal>
            <c:numRef>
              <c:f>Sheet2!$Q$2:$Q$27</c:f>
              <c:numCache>
                <c:formatCode>General</c:formatCode>
                <c:ptCount val="26"/>
                <c:pt idx="0">
                  <c:v>1</c:v>
                </c:pt>
                <c:pt idx="1">
                  <c:v>0.47460978147762767</c:v>
                </c:pt>
                <c:pt idx="2">
                  <c:v>0.31415823914336727</c:v>
                </c:pt>
                <c:pt idx="3">
                  <c:v>0.20701545778834732</c:v>
                </c:pt>
                <c:pt idx="4">
                  <c:v>0.16755488834678176</c:v>
                </c:pt>
                <c:pt idx="5">
                  <c:v>0.14544880696881721</c:v>
                </c:pt>
                <c:pt idx="6">
                  <c:v>0.13203987184051263</c:v>
                </c:pt>
                <c:pt idx="7">
                  <c:v>0.12379535990481862</c:v>
                </c:pt>
                <c:pt idx="8">
                  <c:v>0.11810774105930291</c:v>
                </c:pt>
                <c:pt idx="9">
                  <c:v>0.11406250000000002</c:v>
                </c:pt>
                <c:pt idx="10">
                  <c:v>0.11123560438188579</c:v>
                </c:pt>
                <c:pt idx="11">
                  <c:v>0.10909067952829489</c:v>
                </c:pt>
                <c:pt idx="12">
                  <c:v>0.10750609870519799</c:v>
                </c:pt>
                <c:pt idx="13">
                  <c:v>0.10625000000000002</c:v>
                </c:pt>
                <c:pt idx="14">
                  <c:v>0.10528471396485671</c:v>
                </c:pt>
                <c:pt idx="15">
                  <c:v>0.104494999313264</c:v>
                </c:pt>
                <c:pt idx="16">
                  <c:v>0.10384467512495196</c:v>
                </c:pt>
                <c:pt idx="17">
                  <c:v>0.10332591162313727</c:v>
                </c:pt>
                <c:pt idx="18">
                  <c:v>0.10290547520661168</c:v>
                </c:pt>
                <c:pt idx="19">
                  <c:v>0.10254640108646453</c:v>
                </c:pt>
                <c:pt idx="20">
                  <c:v>0.10225000000000002</c:v>
                </c:pt>
                <c:pt idx="21">
                  <c:v>0.10199307958477509</c:v>
                </c:pt>
                <c:pt idx="22">
                  <c:v>0.10177777777777779</c:v>
                </c:pt>
                <c:pt idx="23">
                  <c:v>0.10158887084245458</c:v>
                </c:pt>
                <c:pt idx="24">
                  <c:v>0.10142854875319446</c:v>
                </c:pt>
                <c:pt idx="25">
                  <c:v>0.10129132231404959</c:v>
                </c:pt>
              </c:numCache>
            </c:numRef>
          </c:yVal>
        </c:ser>
        <c:axId val="33154944"/>
        <c:axId val="43589632"/>
      </c:scatterChart>
      <c:valAx>
        <c:axId val="33154944"/>
        <c:scaling>
          <c:orientation val="minMax"/>
          <c:max val="0.5"/>
        </c:scaling>
        <c:axPos val="b"/>
        <c:title>
          <c:tx>
            <c:rich>
              <a:bodyPr/>
              <a:lstStyle/>
              <a:p>
                <a:pPr>
                  <a:defRPr sz="1600" i="1"/>
                </a:pPr>
                <a:r>
                  <a:rPr lang="en-US" sz="1600" i="1" dirty="0"/>
                  <a:t>Ri</a:t>
                </a:r>
                <a:r>
                  <a:rPr lang="en-US" sz="1600" i="1" baseline="-25000" dirty="0"/>
                  <a:t>B</a:t>
                </a:r>
              </a:p>
            </c:rich>
          </c:tx>
        </c:title>
        <c:numFmt formatCode="General" sourceLinked="1"/>
        <c:majorTickMark val="cross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3589632"/>
        <c:crosses val="autoZero"/>
        <c:crossBetween val="midCat"/>
        <c:majorUnit val="5.0000000000000024E-2"/>
      </c:valAx>
      <c:valAx>
        <c:axId val="43589632"/>
        <c:scaling>
          <c:orientation val="minMax"/>
          <c:max val="1"/>
        </c:scaling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 b="1" i="1"/>
                </a:pPr>
                <a:r>
                  <a:rPr lang="en-US" sz="1600" b="1" i="1" dirty="0"/>
                  <a:t>f(</a:t>
                </a:r>
                <a:r>
                  <a:rPr lang="en-US" sz="1600" b="1" i="1" dirty="0" err="1"/>
                  <a:t>Ri</a:t>
                </a:r>
                <a:r>
                  <a:rPr lang="en-US" sz="1600" b="1" i="1" baseline="-25000" dirty="0" err="1"/>
                  <a:t>B</a:t>
                </a:r>
                <a:r>
                  <a:rPr lang="en-US" sz="1600" b="1" i="1" dirty="0" err="1"/>
                  <a:t>,z</a:t>
                </a:r>
                <a:r>
                  <a:rPr lang="en-US" sz="1600" b="1" i="1" dirty="0"/>
                  <a:t>/L)</a:t>
                </a:r>
              </a:p>
            </c:rich>
          </c:tx>
          <c:layout>
            <c:manualLayout>
              <c:xMode val="edge"/>
              <c:yMode val="edge"/>
              <c:x val="2.7413937388261291E-2"/>
              <c:y val="0.39442180021614986"/>
            </c:manualLayout>
          </c:layout>
        </c:title>
        <c:numFmt formatCode="General" sourceLinked="1"/>
        <c:majorTickMark val="cross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3154944"/>
        <c:crosses val="autoZero"/>
        <c:crossBetween val="midCat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5650800459901562"/>
          <c:y val="0.38267842375867445"/>
          <c:w val="0.21799395727896551"/>
          <c:h val="0.19427208699307613"/>
        </c:manualLayout>
      </c:layout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i="1" dirty="0" smtClean="0"/>
              <a:t>z/L</a:t>
            </a:r>
            <a:r>
              <a:rPr lang="en-US" sz="1600" baseline="0" dirty="0" smtClean="0"/>
              <a:t> </a:t>
            </a:r>
            <a:r>
              <a:rPr lang="en-US" sz="1600" baseline="0" dirty="0"/>
              <a:t>as a function of </a:t>
            </a:r>
            <a:r>
              <a:rPr lang="en-US" sz="1600" i="1" baseline="0" dirty="0" err="1" smtClean="0"/>
              <a:t>Ri</a:t>
            </a:r>
            <a:r>
              <a:rPr lang="en-US" sz="1600" i="1" baseline="-25000" dirty="0" err="1" smtClean="0"/>
              <a:t>B</a:t>
            </a:r>
            <a:r>
              <a:rPr lang="en-US" sz="1600" baseline="0" dirty="0" smtClean="0"/>
              <a:t> in GFS</a:t>
            </a:r>
            <a:endParaRPr lang="en-US" sz="1600" dirty="0"/>
          </a:p>
        </c:rich>
      </c:tx>
      <c:layout>
        <c:manualLayout>
          <c:xMode val="edge"/>
          <c:yMode val="edge"/>
          <c:x val="0.17426396053941548"/>
          <c:y val="3.0182569090628369E-2"/>
        </c:manualLayout>
      </c:layout>
    </c:title>
    <c:plotArea>
      <c:layout>
        <c:manualLayout>
          <c:layoutTarget val="inner"/>
          <c:xMode val="edge"/>
          <c:yMode val="edge"/>
          <c:x val="0.15408033554629233"/>
          <c:y val="0.15375765529308835"/>
          <c:w val="0.71487256448231318"/>
          <c:h val="0.6276608310127596"/>
        </c:manualLayout>
      </c:layout>
      <c:scatterChart>
        <c:scatterStyle val="lineMarker"/>
        <c:ser>
          <c:idx val="0"/>
          <c:order val="0"/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Sheet2!$B$2:$B$27</c:f>
              <c:numCache>
                <c:formatCode>General</c:formatCode>
                <c:ptCount val="26"/>
                <c:pt idx="0">
                  <c:v>0</c:v>
                </c:pt>
                <c:pt idx="1">
                  <c:v>2.0000000000000011E-2</c:v>
                </c:pt>
                <c:pt idx="2">
                  <c:v>4.0000000000000022E-2</c:v>
                </c:pt>
                <c:pt idx="3">
                  <c:v>6.0000000000000032E-2</c:v>
                </c:pt>
                <c:pt idx="4">
                  <c:v>8.0000000000000043E-2</c:v>
                </c:pt>
                <c:pt idx="5">
                  <c:v>0.1</c:v>
                </c:pt>
                <c:pt idx="6">
                  <c:v>0.12000000000000002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0.1800000000000001</c:v>
                </c:pt>
                <c:pt idx="10">
                  <c:v>0.2</c:v>
                </c:pt>
                <c:pt idx="11">
                  <c:v>0.22</c:v>
                </c:pt>
                <c:pt idx="12">
                  <c:v>0.2400000000000001</c:v>
                </c:pt>
                <c:pt idx="13">
                  <c:v>0.26</c:v>
                </c:pt>
                <c:pt idx="14">
                  <c:v>0.28000000000000008</c:v>
                </c:pt>
                <c:pt idx="15">
                  <c:v>0.30000000000000021</c:v>
                </c:pt>
                <c:pt idx="16">
                  <c:v>0.32000000000000023</c:v>
                </c:pt>
                <c:pt idx="17">
                  <c:v>0.34</c:v>
                </c:pt>
                <c:pt idx="18">
                  <c:v>0.36000000000000021</c:v>
                </c:pt>
                <c:pt idx="19">
                  <c:v>0.38000000000000023</c:v>
                </c:pt>
                <c:pt idx="20">
                  <c:v>0.4</c:v>
                </c:pt>
                <c:pt idx="21">
                  <c:v>0.42000000000000021</c:v>
                </c:pt>
                <c:pt idx="22">
                  <c:v>0.44</c:v>
                </c:pt>
                <c:pt idx="23">
                  <c:v>0.46</c:v>
                </c:pt>
                <c:pt idx="24">
                  <c:v>0.4800000000000002</c:v>
                </c:pt>
                <c:pt idx="25">
                  <c:v>0.5</c:v>
                </c:pt>
              </c:numCache>
            </c:numRef>
          </c:xVal>
          <c:yVal>
            <c:numRef>
              <c:f>Sheet2!$C$2:$C$27</c:f>
              <c:numCache>
                <c:formatCode>General</c:formatCode>
                <c:ptCount val="26"/>
                <c:pt idx="0">
                  <c:v>0</c:v>
                </c:pt>
                <c:pt idx="1">
                  <c:v>0.11</c:v>
                </c:pt>
                <c:pt idx="2">
                  <c:v>0.2100000000000001</c:v>
                </c:pt>
                <c:pt idx="3">
                  <c:v>0.38000000000000023</c:v>
                </c:pt>
                <c:pt idx="4">
                  <c:v>0.53</c:v>
                </c:pt>
                <c:pt idx="5">
                  <c:v>0.69000000000000039</c:v>
                </c:pt>
                <c:pt idx="6">
                  <c:v>0.86000000000000043</c:v>
                </c:pt>
                <c:pt idx="7">
                  <c:v>1.03</c:v>
                </c:pt>
                <c:pt idx="8">
                  <c:v>1.21</c:v>
                </c:pt>
                <c:pt idx="9">
                  <c:v>1.4</c:v>
                </c:pt>
                <c:pt idx="10">
                  <c:v>1.59</c:v>
                </c:pt>
                <c:pt idx="11">
                  <c:v>1.79</c:v>
                </c:pt>
                <c:pt idx="12">
                  <c:v>1.9900000000000009</c:v>
                </c:pt>
                <c:pt idx="13">
                  <c:v>2.2000000000000002</c:v>
                </c:pt>
                <c:pt idx="14">
                  <c:v>2.4099999999999997</c:v>
                </c:pt>
                <c:pt idx="15">
                  <c:v>2.63</c:v>
                </c:pt>
                <c:pt idx="16">
                  <c:v>2.86</c:v>
                </c:pt>
                <c:pt idx="17">
                  <c:v>3.09</c:v>
                </c:pt>
                <c:pt idx="18">
                  <c:v>3.32</c:v>
                </c:pt>
                <c:pt idx="19">
                  <c:v>3.56</c:v>
                </c:pt>
                <c:pt idx="20">
                  <c:v>3.8</c:v>
                </c:pt>
                <c:pt idx="21">
                  <c:v>4.05</c:v>
                </c:pt>
                <c:pt idx="22">
                  <c:v>4.3</c:v>
                </c:pt>
                <c:pt idx="23">
                  <c:v>4.5599999999999996</c:v>
                </c:pt>
                <c:pt idx="24">
                  <c:v>4.8199999999999985</c:v>
                </c:pt>
                <c:pt idx="25">
                  <c:v>5.08</c:v>
                </c:pt>
              </c:numCache>
            </c:numRef>
          </c:yVal>
        </c:ser>
        <c:axId val="43622400"/>
        <c:axId val="43624320"/>
      </c:scatterChart>
      <c:valAx>
        <c:axId val="43622400"/>
        <c:scaling>
          <c:orientation val="minMax"/>
          <c:max val="0.5"/>
        </c:scaling>
        <c:axPos val="b"/>
        <c:title>
          <c:tx>
            <c:rich>
              <a:bodyPr/>
              <a:lstStyle/>
              <a:p>
                <a:pPr>
                  <a:defRPr sz="1600" i="1"/>
                </a:pPr>
                <a:r>
                  <a:rPr lang="en-US" sz="1600" i="1" dirty="0" err="1"/>
                  <a:t>Ri</a:t>
                </a:r>
                <a:r>
                  <a:rPr lang="en-US" sz="1600" i="1" baseline="-25000" dirty="0" err="1"/>
                  <a:t>B</a:t>
                </a:r>
                <a:endParaRPr lang="en-US" sz="1600" i="1" baseline="-25000" dirty="0"/>
              </a:p>
            </c:rich>
          </c:tx>
        </c:title>
        <c:numFmt formatCode="General" sourceLinked="1"/>
        <c:majorTickMark val="cross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3624320"/>
        <c:crosses val="autoZero"/>
        <c:crossBetween val="midCat"/>
        <c:majorUnit val="5.0000000000000024E-2"/>
      </c:valAx>
      <c:valAx>
        <c:axId val="43624320"/>
        <c:scaling>
          <c:orientation val="minMax"/>
          <c:max val="5"/>
        </c:scaling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 i="1"/>
                </a:pPr>
                <a:r>
                  <a:rPr lang="en-US" sz="1600" i="1" dirty="0" smtClean="0"/>
                  <a:t>z/L</a:t>
                </a:r>
                <a:endParaRPr lang="en-US" sz="1600" i="1" dirty="0"/>
              </a:p>
            </c:rich>
          </c:tx>
        </c:title>
        <c:numFmt formatCode="General" sourceLinked="1"/>
        <c:majorTickMark val="cross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3622400"/>
        <c:crosses val="autoZero"/>
        <c:crossBetween val="midCat"/>
        <c:majorUnit val="1"/>
      </c:valAx>
      <c:spPr>
        <a:ln w="12700">
          <a:solidFill>
            <a:srgbClr val="000000"/>
          </a:solidFill>
        </a:ln>
      </c:spPr>
    </c:plotArea>
    <c:plotVisOnly val="1"/>
    <c:dispBlanksAs val="gap"/>
  </c:chart>
  <c:spPr>
    <a:ln>
      <a:solidFill>
        <a:srgbClr val="000000"/>
      </a:solidFill>
    </a:ln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3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Shape 4"/>
          <p:cNvSpPr txBox="1">
            <a:spLocks noGrp="1"/>
          </p:cNvSpPr>
          <p:nvPr/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r">
              <a:defRPr/>
            </a:pPr>
            <a:endParaRPr lang="en-US" sz="1200"/>
          </a:p>
        </p:txBody>
      </p:sp>
      <p:sp>
        <p:nvSpPr>
          <p:cNvPr id="14340" name="Shape 5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162050" y="692150"/>
            <a:ext cx="4610100" cy="3457575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93738" y="4378325"/>
            <a:ext cx="5546725" cy="4149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13318" name="Shape 7"/>
          <p:cNvSpPr txBox="1">
            <a:spLocks noGrp="1"/>
          </p:cNvSpPr>
          <p:nvPr/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defRPr/>
            </a:pPr>
            <a:endParaRPr lang="en-US" sz="1200"/>
          </a:p>
        </p:txBody>
      </p:sp>
      <p:sp>
        <p:nvSpPr>
          <p:cNvPr id="13319" name="Shape 8"/>
          <p:cNvSpPr txBox="1">
            <a:spLocks noGrp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0" tIns="46150" rIns="92300" bIns="46150" anchor="b"/>
          <a:lstStyle/>
          <a:p>
            <a:pPr algn="r">
              <a:buSzPct val="25000"/>
              <a:defRPr/>
            </a:pPr>
            <a:fld id="{0ED99AC6-43A8-497D-AE39-FB3F3546D12A}" type="slidenum">
              <a:rPr lang="en-US" sz="1200"/>
              <a:pPr algn="r">
                <a:buSzPct val="25000"/>
                <a:defRPr/>
              </a:pPr>
              <a:t>‹#›</a:t>
            </a:fld>
            <a:endParaRPr lang="en-US" sz="12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112;p2:notes"/>
          <p:cNvSpPr txBox="1">
            <a:spLocks noGrp="1"/>
          </p:cNvSpPr>
          <p:nvPr>
            <p:ph type="body" idx="1"/>
          </p:nvPr>
        </p:nvSpPr>
        <p:spPr bwMode="auto">
          <a:xfrm>
            <a:off x="693738" y="4379913"/>
            <a:ext cx="5546725" cy="4148137"/>
          </a:xfrm>
          <a:noFill/>
        </p:spPr>
        <p:txBody>
          <a:bodyPr vert="horz" wrap="square" lIns="92267" tIns="46146" rIns="92267" bIns="46146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363"/>
              </a:spcBef>
              <a:spcAft>
                <a:spcPct val="0"/>
              </a:spcAft>
              <a:buSzPts val="1400"/>
            </a:pPr>
            <a:endParaRPr lang="en-US" sz="1000" smtClean="0">
              <a:solidFill>
                <a:schemeClr val="tx1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6386" name="Google Shape;113;p2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62050" y="690563"/>
            <a:ext cx="4610100" cy="3457575"/>
          </a:xfrm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112;p2:notes"/>
          <p:cNvSpPr txBox="1">
            <a:spLocks noGrp="1"/>
          </p:cNvSpPr>
          <p:nvPr>
            <p:ph type="body" idx="1"/>
          </p:nvPr>
        </p:nvSpPr>
        <p:spPr bwMode="auto">
          <a:xfrm>
            <a:off x="693738" y="4379913"/>
            <a:ext cx="5546725" cy="4148137"/>
          </a:xfrm>
          <a:noFill/>
        </p:spPr>
        <p:txBody>
          <a:bodyPr vert="horz" wrap="square" lIns="92267" tIns="46146" rIns="92267" bIns="46146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363"/>
              </a:spcBef>
              <a:spcAft>
                <a:spcPct val="0"/>
              </a:spcAft>
              <a:buSzPts val="1400"/>
            </a:pPr>
            <a:endParaRPr lang="en-US" sz="1000" smtClean="0">
              <a:solidFill>
                <a:schemeClr val="tx1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8434" name="Google Shape;113;p2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62050" y="690563"/>
            <a:ext cx="4610100" cy="3457575"/>
          </a:xfrm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703;g54eacdebbd_3_247:notes"/>
          <p:cNvSpPr>
            <a:spLocks noGrp="1" noRot="1" noChangeAspec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round/>
            <a:headEnd/>
            <a:tailEnd/>
          </a:ln>
        </p:spPr>
      </p:sp>
      <p:sp>
        <p:nvSpPr>
          <p:cNvPr id="25602" name="Google Shape;704;g54eacdebbd_3_247:notes"/>
          <p:cNvSpPr txBox="1">
            <a:spLocks noGrp="1"/>
          </p:cNvSpPr>
          <p:nvPr>
            <p:ph type="body" idx="1"/>
          </p:nvPr>
        </p:nvSpPr>
        <p:spPr bwMode="auto">
          <a:xfrm>
            <a:off x="693738" y="4379913"/>
            <a:ext cx="5546725" cy="4148137"/>
          </a:xfrm>
          <a:noFill/>
        </p:spPr>
        <p:txBody>
          <a:bodyPr vert="horz" wrap="square" lIns="92294" tIns="46134" rIns="92294" bIns="46134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5603" name="Google Shape;705;g54eacdebbd_3_247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94" tIns="46134" rIns="92294" bIns="46134" anchor="b"/>
          <a:lstStyle/>
          <a:p>
            <a:pPr algn="r">
              <a:buClr>
                <a:srgbClr val="000000"/>
              </a:buClr>
              <a:buSzPts val="1200"/>
            </a:pPr>
            <a:fld id="{CF0AB383-282C-4CC2-B907-B36A5427DEEF}" type="slidenum">
              <a:rPr lang="en-US"/>
              <a:pPr algn="r">
                <a:buClr>
                  <a:srgbClr val="000000"/>
                </a:buClr>
                <a:buSzPts val="1200"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221;p13:notes"/>
          <p:cNvSpPr txBox="1">
            <a:spLocks noGrp="1"/>
          </p:cNvSpPr>
          <p:nvPr>
            <p:ph type="body" idx="1"/>
          </p:nvPr>
        </p:nvSpPr>
        <p:spPr bwMode="auto">
          <a:xfrm>
            <a:off x="677863" y="4308475"/>
            <a:ext cx="5427662" cy="4079875"/>
          </a:xfrm>
          <a:noFill/>
        </p:spPr>
        <p:txBody>
          <a:bodyPr vert="horz" wrap="square" lIns="90566" tIns="45270" rIns="90566" bIns="45270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30000"/>
              </a:spcBef>
              <a:spcAft>
                <a:spcPct val="0"/>
              </a:spcAft>
              <a:buSzPts val="1100"/>
            </a:pPr>
            <a:endParaRPr lang="en-US" sz="100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8674" name="Google Shape;222;p1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23950" y="679450"/>
            <a:ext cx="4537075" cy="3402013"/>
          </a:xfrm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203;p11:notes"/>
          <p:cNvSpPr txBox="1">
            <a:spLocks noGrp="1"/>
          </p:cNvSpPr>
          <p:nvPr>
            <p:ph type="body" idx="1"/>
          </p:nvPr>
        </p:nvSpPr>
        <p:spPr bwMode="auto">
          <a:xfrm>
            <a:off x="677863" y="4308475"/>
            <a:ext cx="5427662" cy="4079875"/>
          </a:xfrm>
          <a:noFill/>
        </p:spPr>
        <p:txBody>
          <a:bodyPr vert="horz" wrap="square" lIns="90566" tIns="45270" rIns="90566" bIns="45270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30000"/>
              </a:spcBef>
              <a:spcAft>
                <a:spcPct val="0"/>
              </a:spcAft>
              <a:buSzPts val="1100"/>
            </a:pPr>
            <a:endParaRPr lang="en-US" sz="100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0722" name="Google Shape;204;p1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23950" y="679450"/>
            <a:ext cx="4537075" cy="3402013"/>
          </a:xfrm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509;g52326fa718_0_99:notes"/>
          <p:cNvSpPr txBox="1">
            <a:spLocks noGrp="1"/>
          </p:cNvSpPr>
          <p:nvPr>
            <p:ph type="body" idx="1"/>
          </p:nvPr>
        </p:nvSpPr>
        <p:spPr bwMode="auto">
          <a:xfrm>
            <a:off x="693738" y="4379913"/>
            <a:ext cx="5546725" cy="4148137"/>
          </a:xfrm>
          <a:noFill/>
        </p:spPr>
        <p:txBody>
          <a:bodyPr vert="horz" wrap="square" lIns="92294" tIns="46134" rIns="92294" bIns="46134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30000"/>
              </a:spcBef>
              <a:spcAft>
                <a:spcPct val="0"/>
              </a:spcAft>
              <a:buSzPts val="1400"/>
            </a:pPr>
            <a:endParaRPr lang="en-US" sz="160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4274" name="Google Shape;510;g52326fa718_0_99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4610100 w 120000"/>
              <a:gd name="T3" fmla="*/ 0 h 120000"/>
              <a:gd name="T4" fmla="*/ 4610100 w 120000"/>
              <a:gd name="T5" fmla="*/ 3457575 h 120000"/>
              <a:gd name="T6" fmla="*/ 0 w 120000"/>
              <a:gd name="T7" fmla="*/ 3457575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Google Shape;625;g52326fa718_0_139:notes"/>
          <p:cNvSpPr txBox="1">
            <a:spLocks noGrp="1"/>
          </p:cNvSpPr>
          <p:nvPr/>
        </p:nvSpPr>
        <p:spPr bwMode="auto">
          <a:xfrm>
            <a:off x="3927475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43" tIns="46109" rIns="92243" bIns="46109" anchor="b"/>
          <a:lstStyle/>
          <a:p>
            <a:pPr algn="r" defTabSz="922338">
              <a:buClr>
                <a:srgbClr val="000000"/>
              </a:buClr>
              <a:buFont typeface="Arial" charset="0"/>
              <a:buNone/>
            </a:pPr>
            <a:fld id="{04B7A558-C6A8-4305-ABAE-5CA2632FD296}" type="slidenum">
              <a:rPr lang="en-US"/>
              <a:pPr algn="r" defTabSz="922338">
                <a:buClr>
                  <a:srgbClr val="000000"/>
                </a:buClr>
                <a:buFont typeface="Arial" charset="0"/>
                <a:buNone/>
              </a:pPr>
              <a:t>31</a:t>
            </a:fld>
            <a:endParaRPr lang="en-US"/>
          </a:p>
        </p:txBody>
      </p:sp>
      <p:sp>
        <p:nvSpPr>
          <p:cNvPr id="56322" name="Google Shape;626;g52326fa718_0_139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62050" y="692150"/>
            <a:ext cx="4608513" cy="3455988"/>
          </a:xfrm>
          <a:custGeom>
            <a:avLst/>
            <a:gdLst>
              <a:gd name="T0" fmla="*/ 0 w 120000"/>
              <a:gd name="T1" fmla="*/ 0 h 120000"/>
              <a:gd name="T2" fmla="*/ 4608513 w 120000"/>
              <a:gd name="T3" fmla="*/ 0 h 120000"/>
              <a:gd name="T4" fmla="*/ 4608513 w 120000"/>
              <a:gd name="T5" fmla="*/ 3455988 h 120000"/>
              <a:gd name="T6" fmla="*/ 0 w 120000"/>
              <a:gd name="T7" fmla="*/ 3455988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round/>
            <a:headEnd w="sm" len="sm"/>
            <a:tailEnd w="sm" len="sm"/>
          </a:ln>
        </p:spPr>
      </p:sp>
      <p:sp>
        <p:nvSpPr>
          <p:cNvPr id="56323" name="Google Shape;627;g52326fa718_0_139:notes"/>
          <p:cNvSpPr txBox="1">
            <a:spLocks noChangeArrowheads="1"/>
          </p:cNvSpPr>
          <p:nvPr/>
        </p:nvSpPr>
        <p:spPr bwMode="auto">
          <a:xfrm>
            <a:off x="923925" y="4379913"/>
            <a:ext cx="5084763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58" tIns="45579" rIns="91158" bIns="45579" anchor="ctr"/>
          <a:lstStyle/>
          <a:p>
            <a:pPr defTabSz="922338">
              <a:buClr>
                <a:srgbClr val="000000"/>
              </a:buClr>
              <a:buFont typeface="Arial" charset="0"/>
              <a:buNone/>
            </a:pPr>
            <a:endParaRPr lang="en-US" sz="18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6324" name="Google Shape;628;g52326fa718_0_139:notes"/>
          <p:cNvSpPr txBox="1">
            <a:spLocks noGrp="1"/>
          </p:cNvSpPr>
          <p:nvPr>
            <p:ph type="body" idx="1"/>
          </p:nvPr>
        </p:nvSpPr>
        <p:spPr bwMode="auto">
          <a:xfrm>
            <a:off x="693738" y="4437063"/>
            <a:ext cx="5546725" cy="3630612"/>
          </a:xfrm>
          <a:noFill/>
        </p:spPr>
        <p:txBody>
          <a:bodyPr vert="horz" wrap="square" lIns="92243" tIns="46109" rIns="92243" bIns="46109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30000"/>
              </a:spcBef>
              <a:spcAft>
                <a:spcPct val="0"/>
              </a:spcAft>
              <a:buSzPts val="1400"/>
            </a:pPr>
            <a:endParaRPr lang="en-US" sz="160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Google Shape;509;g52326fa718_0_99:notes"/>
          <p:cNvSpPr txBox="1">
            <a:spLocks noGrp="1"/>
          </p:cNvSpPr>
          <p:nvPr>
            <p:ph type="body" idx="1"/>
          </p:nvPr>
        </p:nvSpPr>
        <p:spPr bwMode="auto">
          <a:xfrm>
            <a:off x="693738" y="4379913"/>
            <a:ext cx="5546725" cy="4148137"/>
          </a:xfrm>
          <a:noFill/>
        </p:spPr>
        <p:txBody>
          <a:bodyPr vert="horz" wrap="square" lIns="92294" tIns="46134" rIns="92294" bIns="46134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30000"/>
              </a:spcBef>
              <a:spcAft>
                <a:spcPct val="0"/>
              </a:spcAft>
              <a:buSzPts val="1400"/>
            </a:pPr>
            <a:endParaRPr lang="en-US" sz="160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8370" name="Google Shape;510;g52326fa718_0_99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4610100 w 120000"/>
              <a:gd name="T3" fmla="*/ 0 h 120000"/>
              <a:gd name="T4" fmla="*/ 4610100 w 120000"/>
              <a:gd name="T5" fmla="*/ 3457575 h 120000"/>
              <a:gd name="T6" fmla="*/ 0 w 120000"/>
              <a:gd name="T7" fmla="*/ 3457575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Google Shape;509;g52326fa718_0_99:notes"/>
          <p:cNvSpPr txBox="1">
            <a:spLocks noGrp="1"/>
          </p:cNvSpPr>
          <p:nvPr>
            <p:ph type="body" idx="1"/>
          </p:nvPr>
        </p:nvSpPr>
        <p:spPr bwMode="auto">
          <a:xfrm>
            <a:off x="693738" y="4379913"/>
            <a:ext cx="5546725" cy="4148137"/>
          </a:xfrm>
          <a:noFill/>
        </p:spPr>
        <p:txBody>
          <a:bodyPr vert="horz" wrap="square" lIns="92294" tIns="46134" rIns="92294" bIns="46134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30000"/>
              </a:spcBef>
              <a:spcAft>
                <a:spcPct val="0"/>
              </a:spcAft>
              <a:buSzPts val="1400"/>
            </a:pPr>
            <a:endParaRPr lang="en-US" sz="160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60418" name="Google Shape;510;g52326fa718_0_99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4610100 w 120000"/>
              <a:gd name="T3" fmla="*/ 0 h 120000"/>
              <a:gd name="T4" fmla="*/ 4610100 w 120000"/>
              <a:gd name="T5" fmla="*/ 3457575 h 120000"/>
              <a:gd name="T6" fmla="*/ 0 w 120000"/>
              <a:gd name="T7" fmla="*/ 3457575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23862" y="2301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anchor="t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6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23862" y="2301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23862" y="2301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23862" y="2301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23862" y="2301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"/>
          <p:cNvSpPr txBox="1">
            <a:spLocks noGrp="1"/>
          </p:cNvSpPr>
          <p:nvPr>
            <p:ph type="title"/>
          </p:nvPr>
        </p:nvSpPr>
        <p:spPr bwMode="auto">
          <a:xfrm>
            <a:off x="423863" y="2301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Shape 11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8" name="Shape 12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defRPr/>
            </a:pPr>
            <a:endParaRPr lang="en-US"/>
          </a:p>
        </p:txBody>
      </p:sp>
      <p:sp>
        <p:nvSpPr>
          <p:cNvPr id="1029" name="Shape 13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Shape 14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SzPct val="25000"/>
              <a:defRPr/>
            </a:pPr>
            <a:fld id="{8124994F-BB4B-4E56-BD5B-8E31C3564277}" type="slidenum">
              <a:rPr lang="en-US"/>
              <a:pPr algn="r">
                <a:buSzPct val="25000"/>
                <a:defRPr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ugamp.nerc.ac.uk/hot/ajh/qbo.ht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116;p13"/>
          <p:cNvSpPr txBox="1">
            <a:spLocks noGrp="1"/>
          </p:cNvSpPr>
          <p:nvPr>
            <p:ph type="body" idx="4294967295"/>
          </p:nvPr>
        </p:nvSpPr>
        <p:spPr>
          <a:xfrm>
            <a:off x="363538" y="830263"/>
            <a:ext cx="8278812" cy="533400"/>
          </a:xfrm>
        </p:spPr>
        <p:txBody>
          <a:bodyPr tIns="45700" bIns="45700"/>
          <a:lstStyle/>
          <a:p>
            <a:pPr algn="ctr" eaLnBrk="1" hangingPunct="1">
              <a:buClr>
                <a:srgbClr val="FF0000"/>
              </a:buClr>
              <a:buSzPts val="2000"/>
              <a:buFont typeface="Merriweather Sans"/>
              <a:buNone/>
            </a:pPr>
            <a:r>
              <a:rPr lang="en-US" sz="2400" b="1" smtClean="0">
                <a:solidFill>
                  <a:srgbClr val="0000CC"/>
                </a:solidFill>
                <a:latin typeface="Helvetica Neue"/>
                <a:cs typeface="Arial" charset="0"/>
                <a:sym typeface="Helvetica Neue"/>
              </a:rPr>
              <a:t>Reducing Systematic Biases with Improved Physics in NOAA’s Next Generation Global Prediction System</a:t>
            </a:r>
          </a:p>
        </p:txBody>
      </p:sp>
      <p:sp>
        <p:nvSpPr>
          <p:cNvPr id="15362" name="Google Shape;118;p13"/>
          <p:cNvSpPr txBox="1">
            <a:spLocks noChangeArrowheads="1"/>
          </p:cNvSpPr>
          <p:nvPr/>
        </p:nvSpPr>
        <p:spPr bwMode="auto">
          <a:xfrm>
            <a:off x="398463" y="2027238"/>
            <a:ext cx="8183562" cy="44291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91425" tIns="91425" rIns="91425" bIns="91425"/>
          <a:lstStyle/>
          <a:p>
            <a:pPr marL="342900" indent="-228600" algn="ctr">
              <a:buClr>
                <a:srgbClr val="000000"/>
              </a:buClr>
              <a:buFont typeface="Arial" charset="0"/>
              <a:buNone/>
            </a:pPr>
            <a:endParaRPr lang="en-US" sz="1800" b="1"/>
          </a:p>
          <a:p>
            <a:pPr marL="342900" indent="-228600" algn="ctr">
              <a:buClr>
                <a:srgbClr val="000000"/>
              </a:buClr>
              <a:buFont typeface="Arial" charset="0"/>
              <a:buNone/>
            </a:pPr>
            <a:r>
              <a:rPr lang="en-US" sz="1800" b="1"/>
              <a:t>Fanglin Yang</a:t>
            </a:r>
          </a:p>
          <a:p>
            <a:pPr marL="342900" indent="-228600" algn="ctr">
              <a:buClr>
                <a:srgbClr val="000000"/>
              </a:buClr>
              <a:buFont typeface="Arial" charset="0"/>
              <a:buNone/>
            </a:pPr>
            <a:r>
              <a:rPr lang="en-US" b="1"/>
              <a:t>Anning Cheng, Jongil Han, Jack Kain, Jesse Meng, Shrinivas Moorthi, Ruiyu Sun, Helin Wei, Youlong Xia, Rongqian Yang, Valery Yudin, Weizhong Zheng</a:t>
            </a:r>
          </a:p>
          <a:p>
            <a:pPr marL="342900" indent="-228600" algn="ctr">
              <a:buClr>
                <a:srgbClr val="000000"/>
              </a:buClr>
              <a:buFont typeface="Arial" charset="0"/>
              <a:buNone/>
            </a:pPr>
            <a:endParaRPr lang="en-US" b="1"/>
          </a:p>
          <a:p>
            <a:pPr marL="342900" indent="-228600" algn="ctr">
              <a:buClr>
                <a:srgbClr val="000000"/>
              </a:buClr>
              <a:buFont typeface="Arial" charset="0"/>
              <a:buNone/>
            </a:pPr>
            <a:endParaRPr lang="en-US" b="1"/>
          </a:p>
          <a:p>
            <a:pPr marL="342900" indent="-228600" algn="ctr">
              <a:buClr>
                <a:srgbClr val="000000"/>
              </a:buClr>
              <a:buFont typeface="Arial" charset="0"/>
              <a:buNone/>
            </a:pPr>
            <a:endParaRPr lang="en-US" b="1"/>
          </a:p>
          <a:p>
            <a:pPr marL="342900" indent="-228600" algn="ctr">
              <a:buClr>
                <a:srgbClr val="000000"/>
              </a:buClr>
              <a:buFont typeface="Arial" charset="0"/>
              <a:buNone/>
            </a:pPr>
            <a:endParaRPr lang="en-US" b="1"/>
          </a:p>
          <a:p>
            <a:pPr marL="342900" indent="-228600" algn="ctr">
              <a:buClr>
                <a:srgbClr val="000000"/>
              </a:buClr>
              <a:buFont typeface="Arial" charset="0"/>
              <a:buNone/>
            </a:pPr>
            <a:r>
              <a:rPr lang="en-US" b="1"/>
              <a:t>Environmental Modeling Center</a:t>
            </a:r>
          </a:p>
          <a:p>
            <a:pPr marL="342900" indent="-228600" algn="ctr">
              <a:buClr>
                <a:srgbClr val="000000"/>
              </a:buClr>
              <a:buFont typeface="Arial" charset="0"/>
              <a:buNone/>
            </a:pPr>
            <a:r>
              <a:rPr lang="en-US" b="1"/>
              <a:t>National Centers for Environmental Prediction</a:t>
            </a:r>
          </a:p>
          <a:p>
            <a:pPr marL="342900" indent="-228600" algn="ctr">
              <a:buClr>
                <a:srgbClr val="000000"/>
              </a:buClr>
              <a:buFont typeface="Arial" charset="0"/>
              <a:buNone/>
            </a:pPr>
            <a:r>
              <a:rPr lang="en-US" b="1"/>
              <a:t>College Park, Maryland, USA</a:t>
            </a:r>
          </a:p>
          <a:p>
            <a:pPr marL="342900" indent="-228600" algn="ctr">
              <a:buClr>
                <a:srgbClr val="000000"/>
              </a:buClr>
              <a:buFont typeface="Arial" charset="0"/>
              <a:buNone/>
            </a:pPr>
            <a:endParaRPr lang="en-US" b="1"/>
          </a:p>
          <a:p>
            <a:pPr marL="342900" indent="-228600" algn="ctr">
              <a:buClr>
                <a:srgbClr val="000000"/>
              </a:buClr>
              <a:buFont typeface="Arial" charset="0"/>
              <a:buNone/>
            </a:pPr>
            <a:endParaRPr lang="en-US" b="1"/>
          </a:p>
          <a:p>
            <a:pPr marL="342900" indent="-228600" algn="ctr">
              <a:buClr>
                <a:srgbClr val="000000"/>
              </a:buClr>
              <a:buFont typeface="Arial" charset="0"/>
              <a:buNone/>
            </a:pPr>
            <a:endParaRPr lang="en-US" b="1"/>
          </a:p>
          <a:p>
            <a:pPr marL="342900" indent="-228600" algn="ctr">
              <a:buClr>
                <a:srgbClr val="000000"/>
              </a:buClr>
              <a:buFont typeface="Arial" charset="0"/>
              <a:buNone/>
            </a:pPr>
            <a:endParaRPr lang="en-US" b="1"/>
          </a:p>
          <a:p>
            <a:pPr marL="342900" indent="-228600" algn="ctr">
              <a:buClr>
                <a:srgbClr val="000000"/>
              </a:buClr>
              <a:buFont typeface="Arial" charset="0"/>
              <a:buNone/>
            </a:pPr>
            <a:r>
              <a:rPr lang="en-US" b="1"/>
              <a:t>WGNE34, 24-27 Sept 2019, DWD, Offenbach, Germany</a:t>
            </a:r>
          </a:p>
          <a:p>
            <a:pPr marL="342900" indent="-228600" algn="ctr">
              <a:buClr>
                <a:srgbClr val="000000"/>
              </a:buClr>
              <a:buFont typeface="Arial" charset="0"/>
              <a:buNone/>
            </a:pP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224;p19"/>
          <p:cNvSpPr txBox="1">
            <a:spLocks noGrp="1"/>
          </p:cNvSpPr>
          <p:nvPr>
            <p:ph type="title" idx="4294967295"/>
          </p:nvPr>
        </p:nvSpPr>
        <p:spPr>
          <a:xfrm>
            <a:off x="1428750" y="88900"/>
            <a:ext cx="6421438" cy="825500"/>
          </a:xfrm>
        </p:spPr>
        <p:txBody>
          <a:bodyPr lIns="68569" tIns="34275" rIns="68569" bIns="34275"/>
          <a:lstStyle/>
          <a:p>
            <a:pPr algn="ctr">
              <a:lnSpc>
                <a:spcPct val="90000"/>
              </a:lnSpc>
              <a:buSzPts val="4400"/>
            </a:pPr>
            <a:r>
              <a:rPr lang="en-US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GFS V16 Implementation Schedule</a:t>
            </a:r>
          </a:p>
        </p:txBody>
      </p:sp>
      <p:sp>
        <p:nvSpPr>
          <p:cNvPr id="27650" name="Google Shape;226;p19" descr="https://docs.google.com/a/noaa.gov/drawings/d/ssxR3A5aNpwW2IFS87PE9IA/image?w=624&amp;h=241&amp;rev=1&amp;ac=1&amp;parent=1EiaqVr-f4ny1Zs-j1DE6m38lrbbaVidvSMDO5He3XzU"/>
          <p:cNvSpPr>
            <a:spLocks noChangeArrowheads="1"/>
          </p:cNvSpPr>
          <p:nvPr/>
        </p:nvSpPr>
        <p:spPr bwMode="auto">
          <a:xfrm>
            <a:off x="1238250" y="-868363"/>
            <a:ext cx="4457700" cy="229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75" rIns="68569" bIns="34275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 sz="1300"/>
          </a:p>
        </p:txBody>
      </p:sp>
      <p:pic>
        <p:nvPicPr>
          <p:cNvPr id="2765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1450"/>
            <a:ext cx="884396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AutoShape 8" descr="image?w=624&amp;h=241&amp;rev=1&amp;ac=1&amp;parent=1EiaqVr-f4ny1Zs-j1DE6m38lrbbaVidvSMDO5He3XzU"/>
          <p:cNvSpPr>
            <a:spLocks noChangeAspect="1" noChangeArrowheads="1"/>
          </p:cNvSpPr>
          <p:nvPr/>
        </p:nvSpPr>
        <p:spPr bwMode="auto">
          <a:xfrm>
            <a:off x="1600200" y="2281238"/>
            <a:ext cx="59436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206;p17"/>
          <p:cNvSpPr txBox="1">
            <a:spLocks noGrp="1"/>
          </p:cNvSpPr>
          <p:nvPr>
            <p:ph type="title" idx="4294967295"/>
          </p:nvPr>
        </p:nvSpPr>
        <p:spPr>
          <a:xfrm>
            <a:off x="504825" y="142875"/>
            <a:ext cx="7550150" cy="827088"/>
          </a:xfrm>
        </p:spPr>
        <p:txBody>
          <a:bodyPr lIns="68569" tIns="34275" rIns="68569" bIns="34275"/>
          <a:lstStyle/>
          <a:p>
            <a:pPr algn="ctr">
              <a:lnSpc>
                <a:spcPct val="90000"/>
              </a:lnSpc>
              <a:buSzPts val="4400"/>
            </a:pPr>
            <a:r>
              <a:rPr lang="en-US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      GFS V16: Major Upgrades to Deterministic Global Model</a:t>
            </a:r>
          </a:p>
        </p:txBody>
      </p:sp>
      <p:sp>
        <p:nvSpPr>
          <p:cNvPr id="29698" name="Google Shape;207;p17"/>
          <p:cNvSpPr txBox="1">
            <a:spLocks noGrp="1"/>
          </p:cNvSpPr>
          <p:nvPr>
            <p:ph type="body" idx="4294967295"/>
          </p:nvPr>
        </p:nvSpPr>
        <p:spPr>
          <a:xfrm>
            <a:off x="152400" y="1165225"/>
            <a:ext cx="4760913" cy="5445125"/>
          </a:xfrm>
          <a:ln w="19050" cap="flat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68569" tIns="34275" rIns="68569" bIns="34275"/>
          <a:lstStyle/>
          <a:p>
            <a:pPr>
              <a:spcBef>
                <a:spcPts val="225"/>
              </a:spcBef>
              <a:buSzPts val="2800"/>
              <a:buFont typeface="Lucida Grande"/>
              <a:buNone/>
            </a:pPr>
            <a:r>
              <a:rPr lang="en-US" sz="1600" b="1" smtClean="0">
                <a:latin typeface="Arial" charset="0"/>
                <a:cs typeface="Arial" charset="0"/>
              </a:rPr>
              <a:t>Model resolution:</a:t>
            </a:r>
            <a:endParaRPr lang="en-US" sz="1600" smtClean="0">
              <a:latin typeface="Arial" charset="0"/>
              <a:cs typeface="Arial" charset="0"/>
            </a:endParaRPr>
          </a:p>
          <a:p>
            <a:pPr marL="285750" lvl="1">
              <a:spcBef>
                <a:spcPts val="225"/>
              </a:spcBef>
              <a:buSzPts val="1800"/>
              <a:buFont typeface="Lucida Grande"/>
              <a:buNone/>
            </a:pPr>
            <a:r>
              <a:rPr lang="en-US" sz="16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Increased vertical resolution from 64 to 127 layers and raise model top from 54 km to 80 km</a:t>
            </a:r>
          </a:p>
          <a:p>
            <a:pPr>
              <a:buSzPts val="2800"/>
              <a:buFont typeface="Lucida Grande"/>
              <a:buNone/>
            </a:pPr>
            <a:endParaRPr lang="en-US" sz="1600" b="1" smtClean="0">
              <a:latin typeface="Arial" charset="0"/>
              <a:cs typeface="Arial" charset="0"/>
            </a:endParaRPr>
          </a:p>
          <a:p>
            <a:pPr>
              <a:buSzPts val="2800"/>
              <a:buFont typeface="Lucida Grande"/>
              <a:buNone/>
            </a:pPr>
            <a:endParaRPr lang="en-US" sz="1600" b="1" smtClean="0">
              <a:latin typeface="Arial" charset="0"/>
              <a:cs typeface="Arial" charset="0"/>
            </a:endParaRPr>
          </a:p>
          <a:p>
            <a:pPr>
              <a:buSzPts val="2800"/>
              <a:buFont typeface="Lucida Grande"/>
              <a:buNone/>
            </a:pPr>
            <a:r>
              <a:rPr lang="en-US" sz="1600" b="1" smtClean="0">
                <a:latin typeface="Arial" charset="0"/>
                <a:cs typeface="Arial" charset="0"/>
              </a:rPr>
              <a:t>Physics updates </a:t>
            </a:r>
          </a:p>
          <a:p>
            <a:pPr>
              <a:buSzPts val="2800"/>
              <a:buFont typeface="Lucida Grande"/>
              <a:buNone/>
            </a:pPr>
            <a:r>
              <a:rPr lang="en-US" sz="1600" b="1" smtClean="0">
                <a:latin typeface="Arial" charset="0"/>
                <a:cs typeface="Arial" charset="0"/>
              </a:rPr>
              <a:t>     </a:t>
            </a:r>
            <a:r>
              <a:rPr lang="en-US" sz="16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PBL/turbulence: K-EDMF =&gt; sa-TKE-EDMF</a:t>
            </a:r>
          </a:p>
          <a:p>
            <a:pPr marL="285750" lvl="1">
              <a:spcBef>
                <a:spcPts val="225"/>
              </a:spcBef>
              <a:buSzPts val="1800"/>
              <a:buFont typeface="Lucida Grande"/>
              <a:buNone/>
            </a:pPr>
            <a:r>
              <a:rPr lang="en-US" sz="16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Land surface: Noah =&gt; Noah-MP</a:t>
            </a:r>
          </a:p>
          <a:p>
            <a:pPr marL="285750" lvl="1">
              <a:spcBef>
                <a:spcPts val="225"/>
              </a:spcBef>
              <a:buSzPts val="1800"/>
              <a:buFont typeface="Lucida Grande"/>
              <a:buNone/>
            </a:pPr>
            <a:r>
              <a:rPr lang="en-US" sz="16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Orographic Gravity Wave Drag: =&gt; OGWD + CGWD</a:t>
            </a:r>
          </a:p>
          <a:p>
            <a:pPr marL="285750" lvl="1">
              <a:spcBef>
                <a:spcPts val="225"/>
              </a:spcBef>
              <a:buSzPts val="1800"/>
              <a:buFont typeface="Lucida Grande"/>
              <a:buNone/>
            </a:pPr>
            <a:r>
              <a:rPr lang="en-US" sz="1600" smtClean="0">
                <a:latin typeface="Arial" charset="0"/>
                <a:cs typeface="Arial" charset="0"/>
              </a:rPr>
              <a:t>Radiation:  updates to cloud-overlap assumptions</a:t>
            </a:r>
          </a:p>
          <a:p>
            <a:pPr marL="285750" lvl="1">
              <a:spcBef>
                <a:spcPts val="225"/>
              </a:spcBef>
              <a:buSzPts val="1800"/>
              <a:buFont typeface="Lucida Grande"/>
              <a:buNone/>
            </a:pPr>
            <a:r>
              <a:rPr lang="en-US" sz="1600" smtClean="0">
                <a:latin typeface="Arial" charset="0"/>
                <a:cs typeface="Arial" charset="0"/>
              </a:rPr>
              <a:t>Microphysics: Improvements to GFDL MP</a:t>
            </a:r>
          </a:p>
          <a:p>
            <a:pPr>
              <a:buSzPts val="2800"/>
              <a:buFont typeface="Lucida Grande"/>
              <a:buNone/>
            </a:pPr>
            <a:endParaRPr lang="en-US" sz="1600" b="1" smtClean="0">
              <a:latin typeface="Arial" charset="0"/>
              <a:cs typeface="Arial" charset="0"/>
            </a:endParaRPr>
          </a:p>
          <a:p>
            <a:pPr>
              <a:buSzPts val="2800"/>
              <a:buFont typeface="Lucida Grande"/>
              <a:buNone/>
            </a:pPr>
            <a:endParaRPr lang="en-US" sz="1600" b="1" smtClean="0">
              <a:latin typeface="Arial" charset="0"/>
              <a:cs typeface="Arial" charset="0"/>
            </a:endParaRPr>
          </a:p>
          <a:p>
            <a:pPr>
              <a:buSzPts val="2800"/>
              <a:buFont typeface="Lucida Grande"/>
              <a:buNone/>
            </a:pPr>
            <a:r>
              <a:rPr lang="en-US" sz="1600" b="1" smtClean="0">
                <a:latin typeface="Arial" charset="0"/>
                <a:cs typeface="Arial" charset="0"/>
              </a:rPr>
              <a:t>Coupling to Wave</a:t>
            </a:r>
            <a:endParaRPr lang="en-US" sz="1600" smtClean="0">
              <a:latin typeface="Arial" charset="0"/>
              <a:cs typeface="Arial" charset="0"/>
            </a:endParaRPr>
          </a:p>
          <a:p>
            <a:pPr marL="285750" lvl="1">
              <a:spcBef>
                <a:spcPts val="225"/>
              </a:spcBef>
              <a:buSzPts val="1800"/>
              <a:buFont typeface="Lucida Grande"/>
              <a:buNone/>
            </a:pPr>
            <a:r>
              <a:rPr lang="en-US" sz="1600" smtClean="0">
                <a:latin typeface="Arial" charset="0"/>
                <a:cs typeface="Arial" charset="0"/>
              </a:rPr>
              <a:t>One-way coupling of atmospheric model with Global Wave Model (GWM) </a:t>
            </a:r>
          </a:p>
          <a:p>
            <a:pPr marL="285750" lvl="1">
              <a:spcBef>
                <a:spcPts val="225"/>
              </a:spcBef>
              <a:buSzPts val="1800"/>
              <a:buFont typeface="Lucida Grande"/>
              <a:buNone/>
            </a:pPr>
            <a:endParaRPr lang="en-US" sz="1600" smtClean="0">
              <a:latin typeface="Arial" charset="0"/>
              <a:cs typeface="Arial" charset="0"/>
            </a:endParaRPr>
          </a:p>
        </p:txBody>
      </p:sp>
      <p:sp>
        <p:nvSpPr>
          <p:cNvPr id="29699" name="Google Shape;210;p17"/>
          <p:cNvSpPr txBox="1">
            <a:spLocks noGrp="1"/>
          </p:cNvSpPr>
          <p:nvPr>
            <p:ph type="body" idx="4294967295"/>
          </p:nvPr>
        </p:nvSpPr>
        <p:spPr>
          <a:xfrm>
            <a:off x="5110163" y="1179513"/>
            <a:ext cx="3917950" cy="5445125"/>
          </a:xfrm>
          <a:ln w="19050" cap="flat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68569" tIns="34275" rIns="68569" bIns="34275"/>
          <a:lstStyle/>
          <a:p>
            <a:pPr marL="171450" indent="-171450">
              <a:spcBef>
                <a:spcPts val="225"/>
              </a:spcBef>
              <a:buSzPts val="2800"/>
              <a:buFont typeface="Lucida Grande"/>
              <a:buNone/>
            </a:pPr>
            <a:r>
              <a:rPr lang="en-US" sz="1600" b="1" smtClean="0">
                <a:latin typeface="Arial" charset="0"/>
                <a:cs typeface="Arial" charset="0"/>
              </a:rPr>
              <a:t>Data Assimilation Upgrades:</a:t>
            </a:r>
          </a:p>
          <a:p>
            <a:pPr marL="171450" indent="-171450">
              <a:spcBef>
                <a:spcPts val="225"/>
              </a:spcBef>
              <a:buSzPts val="2800"/>
              <a:buFont typeface="Lucida Grande"/>
              <a:buNone/>
            </a:pPr>
            <a:endParaRPr lang="en-US" sz="1600" b="1" smtClean="0">
              <a:latin typeface="Arial" charset="0"/>
              <a:cs typeface="Arial" charset="0"/>
            </a:endParaRPr>
          </a:p>
          <a:p>
            <a:pPr marL="542925" lvl="1" indent="-257175">
              <a:spcBef>
                <a:spcPts val="225"/>
              </a:spcBef>
              <a:buSzPts val="1800"/>
              <a:buFont typeface="Lucida Grande"/>
              <a:buChar char="•"/>
            </a:pPr>
            <a:r>
              <a:rPr lang="en-US" sz="1600" smtClean="0">
                <a:latin typeface="Arial" charset="0"/>
                <a:cs typeface="Arial" charset="0"/>
              </a:rPr>
              <a:t>Local Ensemble Kalman Filter (LETKF)</a:t>
            </a:r>
          </a:p>
          <a:p>
            <a:pPr marL="542925" lvl="1" indent="-257175">
              <a:spcBef>
                <a:spcPts val="225"/>
              </a:spcBef>
              <a:buSzPts val="1800"/>
              <a:buFont typeface="Lucida Grande"/>
              <a:buChar char="•"/>
            </a:pPr>
            <a:endParaRPr lang="en-US" sz="1600" smtClean="0">
              <a:latin typeface="Arial" charset="0"/>
              <a:cs typeface="Arial" charset="0"/>
            </a:endParaRPr>
          </a:p>
          <a:p>
            <a:pPr marL="542925" lvl="1" indent="-257175">
              <a:spcBef>
                <a:spcPts val="225"/>
              </a:spcBef>
              <a:buSzPts val="1800"/>
              <a:buFont typeface="Lucida Grande"/>
              <a:buChar char="•"/>
            </a:pPr>
            <a:r>
              <a:rPr lang="en-US" sz="16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4-Dimensional Incremental Analysis Update (4DIAU</a:t>
            </a:r>
            <a:r>
              <a:rPr lang="en-US" sz="1600" smtClean="0">
                <a:latin typeface="Arial" charset="0"/>
                <a:cs typeface="Arial" charset="0"/>
              </a:rPr>
              <a:t>)</a:t>
            </a:r>
          </a:p>
          <a:p>
            <a:pPr marL="542925" lvl="1" indent="-257175">
              <a:spcBef>
                <a:spcPts val="225"/>
              </a:spcBef>
              <a:buSzPts val="1800"/>
            </a:pPr>
            <a:endParaRPr lang="en-US" sz="1600" smtClean="0">
              <a:latin typeface="Arial" charset="0"/>
              <a:cs typeface="Arial" charset="0"/>
            </a:endParaRPr>
          </a:p>
          <a:p>
            <a:pPr marL="542925" lvl="1" indent="-257175">
              <a:spcBef>
                <a:spcPts val="225"/>
              </a:spcBef>
              <a:buSzPts val="1800"/>
              <a:buFont typeface="Lucida Grande"/>
              <a:buChar char="•"/>
            </a:pPr>
            <a:r>
              <a:rPr lang="en-US" sz="1600" smtClean="0">
                <a:latin typeface="Arial" charset="0"/>
                <a:cs typeface="Arial" charset="0"/>
              </a:rPr>
              <a:t>Stratospheric humidity increments</a:t>
            </a:r>
          </a:p>
          <a:p>
            <a:pPr marL="542925" lvl="1" indent="-257175">
              <a:spcBef>
                <a:spcPts val="225"/>
              </a:spcBef>
              <a:buSzPts val="1800"/>
              <a:buFont typeface="Lucida Grande"/>
              <a:buChar char="•"/>
            </a:pPr>
            <a:endParaRPr lang="en-US" sz="1600" smtClean="0">
              <a:latin typeface="Arial" charset="0"/>
              <a:cs typeface="Arial" charset="0"/>
            </a:endParaRPr>
          </a:p>
          <a:p>
            <a:pPr marL="542925" lvl="1" indent="-257175">
              <a:spcBef>
                <a:spcPts val="225"/>
              </a:spcBef>
              <a:buSzPts val="1800"/>
              <a:buFont typeface="Lucida Grande"/>
              <a:buChar char="•"/>
            </a:pPr>
            <a:r>
              <a:rPr lang="en-US" sz="1600" smtClean="0">
                <a:latin typeface="Arial" charset="0"/>
                <a:cs typeface="Arial" charset="0"/>
              </a:rPr>
              <a:t>Improved Near Surface Sea Temperature (NSST) analysis</a:t>
            </a:r>
          </a:p>
          <a:p>
            <a:pPr marL="542925" lvl="1" indent="-257175">
              <a:spcBef>
                <a:spcPts val="225"/>
              </a:spcBef>
              <a:buSzPts val="1800"/>
              <a:buFont typeface="Lucida Grande"/>
              <a:buChar char="•"/>
            </a:pPr>
            <a:endParaRPr lang="en-US" sz="1600" smtClean="0">
              <a:latin typeface="Arial" charset="0"/>
              <a:cs typeface="Arial" charset="0"/>
            </a:endParaRPr>
          </a:p>
          <a:p>
            <a:pPr marL="542925" lvl="1" indent="-257175">
              <a:spcBef>
                <a:spcPts val="225"/>
              </a:spcBef>
              <a:buSzPts val="1800"/>
              <a:buFont typeface="Lucida Grande"/>
              <a:buChar char="•"/>
            </a:pPr>
            <a:r>
              <a:rPr lang="en-US" sz="16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Land Data Assimilation (GLADS)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3349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GFS Vertical Profiles</a:t>
            </a:r>
          </a:p>
        </p:txBody>
      </p:sp>
      <p:pic>
        <p:nvPicPr>
          <p:cNvPr id="31746" name="Picture 5" descr="https://www.emc.ncep.noaa.gov/gmb/wx24fy/misc/GFS128/prof1mb_dpall.gif"/>
          <p:cNvPicPr>
            <a:picLocks noChangeAspect="1" noChangeArrowheads="1"/>
          </p:cNvPicPr>
          <p:nvPr/>
        </p:nvPicPr>
        <p:blipFill>
          <a:blip r:embed="rId2"/>
          <a:srcRect t="4800" b="8000"/>
          <a:stretch>
            <a:fillRect/>
          </a:stretch>
        </p:blipFill>
        <p:spPr bwMode="auto">
          <a:xfrm>
            <a:off x="0" y="762000"/>
            <a:ext cx="47625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3641725" y="2170113"/>
            <a:ext cx="125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64L GFS</a:t>
            </a:r>
          </a:p>
          <a:p>
            <a:r>
              <a:rPr lang="en-US" b="1"/>
              <a:t>Top 54km</a:t>
            </a: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3276600" y="3657600"/>
            <a:ext cx="125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97L GFS</a:t>
            </a:r>
          </a:p>
          <a:p>
            <a:r>
              <a:rPr lang="en-US" b="1">
                <a:solidFill>
                  <a:srgbClr val="FF0000"/>
                </a:solidFill>
              </a:rPr>
              <a:t>Top 80km</a:t>
            </a:r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1289050" y="4235450"/>
            <a:ext cx="125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127L GFS</a:t>
            </a:r>
          </a:p>
          <a:p>
            <a:r>
              <a:rPr lang="en-US" b="1">
                <a:solidFill>
                  <a:srgbClr val="008000"/>
                </a:solidFill>
              </a:rPr>
              <a:t>Top 80km</a:t>
            </a:r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762000" y="2863850"/>
            <a:ext cx="163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137L ECMWF</a:t>
            </a:r>
          </a:p>
          <a:p>
            <a:r>
              <a:rPr lang="en-US" b="1"/>
              <a:t>Top 80km</a:t>
            </a:r>
          </a:p>
        </p:txBody>
      </p:sp>
      <p:pic>
        <p:nvPicPr>
          <p:cNvPr id="31751" name="Picture 11" descr="https://www.emc.ncep.noaa.gov/gmb/wx24fy/misc/GFS128/prof1mb_dzsf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685800"/>
            <a:ext cx="3365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 Box 12"/>
          <p:cNvSpPr txBox="1">
            <a:spLocks noChangeArrowheads="1"/>
          </p:cNvSpPr>
          <p:nvPr/>
        </p:nvSpPr>
        <p:spPr bwMode="auto">
          <a:xfrm>
            <a:off x="5105400" y="4953000"/>
            <a:ext cx="3810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6688" indent="-166688">
              <a:buFontTx/>
              <a:buChar char="•"/>
            </a:pPr>
            <a:r>
              <a:rPr lang="en-US" sz="1600"/>
              <a:t>127L GFS has higher resolution than 137L IFS in the middle to lower troposphere, but coarser resolution above 400 hPa. </a:t>
            </a:r>
          </a:p>
          <a:p>
            <a:pPr marL="166688" indent="-166688">
              <a:buFontTx/>
              <a:buChar char="•"/>
            </a:pPr>
            <a:r>
              <a:rPr lang="en-US" sz="1600"/>
              <a:t>127L GFS 1</a:t>
            </a:r>
            <a:r>
              <a:rPr lang="en-US" sz="1600" baseline="30000"/>
              <a:t>st</a:t>
            </a:r>
            <a:r>
              <a:rPr lang="en-US" sz="1600"/>
              <a:t> layer is 20m thick; 64L GFS 1</a:t>
            </a:r>
            <a:r>
              <a:rPr lang="en-US" sz="1600" baseline="30000"/>
              <a:t>st</a:t>
            </a:r>
            <a:r>
              <a:rPr lang="en-US" sz="1600"/>
              <a:t> layer is 40m thick.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 txBox="1">
            <a:spLocks noGrp="1"/>
          </p:cNvSpPr>
          <p:nvPr>
            <p:ph type="title"/>
          </p:nvPr>
        </p:nvSpPr>
        <p:spPr>
          <a:xfrm>
            <a:off x="423863" y="803275"/>
            <a:ext cx="8229600" cy="114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CC"/>
                </a:solidFill>
                <a:latin typeface="Arial" charset="0"/>
                <a:cs typeface="Arial" charset="0"/>
                <a:sym typeface="Arial" charset="0"/>
              </a:rPr>
              <a:t>Reducing Biases in the Upper Atmosphere</a:t>
            </a:r>
          </a:p>
        </p:txBody>
      </p:sp>
      <p:sp>
        <p:nvSpPr>
          <p:cNvPr id="32770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87350" y="3041650"/>
            <a:ext cx="8229600" cy="3154363"/>
          </a:xfrm>
        </p:spPr>
        <p:txBody>
          <a:bodyPr/>
          <a:lstStyle/>
          <a:p>
            <a:pPr marL="203200" algn="ctr">
              <a:spcBef>
                <a:spcPts val="638"/>
              </a:spcBef>
              <a:buClr>
                <a:srgbClr val="000000"/>
              </a:buClr>
            </a:pPr>
            <a:r>
              <a:rPr lang="en-US" sz="3200" smtClean="0">
                <a:latin typeface="Arial" charset="0"/>
                <a:cs typeface="Arial" charset="0"/>
              </a:rPr>
              <a:t>model’s “climate” mean state</a:t>
            </a:r>
          </a:p>
          <a:p>
            <a:pPr marL="203200" algn="ctr">
              <a:spcBef>
                <a:spcPts val="638"/>
              </a:spcBef>
              <a:buClr>
                <a:srgbClr val="000000"/>
              </a:buClr>
            </a:pPr>
            <a:r>
              <a:rPr lang="en-US" sz="3200" smtClean="0">
                <a:latin typeface="Arial" charset="0"/>
                <a:cs typeface="Arial" charset="0"/>
              </a:rPr>
              <a:t> </a:t>
            </a:r>
          </a:p>
          <a:p>
            <a:pPr marL="203200" algn="ctr">
              <a:spcBef>
                <a:spcPts val="638"/>
              </a:spcBef>
              <a:buClr>
                <a:srgbClr val="000000"/>
              </a:buClr>
            </a:pPr>
            <a:r>
              <a:rPr lang="en-US" sz="3200" smtClean="0">
                <a:latin typeface="Arial" charset="0"/>
                <a:cs typeface="Arial" charset="0"/>
              </a:rPr>
              <a:t>2-year C192L127 </a:t>
            </a:r>
            <a:r>
              <a:rPr lang="en-US" sz="3200" smtClean="0">
                <a:solidFill>
                  <a:schemeClr val="hlink"/>
                </a:solidFill>
                <a:latin typeface="Arial" charset="0"/>
                <a:cs typeface="Arial" charset="0"/>
              </a:rPr>
              <a:t>“AMIP”</a:t>
            </a:r>
            <a:r>
              <a:rPr lang="en-US" sz="3200" smtClean="0">
                <a:latin typeface="Arial" charset="0"/>
                <a:cs typeface="Arial" charset="0"/>
              </a:rPr>
              <a:t> Run</a:t>
            </a:r>
          </a:p>
          <a:p>
            <a:pPr marL="203200" algn="ctr">
              <a:spcBef>
                <a:spcPts val="638"/>
              </a:spcBef>
              <a:buClr>
                <a:srgbClr val="000000"/>
              </a:buClr>
            </a:pPr>
            <a:r>
              <a:rPr lang="en-US" sz="3200" smtClean="0">
                <a:latin typeface="Arial" charset="0"/>
                <a:cs typeface="Arial" charset="0"/>
              </a:rPr>
              <a:t>IFS IC,  5Jan2017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55838" y="7513638"/>
            <a:ext cx="4956175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638"/>
              </a:spcBef>
              <a:buClr>
                <a:srgbClr val="000000"/>
              </a:buClr>
            </a:pPr>
            <a:r>
              <a:rPr lang="en-US" sz="2400" b="1"/>
              <a:t>RUN1 :   GFS.v15.1 configuration</a:t>
            </a:r>
          </a:p>
          <a:p>
            <a:pPr eaLnBrk="0" hangingPunct="0">
              <a:spcBef>
                <a:spcPts val="638"/>
              </a:spcBef>
              <a:buClr>
                <a:srgbClr val="000000"/>
              </a:buClr>
            </a:pPr>
            <a:endParaRPr lang="en-US" sz="24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0" descr="https://www.emc.ncep.noaa.gov/gmb/wx24fy/misc/GFS127_ugwd/UL_jan2018_gfsc192l127cli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2413"/>
            <a:ext cx="4664075" cy="39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itle 1"/>
          <p:cNvSpPr txBox="1">
            <a:spLocks noGrp="1"/>
          </p:cNvSpPr>
          <p:nvPr>
            <p:ph type="title" idx="4294967295"/>
          </p:nvPr>
        </p:nvSpPr>
        <p:spPr>
          <a:xfrm>
            <a:off x="423863" y="66675"/>
            <a:ext cx="8229600" cy="744538"/>
          </a:xfrm>
        </p:spPr>
        <p:txBody>
          <a:bodyPr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Zonal Mean Zonal Wind</a:t>
            </a:r>
          </a:p>
        </p:txBody>
      </p:sp>
      <p:pic>
        <p:nvPicPr>
          <p:cNvPr id="33795" name="Picture 2" descr="https://www.sparc-climate.org/wp-content/uploads/sites/5/2018/01/DC-TZWClim-zonal_wind_1-300x225.png"/>
          <p:cNvPicPr>
            <a:picLocks noChangeAspect="1" noChangeArrowheads="1"/>
          </p:cNvPicPr>
          <p:nvPr/>
        </p:nvPicPr>
        <p:blipFill>
          <a:blip r:embed="rId3"/>
          <a:srcRect t="30272"/>
          <a:stretch>
            <a:fillRect/>
          </a:stretch>
        </p:blipFill>
        <p:spPr bwMode="auto">
          <a:xfrm>
            <a:off x="4675188" y="1671638"/>
            <a:ext cx="43116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67388" y="1049338"/>
            <a:ext cx="2447925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COSPAR Climatology</a:t>
            </a:r>
          </a:p>
        </p:txBody>
      </p:sp>
      <p:sp>
        <p:nvSpPr>
          <p:cNvPr id="33797" name="TextBox 8"/>
          <p:cNvSpPr txBox="1">
            <a:spLocks noChangeArrowheads="1"/>
          </p:cNvSpPr>
          <p:nvPr/>
        </p:nvSpPr>
        <p:spPr bwMode="auto">
          <a:xfrm>
            <a:off x="1981200" y="858838"/>
            <a:ext cx="169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Jan 2018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588250" y="1876425"/>
            <a:ext cx="1104900" cy="22129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76675" y="1851025"/>
            <a:ext cx="47625" cy="2033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174625" y="5684838"/>
            <a:ext cx="86852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NH polar night jet is too strong, does not tilt towards the equator from the stratosphere to the mesosphere.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SH easterly wind near the mesopause region is too strong, does not transition to westerly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 txBox="1">
            <a:spLocks noGrp="1"/>
          </p:cNvSpPr>
          <p:nvPr>
            <p:ph type="title" idx="4294967295"/>
          </p:nvPr>
        </p:nvSpPr>
        <p:spPr>
          <a:xfrm>
            <a:off x="293688" y="119063"/>
            <a:ext cx="8229600" cy="676275"/>
          </a:xfrm>
        </p:spPr>
        <p:txBody>
          <a:bodyPr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Zonal Mean Zonal Wind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8188" y="971550"/>
            <a:ext cx="2447925" cy="306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COSPAR Climatology</a:t>
            </a:r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1119188" y="863600"/>
            <a:ext cx="178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July 2017</a:t>
            </a:r>
          </a:p>
        </p:txBody>
      </p:sp>
      <p:pic>
        <p:nvPicPr>
          <p:cNvPr id="34820" name="Picture 2" descr="https://www.emc.ncep.noaa.gov/gmb/wx24fy/misc/GFS128/UL_Jul20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385888"/>
            <a:ext cx="4237038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https://www.sparc-climate.org/wp-content/uploads/sites/5/2018/01/DC-TZWClim-zonal_wind_7-300x225.png"/>
          <p:cNvPicPr>
            <a:picLocks noChangeAspect="1" noChangeArrowheads="1"/>
          </p:cNvPicPr>
          <p:nvPr/>
        </p:nvPicPr>
        <p:blipFill>
          <a:blip r:embed="rId3"/>
          <a:srcRect t="32094"/>
          <a:stretch>
            <a:fillRect/>
          </a:stretch>
        </p:blipFill>
        <p:spPr bwMode="auto">
          <a:xfrm>
            <a:off x="4940300" y="1565275"/>
            <a:ext cx="42037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212725" y="5980113"/>
            <a:ext cx="87137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SH polar night jet is too strong, does not tilt towards the equator from the stratosphere to the mesosphere.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NH easterly wind near the mesopause region is too strong, does not transition to westerly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 txBox="1">
            <a:spLocks noGrp="1"/>
          </p:cNvSpPr>
          <p:nvPr>
            <p:ph type="title" idx="4294967295"/>
          </p:nvPr>
        </p:nvSpPr>
        <p:spPr>
          <a:xfrm>
            <a:off x="433388" y="230188"/>
            <a:ext cx="8229600" cy="457200"/>
          </a:xfrm>
        </p:spPr>
        <p:txBody>
          <a:bodyPr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QBO, SAO</a:t>
            </a:r>
          </a:p>
        </p:txBody>
      </p:sp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1493838" y="5954713"/>
            <a:ext cx="6326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The Model failed to capture the QBO</a:t>
            </a:r>
          </a:p>
          <a:p>
            <a:r>
              <a:rPr lang="en-US" sz="2000" b="1"/>
              <a:t> SAO westerly phase is too weak.</a:t>
            </a:r>
          </a:p>
        </p:txBody>
      </p:sp>
      <p:pic>
        <p:nvPicPr>
          <p:cNvPr id="35843" name="Picture 2" descr="https://www.emc.ncep.noaa.gov/gmb/wx24fy/misc/GFS128/QB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885825"/>
            <a:ext cx="4657725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http://ugamp.nerc.ac.uk/hot/ajh/qbolan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3025" y="2008188"/>
            <a:ext cx="3670300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5576888" y="906463"/>
            <a:ext cx="240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UKMO assimilated dataset</a:t>
            </a:r>
            <a:endParaRPr lang="en-US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5348288" y="1262063"/>
            <a:ext cx="3305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http://ugamp.nerc.ac.uk/hot/ajh/qbo.htm</a:t>
            </a:r>
            <a:endParaRPr lang="en-US"/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 flipV="1">
            <a:off x="133350" y="3543300"/>
            <a:ext cx="9010650" cy="1143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 flipV="1">
            <a:off x="0" y="2476500"/>
            <a:ext cx="9010650" cy="1143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42900" y="419100"/>
            <a:ext cx="8229600" cy="6002338"/>
          </a:xfrm>
        </p:spPr>
        <p:txBody>
          <a:bodyPr/>
          <a:lstStyle/>
          <a:p>
            <a:pPr marL="203200"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</a:pPr>
            <a:endParaRPr lang="en-US" sz="2800" b="1" smtClean="0">
              <a:latin typeface="Arial" charset="0"/>
              <a:cs typeface="Arial" charset="0"/>
            </a:endParaRPr>
          </a:p>
          <a:p>
            <a:pPr marL="203200" algn="ctr"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</a:pPr>
            <a:r>
              <a:rPr lang="en-US" sz="2800" b="1" smtClean="0">
                <a:latin typeface="Arial" charset="0"/>
                <a:cs typeface="Arial" charset="0"/>
              </a:rPr>
              <a:t>Improved climate mean state</a:t>
            </a:r>
          </a:p>
          <a:p>
            <a:pPr marL="203200" algn="ctr"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</a:pPr>
            <a:r>
              <a:rPr lang="en-US" sz="2800" b="1" smtClean="0">
                <a:latin typeface="Arial" charset="0"/>
                <a:cs typeface="Arial" charset="0"/>
              </a:rPr>
              <a:t> with Unified Gravity-Wave Physics, which includes both parameterized orographic and non-orographic GWD</a:t>
            </a:r>
          </a:p>
          <a:p>
            <a:pPr marL="203200" algn="ctr"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</a:pPr>
            <a:endParaRPr lang="en-US" sz="2800" b="1" smtClean="0">
              <a:latin typeface="Arial" charset="0"/>
              <a:cs typeface="Arial" charset="0"/>
            </a:endParaRPr>
          </a:p>
          <a:p>
            <a:pPr marL="203200" algn="ctr"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</a:pPr>
            <a:endParaRPr lang="en-US" sz="2800" b="1" smtClean="0">
              <a:latin typeface="Arial" charset="0"/>
              <a:cs typeface="Arial" charset="0"/>
            </a:endParaRPr>
          </a:p>
          <a:p>
            <a:pPr marL="203200" algn="ctr"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</a:pPr>
            <a:endParaRPr lang="en-US" sz="2800" b="1" smtClean="0">
              <a:latin typeface="Arial" charset="0"/>
              <a:cs typeface="Arial" charset="0"/>
            </a:endParaRPr>
          </a:p>
          <a:p>
            <a:pPr marL="203200" algn="ctr"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</a:pPr>
            <a:r>
              <a:rPr lang="en-US" sz="2800" b="1" smtClean="0">
                <a:latin typeface="Arial" charset="0"/>
                <a:cs typeface="Arial" charset="0"/>
              </a:rPr>
              <a:t>2-year C192L127 Climate/AMIP Run</a:t>
            </a:r>
          </a:p>
          <a:p>
            <a:pPr marL="203200" algn="ctr"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</a:pPr>
            <a:r>
              <a:rPr lang="en-US" sz="2800" b="1" smtClean="0">
                <a:latin typeface="Arial" charset="0"/>
                <a:cs typeface="Arial" charset="0"/>
              </a:rPr>
              <a:t>IFS IC,  5Jan2017</a:t>
            </a:r>
          </a:p>
          <a:p>
            <a:pPr marL="203200" algn="ctr"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</a:pPr>
            <a:endParaRPr lang="en-US" sz="2800" b="1" smtClean="0">
              <a:latin typeface="Arial" charset="0"/>
              <a:cs typeface="Arial" charset="0"/>
            </a:endParaRPr>
          </a:p>
          <a:p>
            <a:pPr marL="203200" algn="ctr"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</a:pPr>
            <a:endParaRPr lang="en-US" sz="2800" b="1" smtClean="0">
              <a:latin typeface="Arial" charset="0"/>
              <a:cs typeface="Arial" charset="0"/>
            </a:endParaRPr>
          </a:p>
          <a:p>
            <a:pPr marL="203200" algn="ctr"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</a:pPr>
            <a:endParaRPr lang="en-US" sz="28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 txBox="1">
            <a:spLocks noGrp="1"/>
          </p:cNvSpPr>
          <p:nvPr>
            <p:ph type="title" idx="4294967295"/>
          </p:nvPr>
        </p:nvSpPr>
        <p:spPr>
          <a:xfrm>
            <a:off x="423863" y="211138"/>
            <a:ext cx="8229600" cy="428625"/>
          </a:xfrm>
        </p:spPr>
        <p:txBody>
          <a:bodyPr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Zonal Mean Zonal Wind</a:t>
            </a:r>
          </a:p>
        </p:txBody>
      </p:sp>
      <p:pic>
        <p:nvPicPr>
          <p:cNvPr id="37890" name="Picture 2" descr="https://www.sparc-climate.org/wp-content/uploads/sites/5/2018/01/DC-TZWClim-zonal_wind_1-300x225.png"/>
          <p:cNvPicPr>
            <a:picLocks noChangeAspect="1" noChangeArrowheads="1"/>
          </p:cNvPicPr>
          <p:nvPr/>
        </p:nvPicPr>
        <p:blipFill>
          <a:blip r:embed="rId2"/>
          <a:srcRect t="30272"/>
          <a:stretch>
            <a:fillRect/>
          </a:stretch>
        </p:blipFill>
        <p:spPr bwMode="auto">
          <a:xfrm>
            <a:off x="4722813" y="1530350"/>
            <a:ext cx="4311650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67388" y="1030288"/>
            <a:ext cx="2447925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COSPAR Climatology</a:t>
            </a:r>
          </a:p>
        </p:txBody>
      </p:sp>
      <p:sp>
        <p:nvSpPr>
          <p:cNvPr id="37892" name="TextBox 8"/>
          <p:cNvSpPr txBox="1">
            <a:spLocks noChangeArrowheads="1"/>
          </p:cNvSpPr>
          <p:nvPr/>
        </p:nvSpPr>
        <p:spPr bwMode="auto">
          <a:xfrm>
            <a:off x="1981200" y="814388"/>
            <a:ext cx="169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Jan 2018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588250" y="1735138"/>
            <a:ext cx="1104900" cy="25257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76675" y="1735138"/>
            <a:ext cx="47625" cy="23209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895" name="Picture 10" descr="https://www.emc.ncep.noaa.gov/gmb/wx24fy/misc/GFS127_ugwd/UL_Jan2018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" y="1244600"/>
            <a:ext cx="4449763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ext Box 11"/>
          <p:cNvSpPr txBox="1">
            <a:spLocks noChangeArrowheads="1"/>
          </p:cNvSpPr>
          <p:nvPr/>
        </p:nvSpPr>
        <p:spPr bwMode="auto">
          <a:xfrm>
            <a:off x="1031875" y="6022975"/>
            <a:ext cx="79898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NH polar night jet is improved, has the correct orientation, although it is still too strong near the mesopause.   </a:t>
            </a:r>
          </a:p>
          <a:p>
            <a:pPr>
              <a:buFontTx/>
              <a:buChar char="•"/>
            </a:pPr>
            <a:r>
              <a:rPr lang="en-US"/>
              <a:t> SH easterly wind near the mesopause is also greatly improved.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 txBox="1">
            <a:spLocks noGrp="1"/>
          </p:cNvSpPr>
          <p:nvPr>
            <p:ph type="title" idx="4294967295"/>
          </p:nvPr>
        </p:nvSpPr>
        <p:spPr>
          <a:xfrm>
            <a:off x="423863" y="134938"/>
            <a:ext cx="8229600" cy="685800"/>
          </a:xfrm>
        </p:spPr>
        <p:txBody>
          <a:bodyPr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Zonal Mean Zonal Wind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8188" y="1038225"/>
            <a:ext cx="2447925" cy="306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COSPAR Climatology</a:t>
            </a: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1119188" y="930275"/>
            <a:ext cx="178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July 2017</a:t>
            </a:r>
          </a:p>
        </p:txBody>
      </p:sp>
      <p:pic>
        <p:nvPicPr>
          <p:cNvPr id="38916" name="Picture 4" descr="https://www.sparc-climate.org/wp-content/uploads/sites/5/2018/01/DC-TZWClim-zonal_wind_7-300x225.png"/>
          <p:cNvPicPr>
            <a:picLocks noChangeAspect="1" noChangeArrowheads="1"/>
          </p:cNvPicPr>
          <p:nvPr/>
        </p:nvPicPr>
        <p:blipFill>
          <a:blip r:embed="rId2"/>
          <a:srcRect t="32094"/>
          <a:stretch>
            <a:fillRect/>
          </a:stretch>
        </p:blipFill>
        <p:spPr bwMode="auto">
          <a:xfrm>
            <a:off x="4940300" y="1631950"/>
            <a:ext cx="42037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8" descr="https://www.emc.ncep.noaa.gov/gmb/wx24fy/misc/GFS127_ugwd/UL_Jul2017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35100"/>
            <a:ext cx="483552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115;p13"/>
          <p:cNvSpPr txBox="1">
            <a:spLocks noGrp="1"/>
          </p:cNvSpPr>
          <p:nvPr>
            <p:ph type="title" idx="4294967295"/>
          </p:nvPr>
        </p:nvSpPr>
        <p:spPr>
          <a:xfrm>
            <a:off x="1054100" y="147638"/>
            <a:ext cx="7134225" cy="479425"/>
          </a:xfrm>
        </p:spPr>
        <p:txBody>
          <a:bodyPr tIns="45700" bIns="45700"/>
          <a:lstStyle/>
          <a:p>
            <a:pPr algn="ctr" eaLnBrk="1" hangingPunct="1">
              <a:buSzPts val="1400"/>
            </a:pPr>
            <a:r>
              <a:rPr lang="en-US" sz="2400" b="1" smtClean="0">
                <a:solidFill>
                  <a:srgbClr val="FF0000"/>
                </a:solidFill>
                <a:latin typeface="Helvetica Neue"/>
                <a:cs typeface="Arial" charset="0"/>
                <a:sym typeface="Helvetica Neue"/>
              </a:rPr>
              <a:t>GFS.v15 Transition to Operation</a:t>
            </a:r>
          </a:p>
        </p:txBody>
      </p:sp>
      <p:sp>
        <p:nvSpPr>
          <p:cNvPr id="17410" name="Google Shape;116;p13"/>
          <p:cNvSpPr txBox="1">
            <a:spLocks noGrp="1"/>
          </p:cNvSpPr>
          <p:nvPr>
            <p:ph type="body" idx="4294967295"/>
          </p:nvPr>
        </p:nvSpPr>
        <p:spPr>
          <a:xfrm>
            <a:off x="534988" y="754063"/>
            <a:ext cx="8278812" cy="533400"/>
          </a:xfrm>
          <a:solidFill>
            <a:srgbClr val="F5FB11"/>
          </a:solidFill>
        </p:spPr>
        <p:txBody>
          <a:bodyPr tIns="45700" bIns="45700"/>
          <a:lstStyle/>
          <a:p>
            <a:pPr algn="ctr" eaLnBrk="1" hangingPunct="1">
              <a:buClr>
                <a:srgbClr val="FF0000"/>
              </a:buClr>
              <a:buSzPts val="2000"/>
              <a:buFont typeface="Merriweather Sans"/>
              <a:buNone/>
            </a:pPr>
            <a:r>
              <a:rPr lang="en-US" b="1" i="1" smtClean="0">
                <a:solidFill>
                  <a:srgbClr val="0000CC"/>
                </a:solidFill>
                <a:latin typeface="Arial" charset="0"/>
                <a:cs typeface="Arial" charset="0"/>
              </a:rPr>
              <a:t>Finite-Volume Cubed-Sphere Dynamical Core (FV3) </a:t>
            </a:r>
          </a:p>
          <a:p>
            <a:pPr algn="ctr" eaLnBrk="1" hangingPunct="1">
              <a:buClr>
                <a:srgbClr val="FF0000"/>
              </a:buClr>
              <a:buSzPts val="2000"/>
              <a:buFont typeface="Merriweather Sans"/>
              <a:buNone/>
            </a:pPr>
            <a:r>
              <a:rPr lang="en-US" b="1" i="1" smtClean="0">
                <a:solidFill>
                  <a:srgbClr val="0000CC"/>
                </a:solidFill>
                <a:latin typeface="Arial" charset="0"/>
                <a:cs typeface="Arial" charset="0"/>
              </a:rPr>
              <a:t>Microphysics Scheme with Multiple Prognostic Cloud Hydrometers</a:t>
            </a:r>
            <a:endParaRPr lang="en-US" b="1" i="1" smtClean="0">
              <a:solidFill>
                <a:srgbClr val="0000CC"/>
              </a:solidFill>
              <a:latin typeface="Helvetica Neue"/>
              <a:cs typeface="Arial" charset="0"/>
              <a:sym typeface="Helvetica Neue"/>
            </a:endParaRPr>
          </a:p>
        </p:txBody>
      </p:sp>
      <p:sp>
        <p:nvSpPr>
          <p:cNvPr id="17411" name="Google Shape;118;p13"/>
          <p:cNvSpPr txBox="1">
            <a:spLocks noChangeArrowheads="1"/>
          </p:cNvSpPr>
          <p:nvPr/>
        </p:nvSpPr>
        <p:spPr bwMode="auto">
          <a:xfrm>
            <a:off x="522288" y="2170113"/>
            <a:ext cx="8259762" cy="44481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lIns="91425" tIns="91425" rIns="91425" bIns="91425"/>
          <a:lstStyle/>
          <a:p>
            <a:pPr marL="342900" indent="-228600">
              <a:buClr>
                <a:srgbClr val="000000"/>
              </a:buClr>
              <a:buFont typeface="Arial" charset="0"/>
              <a:buNone/>
            </a:pPr>
            <a:r>
              <a:rPr lang="en-US" sz="2400" b="1" u="sng">
                <a:solidFill>
                  <a:schemeClr val="tx1"/>
                </a:solidFill>
              </a:rPr>
              <a:t>Configuration</a:t>
            </a:r>
            <a:r>
              <a:rPr lang="en-US" sz="2400" b="1">
                <a:solidFill>
                  <a:schemeClr val="tx1"/>
                </a:solidFill>
              </a:rPr>
              <a:t>:</a:t>
            </a:r>
          </a:p>
          <a:p>
            <a:pPr marL="342900" indent="-228600">
              <a:spcBef>
                <a:spcPts val="900"/>
              </a:spcBef>
              <a:buClr>
                <a:srgbClr val="000000"/>
              </a:buClr>
              <a:buSzPts val="2000"/>
              <a:buFont typeface="Arial" charset="0"/>
              <a:buChar char="●"/>
            </a:pPr>
            <a:r>
              <a:rPr lang="en-US" sz="2400" b="1">
                <a:solidFill>
                  <a:schemeClr val="tx1"/>
                </a:solidFill>
              </a:rPr>
              <a:t>High-res:  C768 (~13km)</a:t>
            </a:r>
            <a:endParaRPr lang="en-US" sz="2400">
              <a:solidFill>
                <a:schemeClr val="tx1"/>
              </a:solidFill>
            </a:endParaRPr>
          </a:p>
          <a:p>
            <a:pPr marL="342900" indent="-228600">
              <a:spcBef>
                <a:spcPts val="900"/>
              </a:spcBef>
              <a:buClr>
                <a:srgbClr val="000000"/>
              </a:buClr>
              <a:buSzPts val="2000"/>
              <a:buFont typeface="Arial" charset="0"/>
              <a:buChar char="●"/>
            </a:pPr>
            <a:r>
              <a:rPr lang="en-US" sz="2400" b="1">
                <a:solidFill>
                  <a:schemeClr val="tx1"/>
                </a:solidFill>
              </a:rPr>
              <a:t>Data Assimilation:  C384 (~25km, 80 member ensemble)</a:t>
            </a:r>
            <a:endParaRPr lang="en-US" sz="2400">
              <a:solidFill>
                <a:schemeClr val="tx1"/>
              </a:solidFill>
            </a:endParaRPr>
          </a:p>
          <a:p>
            <a:pPr marL="342900" indent="-228600">
              <a:spcBef>
                <a:spcPts val="900"/>
              </a:spcBef>
              <a:buClr>
                <a:srgbClr val="000000"/>
              </a:buClr>
              <a:buSzPts val="2000"/>
              <a:buFont typeface="Arial" charset="0"/>
              <a:buChar char="●"/>
            </a:pPr>
            <a:r>
              <a:rPr lang="en-US" sz="2400" b="1">
                <a:solidFill>
                  <a:schemeClr val="tx1"/>
                </a:solidFill>
              </a:rPr>
              <a:t>64 layer, top at 0.2 hPa</a:t>
            </a:r>
            <a:endParaRPr lang="en-US" sz="2400">
              <a:solidFill>
                <a:schemeClr val="tx1"/>
              </a:solidFill>
            </a:endParaRPr>
          </a:p>
          <a:p>
            <a:pPr marL="342900" indent="-228600">
              <a:spcBef>
                <a:spcPts val="900"/>
              </a:spcBef>
              <a:buClr>
                <a:srgbClr val="000000"/>
              </a:buClr>
              <a:buSzPts val="2000"/>
              <a:buFont typeface="Arial" charset="0"/>
              <a:buChar char="●"/>
            </a:pPr>
            <a:r>
              <a:rPr lang="en-US" sz="2400" b="1">
                <a:solidFill>
                  <a:schemeClr val="tx1"/>
                </a:solidFill>
              </a:rPr>
              <a:t>Uniform resolution for all 16 days of forecast</a:t>
            </a:r>
          </a:p>
          <a:p>
            <a:pPr marL="342900" indent="-228600">
              <a:spcBef>
                <a:spcPts val="900"/>
              </a:spcBef>
              <a:buClr>
                <a:srgbClr val="000000"/>
              </a:buClr>
              <a:buSzPts val="2000"/>
              <a:buFont typeface="Arial" charset="0"/>
              <a:buChar char="●"/>
            </a:pPr>
            <a:r>
              <a:rPr lang="en-US" sz="2400" b="1">
                <a:solidFill>
                  <a:schemeClr val="tx1"/>
                </a:solidFill>
              </a:rPr>
              <a:t>Dycore:  FV3, non-hydrostatic, single precision</a:t>
            </a:r>
          </a:p>
          <a:p>
            <a:pPr marL="342900" indent="-228600">
              <a:spcBef>
                <a:spcPts val="900"/>
              </a:spcBef>
              <a:buClr>
                <a:srgbClr val="000000"/>
              </a:buClr>
              <a:buSzPts val="2000"/>
              <a:buFont typeface="Arial" charset="0"/>
              <a:buChar char="●"/>
            </a:pPr>
            <a:r>
              <a:rPr lang="en-US" sz="2400" b="1">
                <a:solidFill>
                  <a:schemeClr val="tx1"/>
                </a:solidFill>
              </a:rPr>
              <a:t>Physics:  GFS Physics + GFDL Cloud Microphysics,  double precision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892425" y="1677988"/>
            <a:ext cx="3552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CC"/>
                </a:solidFill>
              </a:rPr>
              <a:t>In Operation:  June 12,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3"/>
          <p:cNvSpPr txBox="1">
            <a:spLocks noChangeArrowheads="1"/>
          </p:cNvSpPr>
          <p:nvPr/>
        </p:nvSpPr>
        <p:spPr bwMode="auto">
          <a:xfrm>
            <a:off x="736600" y="5756275"/>
            <a:ext cx="8054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QBO-like feature captured, but the period is too short, appears to be an downward propagating SAO.  Needs further improvement.</a:t>
            </a:r>
          </a:p>
        </p:txBody>
      </p:sp>
      <p:pic>
        <p:nvPicPr>
          <p:cNvPr id="39938" name="Picture 9" descr="https://www.emc.ncep.noaa.gov/gmb/wx24fy/misc/GFS127_ugwd/QBO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839788"/>
            <a:ext cx="8707438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itle 1"/>
          <p:cNvSpPr txBox="1">
            <a:spLocks/>
          </p:cNvSpPr>
          <p:nvPr/>
        </p:nvSpPr>
        <p:spPr bwMode="auto">
          <a:xfrm>
            <a:off x="433388" y="230188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</a:rPr>
              <a:t>QBO, SAO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3" descr="https://www.emc.ncep.noaa.gov/gmb/wx24fy/misc/GFS127_ugwd/SSWu_gfsc192l127clim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38575"/>
            <a:ext cx="66103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11" descr="https://www.emc.ncep.noaa.gov/gmb/wx24fy/misc/GFS127_ugwd/SSWt_NH_gfsc192l127clim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4875"/>
            <a:ext cx="65817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itle 1"/>
          <p:cNvSpPr txBox="1">
            <a:spLocks noGrp="1"/>
          </p:cNvSpPr>
          <p:nvPr>
            <p:ph type="title" idx="4294967295"/>
          </p:nvPr>
        </p:nvSpPr>
        <p:spPr>
          <a:xfrm>
            <a:off x="433388" y="230188"/>
            <a:ext cx="8229600" cy="323850"/>
          </a:xfrm>
        </p:spPr>
        <p:txBody>
          <a:bodyPr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SSW  (Dec-Apr, 2018)</a:t>
            </a:r>
          </a:p>
        </p:txBody>
      </p:sp>
      <p:sp>
        <p:nvSpPr>
          <p:cNvPr id="40964" name="Text Box 14"/>
          <p:cNvSpPr txBox="1">
            <a:spLocks noChangeArrowheads="1"/>
          </p:cNvSpPr>
          <p:nvPr/>
        </p:nvSpPr>
        <p:spPr bwMode="auto">
          <a:xfrm>
            <a:off x="6832600" y="2268538"/>
            <a:ext cx="2155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SSW is simulated with UGWP included as well.</a:t>
            </a:r>
          </a:p>
        </p:txBody>
      </p:sp>
      <p:sp>
        <p:nvSpPr>
          <p:cNvPr id="40965" name="Text Box 15"/>
          <p:cNvSpPr txBox="1">
            <a:spLocks noChangeArrowheads="1"/>
          </p:cNvSpPr>
          <p:nvPr/>
        </p:nvSpPr>
        <p:spPr bwMode="auto">
          <a:xfrm>
            <a:off x="346075" y="3230563"/>
            <a:ext cx="2381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Temp Anomaly [ 60N-90N]</a:t>
            </a:r>
          </a:p>
        </p:txBody>
      </p:sp>
      <p:sp>
        <p:nvSpPr>
          <p:cNvPr id="40966" name="Text Box 16"/>
          <p:cNvSpPr txBox="1">
            <a:spLocks noChangeArrowheads="1"/>
          </p:cNvSpPr>
          <p:nvPr/>
        </p:nvSpPr>
        <p:spPr bwMode="auto">
          <a:xfrm>
            <a:off x="384175" y="6211888"/>
            <a:ext cx="2014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Zonal Wind [65N-90N]</a:t>
            </a:r>
          </a:p>
        </p:txBody>
      </p:sp>
      <p:sp>
        <p:nvSpPr>
          <p:cNvPr id="40967" name="Line 17"/>
          <p:cNvSpPr>
            <a:spLocks noChangeShapeType="1"/>
          </p:cNvSpPr>
          <p:nvPr/>
        </p:nvSpPr>
        <p:spPr bwMode="auto">
          <a:xfrm flipH="1" flipV="1">
            <a:off x="4381500" y="1885950"/>
            <a:ext cx="2676525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Line 18"/>
          <p:cNvSpPr>
            <a:spLocks noChangeShapeType="1"/>
          </p:cNvSpPr>
          <p:nvPr/>
        </p:nvSpPr>
        <p:spPr bwMode="auto">
          <a:xfrm flipH="1">
            <a:off x="5038725" y="2438400"/>
            <a:ext cx="2038350" cy="2476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 txBox="1">
            <a:spLocks noGrp="1"/>
          </p:cNvSpPr>
          <p:nvPr>
            <p:ph type="title"/>
          </p:nvPr>
        </p:nvSpPr>
        <p:spPr>
          <a:xfrm>
            <a:off x="382588" y="2346325"/>
            <a:ext cx="8229600" cy="114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CC"/>
                </a:solidFill>
                <a:latin typeface="Arial" charset="0"/>
                <a:cs typeface="Arial" charset="0"/>
                <a:sym typeface="Arial" charset="0"/>
              </a:rPr>
              <a:t>Improving PBL Inversion</a:t>
            </a:r>
          </a:p>
        </p:txBody>
      </p:sp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2255838" y="7513638"/>
            <a:ext cx="4956175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638"/>
              </a:spcBef>
              <a:buClr>
                <a:srgbClr val="000000"/>
              </a:buClr>
            </a:pPr>
            <a:r>
              <a:rPr lang="en-US" sz="2400" b="1"/>
              <a:t>RUN1 :   GFS.v15.1 configuration</a:t>
            </a:r>
          </a:p>
          <a:p>
            <a:pPr eaLnBrk="0" hangingPunct="0">
              <a:spcBef>
                <a:spcPts val="638"/>
              </a:spcBef>
              <a:buClr>
                <a:srgbClr val="000000"/>
              </a:buClr>
            </a:pPr>
            <a:endParaRPr lang="en-US" sz="2400"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https://lh3.googleusercontent.com/lgShgIPD_7thYz2-umgcEkonNhpnizffTC15OxABrnS4Z6Xj5IaKutc_TkhiJnLkeIY_F9-hxTZAqeK8i81KfN2zJQukSjGNYOdd2JpF8SwGNxL6zaH6STl9trPyqY7e0QIQwa0y"/>
          <p:cNvPicPr>
            <a:picLocks noChangeAspect="1" noChangeArrowheads="1"/>
          </p:cNvPicPr>
          <p:nvPr/>
        </p:nvPicPr>
        <p:blipFill>
          <a:blip r:embed="rId2"/>
          <a:srcRect r="52863" b="49187"/>
          <a:stretch>
            <a:fillRect/>
          </a:stretch>
        </p:blipFill>
        <p:spPr bwMode="auto">
          <a:xfrm>
            <a:off x="171450" y="1039813"/>
            <a:ext cx="4551363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Box 8"/>
          <p:cNvSpPr txBox="1">
            <a:spLocks noChangeArrowheads="1"/>
          </p:cNvSpPr>
          <p:nvPr/>
        </p:nvSpPr>
        <p:spPr bwMode="auto">
          <a:xfrm>
            <a:off x="298450" y="142875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GFS.v15 often struggles to handle PBL inversions </a:t>
            </a:r>
          </a:p>
        </p:txBody>
      </p:sp>
      <p:sp>
        <p:nvSpPr>
          <p:cNvPr id="43011" name="TextBox 7"/>
          <p:cNvSpPr txBox="1">
            <a:spLocks noChangeArrowheads="1"/>
          </p:cNvSpPr>
          <p:nvPr/>
        </p:nvSpPr>
        <p:spPr bwMode="auto">
          <a:xfrm>
            <a:off x="1036638" y="6480175"/>
            <a:ext cx="3563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Credit:   Geoff Manikin</a:t>
            </a:r>
          </a:p>
        </p:txBody>
      </p:sp>
      <p:sp>
        <p:nvSpPr>
          <p:cNvPr id="43012" name="Text Box 9"/>
          <p:cNvSpPr txBox="1">
            <a:spLocks noChangeArrowheads="1"/>
          </p:cNvSpPr>
          <p:nvPr/>
        </p:nvSpPr>
        <p:spPr bwMode="auto">
          <a:xfrm>
            <a:off x="3613150" y="1058863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Bold: OBS</a:t>
            </a:r>
          </a:p>
          <a:p>
            <a:r>
              <a:rPr lang="en-US" b="1"/>
              <a:t>Dash: FCST</a:t>
            </a:r>
          </a:p>
        </p:txBody>
      </p:sp>
      <p:pic>
        <p:nvPicPr>
          <p:cNvPr id="43013" name="Picture 2" descr="https://lh5.googleusercontent.com/bRwPjsoXK00_lPtWEdgMast3Hfege1CNV4asI_ELUtfnzIBVmFe6g71C_XInXzI_gHTcvvabliFEyuewo0w-7nbBVQ7_AUj4AiAKKZASGYK43HcC0Lzm0uuBAdfgf0TqrLUf7cT4"/>
          <p:cNvPicPr>
            <a:picLocks noChangeAspect="1" noChangeArrowheads="1"/>
          </p:cNvPicPr>
          <p:nvPr/>
        </p:nvPicPr>
        <p:blipFill>
          <a:blip r:embed="rId3"/>
          <a:srcRect r="49532" b="50883"/>
          <a:stretch>
            <a:fillRect/>
          </a:stretch>
        </p:blipFill>
        <p:spPr bwMode="auto">
          <a:xfrm>
            <a:off x="4986338" y="1049338"/>
            <a:ext cx="4157662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13"/>
          <p:cNvSpPr txBox="1">
            <a:spLocks noChangeArrowheads="1"/>
          </p:cNvSpPr>
          <p:nvPr/>
        </p:nvSpPr>
        <p:spPr bwMode="auto">
          <a:xfrm>
            <a:off x="1422400" y="5907088"/>
            <a:ext cx="1731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High elevation case</a:t>
            </a:r>
          </a:p>
        </p:txBody>
      </p:sp>
      <p:sp>
        <p:nvSpPr>
          <p:cNvPr id="43015" name="Text Box 14"/>
          <p:cNvSpPr txBox="1">
            <a:spLocks noChangeArrowheads="1"/>
          </p:cNvSpPr>
          <p:nvPr/>
        </p:nvSpPr>
        <p:spPr bwMode="auto">
          <a:xfrm>
            <a:off x="6242050" y="5840413"/>
            <a:ext cx="1633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 elevation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Box 1"/>
          <p:cNvSpPr txBox="1">
            <a:spLocks noChangeArrowheads="1"/>
          </p:cNvSpPr>
          <p:nvPr/>
        </p:nvSpPr>
        <p:spPr bwMode="auto">
          <a:xfrm>
            <a:off x="228600" y="85725"/>
            <a:ext cx="849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Making background diffusivity coefficient scale dependent slightly improved the PBL inversion</a:t>
            </a:r>
          </a:p>
        </p:txBody>
      </p:sp>
      <p:sp>
        <p:nvSpPr>
          <p:cNvPr id="2058" name="Text Box 6"/>
          <p:cNvSpPr txBox="1">
            <a:spLocks noChangeArrowheads="1"/>
          </p:cNvSpPr>
          <p:nvPr/>
        </p:nvSpPr>
        <p:spPr bwMode="auto">
          <a:xfrm>
            <a:off x="190500" y="1028700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Current operational GFS background diffusivity (</a:t>
            </a:r>
            <a:r>
              <a:rPr lang="en-US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K</a:t>
            </a:r>
            <a:r>
              <a:rPr lang="en-US" altLang="en-US" sz="2000" i="1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0</a:t>
            </a:r>
            <a:r>
              <a:rPr lang="en-US" altLang="en-US"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)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2642" y="1650585"/>
          <a:ext cx="3297514" cy="3084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09575" y="4714875"/>
          <a:ext cx="2133600" cy="544513"/>
        </p:xfrm>
        <a:graphic>
          <a:graphicData uri="http://schemas.openxmlformats.org/presentationml/2006/ole">
            <p:oleObj spid="_x0000_s2056" name="Equation" r:id="rId4" imgW="1193800" imgH="304800" progId="">
              <p:embed/>
            </p:oleObj>
          </a:graphicData>
        </a:graphic>
      </p:graphicFrame>
      <p:sp>
        <p:nvSpPr>
          <p:cNvPr id="2060" name="TextBox 1"/>
          <p:cNvSpPr txBox="1">
            <a:spLocks noChangeArrowheads="1"/>
          </p:cNvSpPr>
          <p:nvPr/>
        </p:nvSpPr>
        <p:spPr bwMode="auto">
          <a:xfrm>
            <a:off x="571500" y="5386388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d</a:t>
            </a:r>
            <a:r>
              <a:rPr lang="en-US" altLang="en-US" sz="2400" i="1" baseline="-2500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k</a:t>
            </a:r>
            <a:r>
              <a:rPr lang="en-US" altLang="en-US"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=1.0</a:t>
            </a:r>
          </a:p>
        </p:txBody>
      </p:sp>
      <p:sp>
        <p:nvSpPr>
          <p:cNvPr id="2061" name="TextBox 1"/>
          <p:cNvSpPr txBox="1">
            <a:spLocks noChangeArrowheads="1"/>
          </p:cNvSpPr>
          <p:nvPr/>
        </p:nvSpPr>
        <p:spPr bwMode="auto">
          <a:xfrm>
            <a:off x="3752850" y="1047750"/>
            <a:ext cx="5276850" cy="2295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K</a:t>
            </a:r>
            <a:r>
              <a:rPr lang="en-US" altLang="en-US" sz="2000" i="1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0</a:t>
            </a:r>
            <a:r>
              <a:rPr lang="en-US" altLang="en-US"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 decreases with increasing grid resolution as</a:t>
            </a:r>
          </a:p>
          <a:p>
            <a:r>
              <a:rPr lang="en-US" altLang="en-US"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     </a:t>
            </a:r>
            <a:r>
              <a:rPr lang="en-US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d</a:t>
            </a:r>
            <a:r>
              <a:rPr lang="en-US" altLang="en-US" sz="2000" i="1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k</a:t>
            </a:r>
            <a:r>
              <a:rPr lang="en-US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=</a:t>
            </a:r>
            <a:r>
              <a:rPr lang="pt-BR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0.01+(d</a:t>
            </a:r>
            <a:r>
              <a:rPr lang="pt-BR" altLang="en-US" sz="2000" i="1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k0</a:t>
            </a:r>
            <a:r>
              <a:rPr lang="pt-BR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-0.01)</a:t>
            </a:r>
            <a:r>
              <a:rPr lang="pt-BR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sym typeface="Symbol" pitchFamily="18" charset="2"/>
              </a:rPr>
              <a:t></a:t>
            </a:r>
            <a:r>
              <a:rPr lang="pt-BR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(</a:t>
            </a:r>
            <a:r>
              <a:rPr lang="pt-BR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sym typeface="Symbol" pitchFamily="18" charset="2"/>
              </a:rPr>
              <a:t></a:t>
            </a:r>
            <a:r>
              <a:rPr lang="pt-BR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x-5)/(</a:t>
            </a:r>
            <a:r>
              <a:rPr lang="pt-BR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sym typeface="Symbol" pitchFamily="18" charset="2"/>
              </a:rPr>
              <a:t></a:t>
            </a:r>
            <a:r>
              <a:rPr lang="pt-BR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x</a:t>
            </a:r>
            <a:r>
              <a:rPr lang="pt-BR" altLang="en-US" sz="2000" i="1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ref </a:t>
            </a:r>
            <a:r>
              <a:rPr lang="pt-BR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-5)</a:t>
            </a:r>
          </a:p>
          <a:p>
            <a:r>
              <a:rPr lang="pt-BR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       d</a:t>
            </a:r>
            <a:r>
              <a:rPr lang="pt-BR" altLang="en-US" sz="2000" i="1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k0</a:t>
            </a:r>
            <a:r>
              <a:rPr lang="pt-BR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=1.0 m</a:t>
            </a:r>
            <a:r>
              <a:rPr lang="pt-BR" altLang="en-US" sz="2000" i="1" baseline="30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2</a:t>
            </a:r>
            <a:r>
              <a:rPr lang="pt-BR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s</a:t>
            </a:r>
            <a:r>
              <a:rPr lang="pt-BR" altLang="en-US" sz="2000" i="1" baseline="30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-1</a:t>
            </a:r>
            <a:r>
              <a:rPr lang="pt-BR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,  </a:t>
            </a:r>
            <a:r>
              <a:rPr lang="pt-BR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sym typeface="Symbol" pitchFamily="18" charset="2"/>
              </a:rPr>
              <a:t> </a:t>
            </a:r>
            <a:r>
              <a:rPr lang="pt-BR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x</a:t>
            </a:r>
            <a:r>
              <a:rPr lang="pt-BR" altLang="en-US" sz="2000" i="1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ref</a:t>
            </a:r>
            <a:r>
              <a:rPr lang="pt-BR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=25000 m</a:t>
            </a:r>
          </a:p>
          <a:p>
            <a:endParaRPr lang="pt-BR" altLang="en-US" sz="2000" i="1">
              <a:solidFill>
                <a:schemeClr val="tx1"/>
              </a:solidFill>
              <a:latin typeface="Times New Roman" pitchFamily="18" charset="0"/>
              <a:ea typeface="MS PGothic" pitchFamily="34" charset="-128"/>
            </a:endParaRPr>
          </a:p>
          <a:p>
            <a:r>
              <a:rPr lang="pt-BR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  d</a:t>
            </a:r>
            <a:r>
              <a:rPr lang="pt-BR" altLang="en-US" sz="2000" i="1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k</a:t>
            </a:r>
            <a:r>
              <a:rPr lang="pt-BR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=1.0 for </a:t>
            </a:r>
            <a:r>
              <a:rPr lang="pt-BR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sym typeface="Symbol" pitchFamily="18" charset="2"/>
              </a:rPr>
              <a:t></a:t>
            </a:r>
            <a:r>
              <a:rPr lang="pt-BR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x=25km, d</a:t>
            </a:r>
            <a:r>
              <a:rPr lang="pt-BR" altLang="en-US" sz="2000" i="1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k</a:t>
            </a:r>
            <a:r>
              <a:rPr lang="pt-BR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=0.01 for </a:t>
            </a:r>
            <a:r>
              <a:rPr lang="pt-BR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sym typeface="Symbol" pitchFamily="18" charset="2"/>
              </a:rPr>
              <a:t></a:t>
            </a:r>
            <a:r>
              <a:rPr lang="pt-BR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x=5m </a:t>
            </a:r>
          </a:p>
          <a:p>
            <a:endParaRPr lang="pt-BR" altLang="en-US" sz="2000" i="1">
              <a:solidFill>
                <a:schemeClr val="tx1"/>
              </a:solidFill>
              <a:latin typeface="Times New Roman" pitchFamily="18" charset="0"/>
              <a:ea typeface="MS PGothic" pitchFamily="34" charset="-128"/>
            </a:endParaRPr>
          </a:p>
          <a:p>
            <a:r>
              <a:rPr lang="pt-BR" altLang="en-US" sz="20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            </a:t>
            </a:r>
            <a:r>
              <a:rPr lang="pt-BR" altLang="en-US"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d</a:t>
            </a:r>
            <a:r>
              <a:rPr lang="pt-BR" altLang="en-US" sz="2400" i="1" baseline="-2500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k</a:t>
            </a:r>
            <a:r>
              <a:rPr lang="pt-BR" altLang="en-US"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~0.5 for </a:t>
            </a:r>
            <a:r>
              <a:rPr lang="pt-BR" altLang="en-US"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  <a:sym typeface="Symbol" pitchFamily="18" charset="2"/>
              </a:rPr>
              <a:t></a:t>
            </a:r>
            <a:r>
              <a:rPr lang="pt-BR" altLang="en-US" sz="24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x=13km</a:t>
            </a:r>
            <a:endParaRPr lang="en-US" altLang="en-US" sz="2400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062" name="Picture 2" descr="https://lh3.googleusercontent.com/lgShgIPD_7thYz2-umgcEkonNhpnizffTC15OxABrnS4Z6Xj5IaKutc_TkhiJnLkeIY_F9-hxTZAqeK8i81KfN2zJQukSjGNYOdd2JpF8SwGNxL6zaH6STl9trPyqY7e0QIQwa0y"/>
          <p:cNvPicPr>
            <a:picLocks noChangeAspect="1" noChangeArrowheads="1"/>
          </p:cNvPicPr>
          <p:nvPr/>
        </p:nvPicPr>
        <p:blipFill>
          <a:blip r:embed="rId5"/>
          <a:srcRect t="50883" r="54034"/>
          <a:stretch>
            <a:fillRect/>
          </a:stretch>
        </p:blipFill>
        <p:spPr bwMode="auto">
          <a:xfrm>
            <a:off x="3989388" y="3714750"/>
            <a:ext cx="4497387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F2E3CD3-8589-4B56-9FF2-451196FC1E90}" type="slidenum">
              <a:rPr lang="en-US" altLang="en-US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pPr/>
              <a:t>25</a:t>
            </a:fld>
            <a:endParaRPr lang="en-US" altLang="en-US">
              <a:solidFill>
                <a:schemeClr val="tx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082" name="TextBox 2"/>
          <p:cNvSpPr txBox="1">
            <a:spLocks noChangeArrowheads="1"/>
          </p:cNvSpPr>
          <p:nvPr/>
        </p:nvSpPr>
        <p:spPr bwMode="auto">
          <a:xfrm>
            <a:off x="76200" y="355600"/>
            <a:ext cx="8991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To further improve the prediction of low-level inversion, </a:t>
            </a:r>
            <a:r>
              <a:rPr lang="en-US" altLang="en-US" sz="28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K</a:t>
            </a:r>
            <a:r>
              <a:rPr lang="en-US" altLang="en-US" sz="2800" i="1" baseline="-2500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0</a:t>
            </a: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 (</a:t>
            </a:r>
            <a:r>
              <a:rPr lang="en-US" altLang="en-US" sz="2800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d</a:t>
            </a:r>
            <a:r>
              <a:rPr lang="en-US" altLang="en-US" sz="2800" i="1" baseline="-2500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k</a:t>
            </a: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) is decreased with increasing surface layer stability as well as with increasing resolution in the updated TKE-EDMF</a:t>
            </a:r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1371600" y="2133600"/>
          <a:ext cx="2819400" cy="719138"/>
        </p:xfrm>
        <a:graphic>
          <a:graphicData uri="http://schemas.openxmlformats.org/presentationml/2006/ole">
            <p:oleObj spid="_x0000_s3080" name="Equation" r:id="rId3" imgW="1193800" imgH="304800" progId="">
              <p:embed/>
            </p:oleObj>
          </a:graphicData>
        </a:graphic>
      </p:graphicFrame>
      <p:sp>
        <p:nvSpPr>
          <p:cNvPr id="3083" name="TextBox 1"/>
          <p:cNvSpPr txBox="1">
            <a:spLocks noChangeArrowheads="1"/>
          </p:cNvSpPr>
          <p:nvPr/>
        </p:nvSpPr>
        <p:spPr bwMode="auto">
          <a:xfrm>
            <a:off x="1143000" y="3810000"/>
            <a:ext cx="7086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1) </a:t>
            </a:r>
            <a:r>
              <a:rPr lang="en-US" altLang="en-US" sz="24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f(Ri</a:t>
            </a:r>
            <a:r>
              <a:rPr lang="en-US" altLang="en-US" sz="2400" i="1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b</a:t>
            </a:r>
            <a:r>
              <a:rPr lang="en-US" altLang="en-US" sz="24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)=</a:t>
            </a:r>
            <a:r>
              <a:rPr lang="pt-BR" altLang="en-US" sz="24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0.1+0.9/(1+5Ri</a:t>
            </a:r>
            <a:r>
              <a:rPr lang="pt-BR" altLang="en-US" sz="2400" i="1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b</a:t>
            </a:r>
            <a:r>
              <a:rPr lang="pt-BR" altLang="en-US" sz="24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)</a:t>
            </a:r>
            <a:r>
              <a:rPr lang="pt-BR" altLang="en-US" sz="2400" i="1" baseline="30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2     </a:t>
            </a:r>
            <a:r>
              <a:rPr lang="pt-BR" altLang="en-US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:  SL1 (PRMA04)</a:t>
            </a:r>
            <a:endParaRPr lang="pt-BR" altLang="en-US" sz="2400" i="1" baseline="30000">
              <a:solidFill>
                <a:schemeClr val="tx1"/>
              </a:solidFill>
              <a:latin typeface="Times New Roman" pitchFamily="18" charset="0"/>
              <a:ea typeface="MS PGothic" pitchFamily="34" charset="-128"/>
            </a:endParaRPr>
          </a:p>
          <a:p>
            <a:endParaRPr lang="pt-BR" altLang="en-US" sz="2400">
              <a:solidFill>
                <a:schemeClr val="tx1"/>
              </a:solidFill>
              <a:latin typeface="Times New Roman" pitchFamily="18" charset="0"/>
              <a:ea typeface="MS PGothic" pitchFamily="34" charset="-128"/>
            </a:endParaRPr>
          </a:p>
          <a:p>
            <a:r>
              <a:rPr lang="pt-BR" altLang="en-US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2) </a:t>
            </a:r>
            <a:r>
              <a:rPr lang="en-US" altLang="en-US" sz="24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f(Ri</a:t>
            </a:r>
            <a:r>
              <a:rPr lang="en-US" altLang="en-US" sz="2400" i="1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b</a:t>
            </a:r>
            <a:r>
              <a:rPr lang="en-US" altLang="en-US" sz="24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)=(1-</a:t>
            </a:r>
            <a:r>
              <a:rPr lang="pt-BR" altLang="en-US" sz="24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Ri</a:t>
            </a:r>
            <a:r>
              <a:rPr lang="pt-BR" altLang="en-US" sz="2400" i="1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b</a:t>
            </a:r>
            <a:r>
              <a:rPr lang="pt-BR" altLang="en-US" sz="24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/0.25)</a:t>
            </a:r>
            <a:r>
              <a:rPr lang="pt-BR" altLang="en-US" sz="2400" i="1" baseline="30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2</a:t>
            </a:r>
            <a:r>
              <a:rPr lang="pt-BR" altLang="en-US" sz="24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+0.1(1-[</a:t>
            </a:r>
            <a:r>
              <a:rPr lang="en-US" altLang="en-US" sz="24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1-</a:t>
            </a:r>
            <a:r>
              <a:rPr lang="pt-BR" altLang="en-US" sz="24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Ri</a:t>
            </a:r>
            <a:r>
              <a:rPr lang="pt-BR" altLang="en-US" sz="2400" i="1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b</a:t>
            </a:r>
            <a:r>
              <a:rPr lang="pt-BR" altLang="en-US" sz="24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/0.25]</a:t>
            </a:r>
            <a:r>
              <a:rPr lang="pt-BR" altLang="en-US" sz="2400" i="1" baseline="30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2</a:t>
            </a:r>
            <a:r>
              <a:rPr lang="pt-BR" altLang="en-US" sz="24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)     </a:t>
            </a:r>
            <a:r>
              <a:rPr lang="pt-BR" altLang="en-US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: SL2</a:t>
            </a:r>
          </a:p>
          <a:p>
            <a:r>
              <a:rPr lang="pt-BR" altLang="en-US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                       (Weizhong Zheng)</a:t>
            </a:r>
          </a:p>
          <a:p>
            <a:endParaRPr lang="pt-BR" altLang="en-US" sz="2400">
              <a:solidFill>
                <a:schemeClr val="tx1"/>
              </a:solidFill>
              <a:latin typeface="Times New Roman" pitchFamily="18" charset="0"/>
              <a:ea typeface="MS PGothic" pitchFamily="34" charset="-128"/>
            </a:endParaRPr>
          </a:p>
          <a:p>
            <a:r>
              <a:rPr lang="pt-BR" altLang="en-US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3)</a:t>
            </a:r>
            <a:r>
              <a:rPr lang="pt-BR" altLang="en-US" sz="24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 </a:t>
            </a:r>
            <a:r>
              <a:rPr lang="en-US" altLang="en-US" sz="24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f(z/L)=</a:t>
            </a:r>
            <a:r>
              <a:rPr lang="pt-BR" altLang="en-US" sz="24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0.1+0.9/(1+5z/L)</a:t>
            </a:r>
            <a:r>
              <a:rPr lang="pt-BR" altLang="en-US" sz="2400" i="1" baseline="30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2</a:t>
            </a:r>
            <a:r>
              <a:rPr lang="pt-BR" altLang="en-US" sz="24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     </a:t>
            </a:r>
            <a:r>
              <a:rPr lang="pt-BR" altLang="en-US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: SL3 </a:t>
            </a:r>
          </a:p>
        </p:txBody>
      </p:sp>
      <p:sp>
        <p:nvSpPr>
          <p:cNvPr id="3084" name="TextBox 1"/>
          <p:cNvSpPr txBox="1">
            <a:spLocks noChangeArrowheads="1"/>
          </p:cNvSpPr>
          <p:nvPr/>
        </p:nvSpPr>
        <p:spPr bwMode="auto">
          <a:xfrm>
            <a:off x="1295400" y="2963863"/>
            <a:ext cx="38862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d</a:t>
            </a:r>
            <a:r>
              <a:rPr lang="en-US" altLang="en-US" sz="2400" i="1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k</a:t>
            </a:r>
            <a:r>
              <a:rPr lang="en-US" altLang="en-US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=</a:t>
            </a:r>
            <a:r>
              <a:rPr lang="en-US" altLang="en-US" sz="24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d</a:t>
            </a:r>
            <a:r>
              <a:rPr lang="en-US" altLang="en-US" sz="2400" i="1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k</a:t>
            </a:r>
            <a:r>
              <a:rPr lang="en-US" altLang="en-US" sz="24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'(∆x) f(Ri</a:t>
            </a:r>
            <a:r>
              <a:rPr lang="en-US" altLang="en-US" sz="2400" i="1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b</a:t>
            </a:r>
            <a:r>
              <a:rPr lang="en-US" altLang="en-US" sz="24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, z/L)  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152401" y="762001"/>
          <a:ext cx="5257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5105400" y="1524000"/>
          <a:ext cx="3886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1447800" y="5029200"/>
          <a:ext cx="2135188" cy="704850"/>
        </p:xfrm>
        <a:graphic>
          <a:graphicData uri="http://schemas.openxmlformats.org/presentationml/2006/ole">
            <p:oleObj spid="_x0000_s4110" name="Equation" r:id="rId5" imgW="1459866" imgH="482391" progId="Equation.3">
              <p:embed/>
            </p:oleObj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4038600" y="4953000"/>
          <a:ext cx="4724400" cy="658813"/>
        </p:xfrm>
        <a:graphic>
          <a:graphicData uri="http://schemas.openxmlformats.org/presentationml/2006/ole">
            <p:oleObj spid="_x0000_s4111" name="Equation" r:id="rId6" imgW="3492500" imgH="508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99C1001-92CA-4959-B8D9-5E0B84B9FC8C}" type="slidenum">
              <a:rPr lang="en-US" altLang="en-US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pPr/>
              <a:t>27</a:t>
            </a:fld>
            <a:endParaRPr lang="en-US" altLang="en-US">
              <a:solidFill>
                <a:schemeClr val="tx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311150" y="457200"/>
            <a:ext cx="85105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500" b="1">
                <a:latin typeface="Verdana" pitchFamily="34" charset="0"/>
                <a:ea typeface="AR PL UMing HK"/>
                <a:cs typeface="AR PL UMing HK"/>
              </a:rPr>
              <a:t>FV3GFS(L64) Test:    Temperature profiles</a:t>
            </a:r>
          </a:p>
        </p:txBody>
      </p:sp>
      <p:pic>
        <p:nvPicPr>
          <p:cNvPr id="50179" name="Picture 1"/>
          <p:cNvPicPr>
            <a:picLocks noChangeAspect="1"/>
          </p:cNvPicPr>
          <p:nvPr/>
        </p:nvPicPr>
        <p:blipFill>
          <a:blip r:embed="rId2"/>
          <a:srcRect l="3894" r="7388" b="5342"/>
          <a:stretch>
            <a:fillRect/>
          </a:stretch>
        </p:blipFill>
        <p:spPr bwMode="auto">
          <a:xfrm>
            <a:off x="25400" y="1766888"/>
            <a:ext cx="45751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/>
          <p:cNvPicPr>
            <a:picLocks noChangeAspect="1"/>
          </p:cNvPicPr>
          <p:nvPr/>
        </p:nvPicPr>
        <p:blipFill>
          <a:blip r:embed="rId3"/>
          <a:srcRect l="5008" r="6747" b="5556"/>
          <a:stretch>
            <a:fillRect/>
          </a:stretch>
        </p:blipFill>
        <p:spPr bwMode="auto">
          <a:xfrm>
            <a:off x="4629150" y="1741488"/>
            <a:ext cx="45148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311150" y="457200"/>
            <a:ext cx="851058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500" b="1">
                <a:latin typeface="Verdana" pitchFamily="34" charset="0"/>
                <a:ea typeface="AR PL UMing HK"/>
                <a:cs typeface="AR PL UMing HK"/>
              </a:rPr>
              <a:t>FV3GFS Test (L64):    Temperature profiles</a:t>
            </a:r>
          </a:p>
        </p:txBody>
      </p:sp>
      <p:pic>
        <p:nvPicPr>
          <p:cNvPr id="51202" name="Picture 4"/>
          <p:cNvPicPr>
            <a:picLocks noChangeAspect="1"/>
          </p:cNvPicPr>
          <p:nvPr/>
        </p:nvPicPr>
        <p:blipFill>
          <a:blip r:embed="rId2"/>
          <a:srcRect l="4942" r="7239" b="5351"/>
          <a:stretch>
            <a:fillRect/>
          </a:stretch>
        </p:blipFill>
        <p:spPr bwMode="auto">
          <a:xfrm>
            <a:off x="4565650" y="1447800"/>
            <a:ext cx="457835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6"/>
          <p:cNvPicPr>
            <a:picLocks noChangeAspect="1"/>
          </p:cNvPicPr>
          <p:nvPr/>
        </p:nvPicPr>
        <p:blipFill>
          <a:blip r:embed="rId3"/>
          <a:srcRect l="5312" r="7626" b="5283"/>
          <a:stretch>
            <a:fillRect/>
          </a:stretch>
        </p:blipFill>
        <p:spPr bwMode="auto">
          <a:xfrm>
            <a:off x="0" y="1447800"/>
            <a:ext cx="45466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6403975" y="5402263"/>
            <a:ext cx="2106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case still not improved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Placeholder 2"/>
          <p:cNvSpPr txBox="1">
            <a:spLocks noGrp="1"/>
          </p:cNvSpPr>
          <p:nvPr>
            <p:ph type="body" idx="1"/>
          </p:nvPr>
        </p:nvSpPr>
        <p:spPr>
          <a:xfrm>
            <a:off x="404813" y="1519238"/>
            <a:ext cx="8229600" cy="4525962"/>
          </a:xfrm>
        </p:spPr>
        <p:txBody>
          <a:bodyPr/>
          <a:lstStyle/>
          <a:p>
            <a:pPr marL="203200" indent="0" algn="ctr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</a:pPr>
            <a:r>
              <a:rPr lang="en-US" smtClean="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Reducing Cold Biases in the lower troposphere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2392363" y="220663"/>
            <a:ext cx="436403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500-hPa HGT Anomaly Correlation</a:t>
            </a: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(20150601 ~ 20180912)</a:t>
            </a:r>
          </a:p>
        </p:txBody>
      </p:sp>
      <p:pic>
        <p:nvPicPr>
          <p:cNvPr id="19458" name="Picture 4" descr="http://www.emc.ncep.noaa.gov/gmb/emc.glopara/vsdb/gfs2019b/allmodel/daily/dieoff/cordieoff_HGT_P500_G2NHX.png"/>
          <p:cNvPicPr>
            <a:picLocks noChangeAspect="1" noChangeArrowheads="1"/>
          </p:cNvPicPr>
          <p:nvPr/>
        </p:nvPicPr>
        <p:blipFill>
          <a:blip r:embed="rId2"/>
          <a:srcRect l="48286" b="50000"/>
          <a:stretch>
            <a:fillRect/>
          </a:stretch>
        </p:blipFill>
        <p:spPr bwMode="auto">
          <a:xfrm>
            <a:off x="147638" y="3957638"/>
            <a:ext cx="4160837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http://www.emc.ncep.noaa.gov/gmb/emc.glopara/vsdb/gfs2019b/allmodel/daily/cor/cor_day5_HGT_P500_G2NHX.png"/>
          <p:cNvPicPr>
            <a:picLocks noChangeAspect="1" noChangeArrowheads="1"/>
          </p:cNvPicPr>
          <p:nvPr/>
        </p:nvPicPr>
        <p:blipFill>
          <a:blip r:embed="rId3"/>
          <a:srcRect l="-2814" r="2814" b="46104"/>
          <a:stretch>
            <a:fillRect/>
          </a:stretch>
        </p:blipFill>
        <p:spPr bwMode="auto">
          <a:xfrm>
            <a:off x="0" y="1209675"/>
            <a:ext cx="430053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27288" y="2998788"/>
            <a:ext cx="1619250" cy="33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3399"/>
                </a:solidFill>
              </a:rPr>
              <a:t>A gain of 0.011</a:t>
            </a:r>
          </a:p>
        </p:txBody>
      </p:sp>
      <p:sp>
        <p:nvSpPr>
          <p:cNvPr id="19461" name="TextBox 20"/>
          <p:cNvSpPr txBox="1">
            <a:spLocks noChangeArrowheads="1"/>
          </p:cNvSpPr>
          <p:nvPr/>
        </p:nvSpPr>
        <p:spPr bwMode="auto">
          <a:xfrm>
            <a:off x="0" y="1223963"/>
            <a:ext cx="661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Day-5</a:t>
            </a:r>
          </a:p>
        </p:txBody>
      </p:sp>
      <p:sp>
        <p:nvSpPr>
          <p:cNvPr id="19462" name="TextBox 25"/>
          <p:cNvSpPr txBox="1">
            <a:spLocks noChangeArrowheads="1"/>
          </p:cNvSpPr>
          <p:nvPr/>
        </p:nvSpPr>
        <p:spPr bwMode="auto">
          <a:xfrm>
            <a:off x="79375" y="3848100"/>
            <a:ext cx="709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Die-off</a:t>
            </a:r>
          </a:p>
        </p:txBody>
      </p:sp>
      <p:sp>
        <p:nvSpPr>
          <p:cNvPr id="19463" name="Text Box 64"/>
          <p:cNvSpPr txBox="1">
            <a:spLocks noChangeArrowheads="1"/>
          </p:cNvSpPr>
          <p:nvPr/>
        </p:nvSpPr>
        <p:spPr bwMode="auto">
          <a:xfrm>
            <a:off x="592138" y="6511925"/>
            <a:ext cx="2903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Increase is significant up to day 10</a:t>
            </a:r>
          </a:p>
        </p:txBody>
      </p:sp>
      <p:pic>
        <p:nvPicPr>
          <p:cNvPr id="19464" name="Picture 2" descr="http://www.emc.ncep.noaa.gov/gmb/emc.glopara/vsdb/gfs2019b/allmodel/daily/cor/cor_day5_HGT_P500_G2SHX.png"/>
          <p:cNvPicPr>
            <a:picLocks noChangeAspect="1" noChangeArrowheads="1"/>
          </p:cNvPicPr>
          <p:nvPr/>
        </p:nvPicPr>
        <p:blipFill>
          <a:blip r:embed="rId4"/>
          <a:srcRect b="46884"/>
          <a:stretch>
            <a:fillRect/>
          </a:stretch>
        </p:blipFill>
        <p:spPr bwMode="auto">
          <a:xfrm>
            <a:off x="4452938" y="1239838"/>
            <a:ext cx="432435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4" descr="http://www.emc.ncep.noaa.gov/gmb/emc.glopara/vsdb/gfs2019b/allmodel/daily/dieoff/cordieoff_HGT_P500_G2TRO.png"/>
          <p:cNvPicPr>
            <a:picLocks noChangeAspect="1" noChangeArrowheads="1"/>
          </p:cNvPicPr>
          <p:nvPr/>
        </p:nvPicPr>
        <p:blipFill>
          <a:blip r:embed="rId5"/>
          <a:srcRect l="50000" b="50000"/>
          <a:stretch>
            <a:fillRect/>
          </a:stretch>
        </p:blipFill>
        <p:spPr bwMode="auto">
          <a:xfrm>
            <a:off x="4532313" y="4002088"/>
            <a:ext cx="4275137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"/>
          <p:cNvSpPr txBox="1">
            <a:spLocks noChangeArrowheads="1"/>
          </p:cNvSpPr>
          <p:nvPr/>
        </p:nvSpPr>
        <p:spPr bwMode="auto">
          <a:xfrm>
            <a:off x="788988" y="2301875"/>
            <a:ext cx="630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NH</a:t>
            </a:r>
          </a:p>
        </p:txBody>
      </p:sp>
      <p:sp>
        <p:nvSpPr>
          <p:cNvPr id="19467" name="TextBox 19"/>
          <p:cNvSpPr txBox="1">
            <a:spLocks noChangeArrowheads="1"/>
          </p:cNvSpPr>
          <p:nvPr/>
        </p:nvSpPr>
        <p:spPr bwMode="auto">
          <a:xfrm>
            <a:off x="788988" y="4776788"/>
            <a:ext cx="630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NH</a:t>
            </a:r>
          </a:p>
        </p:txBody>
      </p:sp>
      <p:sp>
        <p:nvSpPr>
          <p:cNvPr id="19468" name="TextBox 20"/>
          <p:cNvSpPr txBox="1">
            <a:spLocks noChangeArrowheads="1"/>
          </p:cNvSpPr>
          <p:nvPr/>
        </p:nvSpPr>
        <p:spPr bwMode="auto">
          <a:xfrm>
            <a:off x="7629525" y="2514600"/>
            <a:ext cx="630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SH</a:t>
            </a:r>
          </a:p>
        </p:txBody>
      </p:sp>
      <p:sp>
        <p:nvSpPr>
          <p:cNvPr id="19469" name="TextBox 21"/>
          <p:cNvSpPr txBox="1">
            <a:spLocks noChangeArrowheads="1"/>
          </p:cNvSpPr>
          <p:nvPr/>
        </p:nvSpPr>
        <p:spPr bwMode="auto">
          <a:xfrm>
            <a:off x="7742238" y="4427538"/>
            <a:ext cx="630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Google Shape;513;p70"/>
          <p:cNvSpPr txBox="1">
            <a:spLocks noChangeArrowheads="1"/>
          </p:cNvSpPr>
          <p:nvPr/>
        </p:nvSpPr>
        <p:spPr bwMode="auto">
          <a:xfrm>
            <a:off x="182563" y="114300"/>
            <a:ext cx="8863012" cy="3587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r>
              <a:rPr lang="en-US" sz="2400" b="1">
                <a:solidFill>
                  <a:srgbClr val="FF0000"/>
                </a:solidFill>
              </a:rPr>
              <a:t>Reducing cold bias in the lower troposphere</a:t>
            </a:r>
          </a:p>
        </p:txBody>
      </p:sp>
      <p:sp>
        <p:nvSpPr>
          <p:cNvPr id="53250" name="Google Shape;514;p70"/>
          <p:cNvSpPr txBox="1">
            <a:spLocks noChangeArrowheads="1"/>
          </p:cNvSpPr>
          <p:nvPr/>
        </p:nvSpPr>
        <p:spPr bwMode="auto">
          <a:xfrm>
            <a:off x="747713" y="663575"/>
            <a:ext cx="7378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CC"/>
              </a:buClr>
              <a:buSzPts val="2800"/>
              <a:buFont typeface="Arial" charset="0"/>
              <a:buNone/>
            </a:pPr>
            <a:r>
              <a:rPr lang="en-US" sz="1800" b="1">
                <a:solidFill>
                  <a:srgbClr val="0000CC"/>
                </a:solidFill>
              </a:rPr>
              <a:t>More consistent cloud-radiation interactions</a:t>
            </a:r>
          </a:p>
        </p:txBody>
      </p:sp>
      <p:sp>
        <p:nvSpPr>
          <p:cNvPr id="53251" name="Google Shape;515;p70"/>
          <p:cNvSpPr txBox="1">
            <a:spLocks noChangeArrowheads="1"/>
          </p:cNvSpPr>
          <p:nvPr/>
        </p:nvSpPr>
        <p:spPr bwMode="auto">
          <a:xfrm>
            <a:off x="90488" y="1179513"/>
            <a:ext cx="9045575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marL="457200" indent="-342900">
              <a:buClr>
                <a:srgbClr val="000000"/>
              </a:buClr>
              <a:buSzPts val="1800"/>
              <a:buFont typeface="Arial" charset="0"/>
              <a:buChar char="●"/>
            </a:pPr>
            <a:r>
              <a:rPr lang="en-US" sz="1800"/>
              <a:t>Modify the model physics so that the radiation can interact with each hydrometeor type from cloud microphysics directly instead of assuming empirical classification of hydrometeors. </a:t>
            </a:r>
            <a:r>
              <a:rPr lang="en-US" sz="1800" b="1"/>
              <a:t>This is expected to warm the lower atmosphere.</a:t>
            </a:r>
            <a:r>
              <a:rPr lang="en-US" sz="1800"/>
              <a:t> </a:t>
            </a:r>
          </a:p>
          <a:p>
            <a:pPr marL="457200" indent="-342900">
              <a:buClr>
                <a:srgbClr val="000000"/>
              </a:buClr>
              <a:buSzPts val="1800"/>
              <a:buFont typeface="Arial" charset="0"/>
              <a:buChar char="●"/>
            </a:pPr>
            <a:r>
              <a:rPr lang="en-US" sz="1800"/>
              <a:t>This improves representation of cloud-radiation interactions and is not directly related to the solar zenith angle bug fix.</a:t>
            </a:r>
          </a:p>
        </p:txBody>
      </p:sp>
      <p:pic>
        <p:nvPicPr>
          <p:cNvPr id="53252" name="Google Shape;516;p70" descr="https://www.emc.ncep.noaa.gov/gmb/rsun/fv3gradr1new/allmodel/daily/bias/biaspmean_T_G2NHX.png"/>
          <p:cNvPicPr preferRelativeResize="0">
            <a:picLocks noChangeAspect="1" noChangeArrowheads="1"/>
          </p:cNvPicPr>
          <p:nvPr/>
        </p:nvPicPr>
        <p:blipFill>
          <a:blip r:embed="rId3"/>
          <a:srcRect l="3548" t="2216" r="5733" b="23453"/>
          <a:stretch>
            <a:fillRect/>
          </a:stretch>
        </p:blipFill>
        <p:spPr bwMode="auto">
          <a:xfrm>
            <a:off x="182563" y="2994025"/>
            <a:ext cx="42164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Google Shape;517;p70" descr="https://www.emc.ncep.noaa.gov/gmb/rsun/fv3gradr1new/allmodel/daily/bias/biasdieoff_T_P850_G2NHX.png"/>
          <p:cNvPicPr preferRelativeResize="0">
            <a:picLocks noChangeAspect="1" noChangeArrowheads="1"/>
          </p:cNvPicPr>
          <p:nvPr/>
        </p:nvPicPr>
        <p:blipFill>
          <a:blip r:embed="rId4"/>
          <a:srcRect t="4074" r="6146" b="2893"/>
          <a:stretch>
            <a:fillRect/>
          </a:stretch>
        </p:blipFill>
        <p:spPr bwMode="auto">
          <a:xfrm>
            <a:off x="4772025" y="2628900"/>
            <a:ext cx="37973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Google Shape;518;p70"/>
          <p:cNvSpPr txBox="1">
            <a:spLocks noChangeArrowheads="1"/>
          </p:cNvSpPr>
          <p:nvPr/>
        </p:nvSpPr>
        <p:spPr bwMode="auto">
          <a:xfrm>
            <a:off x="4602163" y="6302375"/>
            <a:ext cx="4541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 b="1"/>
              <a:t>Cold Bias at 850hPa reduced by ~50%</a:t>
            </a:r>
            <a:endParaRPr lang="en-US"/>
          </a:p>
        </p:txBody>
      </p:sp>
      <p:sp>
        <p:nvSpPr>
          <p:cNvPr id="53255" name="Google Shape;519;p70"/>
          <p:cNvSpPr>
            <a:spLocks noChangeArrowheads="1"/>
          </p:cNvSpPr>
          <p:nvPr/>
        </p:nvSpPr>
        <p:spPr bwMode="auto">
          <a:xfrm>
            <a:off x="2497138" y="5164138"/>
            <a:ext cx="1901825" cy="874712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 sz="1800"/>
          </a:p>
        </p:txBody>
      </p:sp>
      <p:sp>
        <p:nvSpPr>
          <p:cNvPr id="53256" name="Google Shape;520;p70"/>
          <p:cNvSpPr txBox="1">
            <a:spLocks noChangeArrowheads="1"/>
          </p:cNvSpPr>
          <p:nvPr/>
        </p:nvSpPr>
        <p:spPr bwMode="auto">
          <a:xfrm>
            <a:off x="280988" y="2722563"/>
            <a:ext cx="4019550" cy="271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 b="1"/>
              <a:t>NH Temperature Bias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7" name="Group 32"/>
          <p:cNvGrpSpPr>
            <a:grpSpLocks/>
          </p:cNvGrpSpPr>
          <p:nvPr/>
        </p:nvGrpSpPr>
        <p:grpSpPr bwMode="auto">
          <a:xfrm>
            <a:off x="2557463" y="738188"/>
            <a:ext cx="3579812" cy="5811837"/>
            <a:chOff x="1293" y="753"/>
            <a:chExt cx="2255" cy="3325"/>
          </a:xfrm>
        </p:grpSpPr>
        <p:grpSp>
          <p:nvGrpSpPr>
            <p:cNvPr id="55301" name="Group 31"/>
            <p:cNvGrpSpPr>
              <a:grpSpLocks/>
            </p:cNvGrpSpPr>
            <p:nvPr/>
          </p:nvGrpSpPr>
          <p:grpSpPr bwMode="auto">
            <a:xfrm>
              <a:off x="1293" y="753"/>
              <a:ext cx="2255" cy="3325"/>
              <a:chOff x="1293" y="753"/>
              <a:chExt cx="2255" cy="3325"/>
            </a:xfrm>
          </p:grpSpPr>
          <p:pic>
            <p:nvPicPr>
              <p:cNvPr id="55310" name="Google Shape;630;p76" descr="gfdlradhr_global_crossxz_lwheatingrate_20190215_024.png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 r="49333"/>
              <a:stretch>
                <a:fillRect/>
              </a:stretch>
            </p:blipFill>
            <p:spPr bwMode="auto">
              <a:xfrm>
                <a:off x="1501" y="901"/>
                <a:ext cx="2047" cy="3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5311" name="Google Shape;631;p76"/>
              <p:cNvGrpSpPr>
                <a:grpSpLocks/>
              </p:cNvGrpSpPr>
              <p:nvPr/>
            </p:nvGrpSpPr>
            <p:grpSpPr bwMode="auto">
              <a:xfrm>
                <a:off x="1293" y="753"/>
                <a:ext cx="588" cy="1398"/>
                <a:chOff x="1901000" y="924300"/>
                <a:chExt cx="932100" cy="2566300"/>
              </a:xfrm>
            </p:grpSpPr>
            <p:sp>
              <p:nvSpPr>
                <p:cNvPr id="55312" name="Google Shape;632;p76"/>
                <p:cNvSpPr txBox="1">
                  <a:spLocks noChangeArrowheads="1"/>
                </p:cNvSpPr>
                <p:nvPr/>
              </p:nvSpPr>
              <p:spPr bwMode="auto">
                <a:xfrm>
                  <a:off x="2179950" y="3282700"/>
                  <a:ext cx="643200" cy="207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91425" rIns="91425" bIns="91425"/>
                <a:lstStyle/>
                <a:p>
                  <a:pPr>
                    <a:buClr>
                      <a:srgbClr val="000000"/>
                    </a:buClr>
                    <a:buFont typeface="Arial" charset="0"/>
                    <a:buNone/>
                  </a:pPr>
                  <a:r>
                    <a:rPr lang="en-US" sz="1000">
                      <a:latin typeface="Source Sans Pro"/>
                      <a:sym typeface="Source Sans Pro"/>
                    </a:rPr>
                    <a:t>1000</a:t>
                  </a:r>
                </a:p>
              </p:txBody>
            </p:sp>
            <p:sp>
              <p:nvSpPr>
                <p:cNvPr id="55313" name="Google Shape;633;p76"/>
                <p:cNvSpPr txBox="1">
                  <a:spLocks noChangeArrowheads="1"/>
                </p:cNvSpPr>
                <p:nvPr/>
              </p:nvSpPr>
              <p:spPr bwMode="auto">
                <a:xfrm>
                  <a:off x="2161125" y="2339500"/>
                  <a:ext cx="643200" cy="207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91425" rIns="91425" bIns="91425"/>
                <a:lstStyle/>
                <a:p>
                  <a:pPr>
                    <a:buClr>
                      <a:srgbClr val="000000"/>
                    </a:buClr>
                    <a:buFont typeface="Arial" charset="0"/>
                    <a:buNone/>
                  </a:pPr>
                  <a:r>
                    <a:rPr lang="en-US" sz="1000">
                      <a:latin typeface="Source Sans Pro"/>
                      <a:sym typeface="Source Sans Pro"/>
                    </a:rPr>
                    <a:t>500 </a:t>
                  </a:r>
                </a:p>
              </p:txBody>
            </p:sp>
            <p:sp>
              <p:nvSpPr>
                <p:cNvPr id="55314" name="Google Shape;634;p76"/>
                <p:cNvSpPr txBox="1">
                  <a:spLocks noChangeArrowheads="1"/>
                </p:cNvSpPr>
                <p:nvPr/>
              </p:nvSpPr>
              <p:spPr bwMode="auto">
                <a:xfrm>
                  <a:off x="2169050" y="1881588"/>
                  <a:ext cx="643200" cy="207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91425" rIns="91425" bIns="91425"/>
                <a:lstStyle/>
                <a:p>
                  <a:pPr>
                    <a:buClr>
                      <a:srgbClr val="000000"/>
                    </a:buClr>
                    <a:buFont typeface="Arial" charset="0"/>
                    <a:buNone/>
                  </a:pPr>
                  <a:r>
                    <a:rPr lang="en-US" sz="1000">
                      <a:latin typeface="Source Sans Pro"/>
                      <a:sym typeface="Source Sans Pro"/>
                    </a:rPr>
                    <a:t>200 </a:t>
                  </a:r>
                </a:p>
              </p:txBody>
            </p:sp>
            <p:sp>
              <p:nvSpPr>
                <p:cNvPr id="55315" name="Google Shape;635;p76"/>
                <p:cNvSpPr txBox="1">
                  <a:spLocks noChangeArrowheads="1"/>
                </p:cNvSpPr>
                <p:nvPr/>
              </p:nvSpPr>
              <p:spPr bwMode="auto">
                <a:xfrm>
                  <a:off x="2245250" y="1307775"/>
                  <a:ext cx="380100" cy="207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91425" rIns="91425" bIns="91425"/>
                <a:lstStyle/>
                <a:p>
                  <a:pPr>
                    <a:buClr>
                      <a:srgbClr val="000000"/>
                    </a:buClr>
                    <a:buFont typeface="Arial" charset="0"/>
                    <a:buNone/>
                  </a:pPr>
                  <a:r>
                    <a:rPr lang="en-US" sz="1000">
                      <a:latin typeface="Source Sans Pro"/>
                      <a:sym typeface="Source Sans Pro"/>
                    </a:rPr>
                    <a:t>30 </a:t>
                  </a:r>
                </a:p>
              </p:txBody>
            </p:sp>
            <p:sp>
              <p:nvSpPr>
                <p:cNvPr id="55316" name="Google Shape;636;p76"/>
                <p:cNvSpPr txBox="1">
                  <a:spLocks noChangeArrowheads="1"/>
                </p:cNvSpPr>
                <p:nvPr/>
              </p:nvSpPr>
              <p:spPr bwMode="auto">
                <a:xfrm>
                  <a:off x="2323675" y="924300"/>
                  <a:ext cx="294000" cy="270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91425" rIns="91425" bIns="91425"/>
                <a:lstStyle/>
                <a:p>
                  <a:pPr>
                    <a:buClr>
                      <a:srgbClr val="000000"/>
                    </a:buClr>
                    <a:buFont typeface="Arial" charset="0"/>
                    <a:buNone/>
                  </a:pPr>
                  <a:r>
                    <a:rPr lang="en-US" sz="1000">
                      <a:latin typeface="Source Sans Pro"/>
                      <a:sym typeface="Source Sans Pro"/>
                    </a:rPr>
                    <a:t>5 </a:t>
                  </a:r>
                </a:p>
              </p:txBody>
            </p:sp>
            <p:sp>
              <p:nvSpPr>
                <p:cNvPr id="55317" name="Google Shape;637;p76"/>
                <p:cNvSpPr txBox="1">
                  <a:spLocks noChangeArrowheads="1"/>
                </p:cNvSpPr>
                <p:nvPr/>
              </p:nvSpPr>
              <p:spPr bwMode="auto">
                <a:xfrm>
                  <a:off x="2189900" y="2734900"/>
                  <a:ext cx="643200" cy="207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91425" rIns="91425" bIns="91425"/>
                <a:lstStyle/>
                <a:p>
                  <a:pPr>
                    <a:buClr>
                      <a:srgbClr val="000000"/>
                    </a:buClr>
                    <a:buFont typeface="Arial" charset="0"/>
                    <a:buNone/>
                  </a:pPr>
                  <a:r>
                    <a:rPr lang="en-US" sz="1000">
                      <a:latin typeface="Source Sans Pro"/>
                      <a:sym typeface="Source Sans Pro"/>
                    </a:rPr>
                    <a:t>800 </a:t>
                  </a:r>
                </a:p>
              </p:txBody>
            </p:sp>
            <p:sp>
              <p:nvSpPr>
                <p:cNvPr id="55318" name="Google Shape;638;p76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440350" y="2128725"/>
                  <a:ext cx="1286400" cy="365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91425" rIns="91425" bIns="91425"/>
                <a:lstStyle/>
                <a:p>
                  <a:pPr>
                    <a:buClr>
                      <a:srgbClr val="000000"/>
                    </a:buClr>
                    <a:buFont typeface="Arial" charset="0"/>
                    <a:buNone/>
                  </a:pPr>
                  <a:r>
                    <a:rPr lang="en-US" sz="1200">
                      <a:latin typeface="Source Sans Pro"/>
                      <a:sym typeface="Source Sans Pro"/>
                    </a:rPr>
                    <a:t>pressure (hPa)</a:t>
                  </a:r>
                </a:p>
              </p:txBody>
            </p:sp>
          </p:grpSp>
        </p:grpSp>
        <p:grpSp>
          <p:nvGrpSpPr>
            <p:cNvPr id="55302" name="Google Shape;639;p76"/>
            <p:cNvGrpSpPr>
              <a:grpSpLocks/>
            </p:cNvGrpSpPr>
            <p:nvPr/>
          </p:nvGrpSpPr>
          <p:grpSpPr bwMode="auto">
            <a:xfrm>
              <a:off x="1293" y="2413"/>
              <a:ext cx="588" cy="1466"/>
              <a:chOff x="1901000" y="924300"/>
              <a:chExt cx="932100" cy="2566300"/>
            </a:xfrm>
          </p:grpSpPr>
          <p:sp>
            <p:nvSpPr>
              <p:cNvPr id="55303" name="Google Shape;640;p76"/>
              <p:cNvSpPr txBox="1">
                <a:spLocks noChangeArrowheads="1"/>
              </p:cNvSpPr>
              <p:nvPr/>
            </p:nvSpPr>
            <p:spPr bwMode="auto">
              <a:xfrm>
                <a:off x="2179950" y="3282700"/>
                <a:ext cx="643200" cy="207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r>
                  <a:rPr lang="en-US" sz="1000">
                    <a:latin typeface="Source Sans Pro"/>
                    <a:sym typeface="Source Sans Pro"/>
                  </a:rPr>
                  <a:t>1000</a:t>
                </a:r>
              </a:p>
            </p:txBody>
          </p:sp>
          <p:sp>
            <p:nvSpPr>
              <p:cNvPr id="55304" name="Google Shape;641;p76"/>
              <p:cNvSpPr txBox="1">
                <a:spLocks noChangeArrowheads="1"/>
              </p:cNvSpPr>
              <p:nvPr/>
            </p:nvSpPr>
            <p:spPr bwMode="auto">
              <a:xfrm>
                <a:off x="2161125" y="2339500"/>
                <a:ext cx="643200" cy="207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r>
                  <a:rPr lang="en-US" sz="1000">
                    <a:latin typeface="Source Sans Pro"/>
                    <a:sym typeface="Source Sans Pro"/>
                  </a:rPr>
                  <a:t>500 </a:t>
                </a:r>
              </a:p>
            </p:txBody>
          </p:sp>
          <p:sp>
            <p:nvSpPr>
              <p:cNvPr id="55305" name="Google Shape;642;p76"/>
              <p:cNvSpPr txBox="1">
                <a:spLocks noChangeArrowheads="1"/>
              </p:cNvSpPr>
              <p:nvPr/>
            </p:nvSpPr>
            <p:spPr bwMode="auto">
              <a:xfrm>
                <a:off x="2169050" y="1881588"/>
                <a:ext cx="643200" cy="207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r>
                  <a:rPr lang="en-US" sz="1000">
                    <a:latin typeface="Source Sans Pro"/>
                    <a:sym typeface="Source Sans Pro"/>
                  </a:rPr>
                  <a:t>200 </a:t>
                </a:r>
              </a:p>
            </p:txBody>
          </p:sp>
          <p:sp>
            <p:nvSpPr>
              <p:cNvPr id="55306" name="Google Shape;643;p76"/>
              <p:cNvSpPr txBox="1">
                <a:spLocks noChangeArrowheads="1"/>
              </p:cNvSpPr>
              <p:nvPr/>
            </p:nvSpPr>
            <p:spPr bwMode="auto">
              <a:xfrm>
                <a:off x="2245250" y="1307775"/>
                <a:ext cx="380100" cy="207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r>
                  <a:rPr lang="en-US" sz="1000">
                    <a:latin typeface="Source Sans Pro"/>
                    <a:sym typeface="Source Sans Pro"/>
                  </a:rPr>
                  <a:t>30 </a:t>
                </a:r>
              </a:p>
            </p:txBody>
          </p:sp>
          <p:sp>
            <p:nvSpPr>
              <p:cNvPr id="55307" name="Google Shape;644;p76"/>
              <p:cNvSpPr txBox="1">
                <a:spLocks noChangeArrowheads="1"/>
              </p:cNvSpPr>
              <p:nvPr/>
            </p:nvSpPr>
            <p:spPr bwMode="auto">
              <a:xfrm>
                <a:off x="2323675" y="924300"/>
                <a:ext cx="294000" cy="270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r>
                  <a:rPr lang="en-US" sz="1000">
                    <a:latin typeface="Source Sans Pro"/>
                    <a:sym typeface="Source Sans Pro"/>
                  </a:rPr>
                  <a:t>5 </a:t>
                </a:r>
              </a:p>
            </p:txBody>
          </p:sp>
          <p:sp>
            <p:nvSpPr>
              <p:cNvPr id="55308" name="Google Shape;645;p76"/>
              <p:cNvSpPr txBox="1">
                <a:spLocks noChangeArrowheads="1"/>
              </p:cNvSpPr>
              <p:nvPr/>
            </p:nvSpPr>
            <p:spPr bwMode="auto">
              <a:xfrm>
                <a:off x="2189900" y="2734900"/>
                <a:ext cx="643200" cy="207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r>
                  <a:rPr lang="en-US" sz="1000">
                    <a:latin typeface="Source Sans Pro"/>
                    <a:sym typeface="Source Sans Pro"/>
                  </a:rPr>
                  <a:t>800 </a:t>
                </a:r>
              </a:p>
            </p:txBody>
          </p:sp>
          <p:sp>
            <p:nvSpPr>
              <p:cNvPr id="55309" name="Google Shape;646;p76"/>
              <p:cNvSpPr txBox="1">
                <a:spLocks noChangeArrowheads="1"/>
              </p:cNvSpPr>
              <p:nvPr/>
            </p:nvSpPr>
            <p:spPr bwMode="auto">
              <a:xfrm rot="-5400000">
                <a:off x="1440350" y="2128725"/>
                <a:ext cx="1286400" cy="365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r>
                  <a:rPr lang="en-US" sz="1200">
                    <a:latin typeface="Source Sans Pro"/>
                    <a:sym typeface="Source Sans Pro"/>
                  </a:rPr>
                  <a:t>pressure (hPa)</a:t>
                </a:r>
              </a:p>
            </p:txBody>
          </p:sp>
        </p:grpSp>
      </p:grpSp>
      <p:sp>
        <p:nvSpPr>
          <p:cNvPr id="55298" name="Google Shape;656;p76"/>
          <p:cNvSpPr txBox="1">
            <a:spLocks noChangeArrowheads="1"/>
          </p:cNvSpPr>
          <p:nvPr/>
        </p:nvSpPr>
        <p:spPr bwMode="auto">
          <a:xfrm>
            <a:off x="454025" y="3825875"/>
            <a:ext cx="2022475" cy="2008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1800" b="1">
                <a:solidFill>
                  <a:srgbClr val="980000"/>
                </a:solidFill>
                <a:latin typeface="Source Sans Pro"/>
                <a:sym typeface="Source Sans Pro"/>
              </a:rPr>
              <a:t>I</a:t>
            </a:r>
            <a:r>
              <a:rPr lang="en-US" sz="1800" b="1">
                <a:latin typeface="Source Sans Pro"/>
                <a:sym typeface="Source Sans Pro"/>
              </a:rPr>
              <a:t>mpact of new cloud-radiation interaction:</a:t>
            </a:r>
            <a:r>
              <a:rPr lang="en-US" sz="1800" b="1">
                <a:solidFill>
                  <a:srgbClr val="980000"/>
                </a:solidFill>
                <a:latin typeface="Source Sans Pro"/>
                <a:sym typeface="Source Sans Pro"/>
              </a:rPr>
              <a:t> </a:t>
            </a:r>
            <a:r>
              <a:rPr lang="en-US" sz="1800" b="1">
                <a:solidFill>
                  <a:srgbClr val="0000FF"/>
                </a:solidFill>
                <a:latin typeface="Source Sans Pro"/>
                <a:sym typeface="Source Sans Pro"/>
              </a:rPr>
              <a:t>reduced longwave cooling in the troposphere </a:t>
            </a:r>
          </a:p>
        </p:txBody>
      </p:sp>
      <p:sp>
        <p:nvSpPr>
          <p:cNvPr id="55299" name="Google Shape;657;p76"/>
          <p:cNvSpPr txBox="1">
            <a:spLocks noChangeArrowheads="1"/>
          </p:cNvSpPr>
          <p:nvPr/>
        </p:nvSpPr>
        <p:spPr bwMode="auto">
          <a:xfrm>
            <a:off x="923925" y="1509713"/>
            <a:ext cx="138906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400" b="1">
                <a:latin typeface="Source Sans Pro"/>
                <a:sym typeface="Source Sans Pro"/>
              </a:rPr>
              <a:t>Control</a:t>
            </a:r>
          </a:p>
        </p:txBody>
      </p:sp>
      <p:sp>
        <p:nvSpPr>
          <p:cNvPr id="55300" name="Google Shape;658;p76"/>
          <p:cNvSpPr txBox="1">
            <a:spLocks noChangeArrowheads="1"/>
          </p:cNvSpPr>
          <p:nvPr/>
        </p:nvSpPr>
        <p:spPr bwMode="auto">
          <a:xfrm>
            <a:off x="331788" y="130175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500"/>
              <a:buFont typeface="Times New Roman" pitchFamily="18" charset="0"/>
              <a:buNone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Longwave  Heating Rate (K/6hr)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Google Shape;513;p70"/>
          <p:cNvSpPr txBox="1">
            <a:spLocks noChangeArrowheads="1"/>
          </p:cNvSpPr>
          <p:nvPr/>
        </p:nvSpPr>
        <p:spPr bwMode="auto">
          <a:xfrm>
            <a:off x="1163638" y="123825"/>
            <a:ext cx="643255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r>
              <a:rPr lang="en-US" sz="2000" b="1">
                <a:solidFill>
                  <a:srgbClr val="FF0000"/>
                </a:solidFill>
              </a:rPr>
              <a:t>Reducing bias in the lower troposphere </a:t>
            </a:r>
          </a:p>
        </p:txBody>
      </p:sp>
      <p:sp>
        <p:nvSpPr>
          <p:cNvPr id="57346" name="Google Shape;514;p70"/>
          <p:cNvSpPr txBox="1">
            <a:spLocks noChangeArrowheads="1"/>
          </p:cNvSpPr>
          <p:nvPr/>
        </p:nvSpPr>
        <p:spPr bwMode="auto">
          <a:xfrm>
            <a:off x="1738313" y="396875"/>
            <a:ext cx="5546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CC"/>
              </a:buClr>
              <a:buSzPts val="2800"/>
              <a:buFont typeface="Arial" charset="0"/>
              <a:buNone/>
            </a:pPr>
            <a:r>
              <a:rPr lang="en-US" b="1">
                <a:solidFill>
                  <a:srgbClr val="0000CC"/>
                </a:solidFill>
              </a:rPr>
              <a:t>Noah-MP: Improved land-atmosphere interaction</a:t>
            </a:r>
          </a:p>
        </p:txBody>
      </p:sp>
      <p:sp>
        <p:nvSpPr>
          <p:cNvPr id="57347" name="TextBox 1"/>
          <p:cNvSpPr txBox="1">
            <a:spLocks noChangeArrowheads="1"/>
          </p:cNvSpPr>
          <p:nvPr/>
        </p:nvSpPr>
        <p:spPr bwMode="auto">
          <a:xfrm>
            <a:off x="0" y="1133475"/>
            <a:ext cx="4070350" cy="5207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>
                <a:solidFill>
                  <a:schemeClr val="tx1"/>
                </a:solidFill>
                <a:latin typeface="Aharoni" pitchFamily="2" charset="-79"/>
                <a:ea typeface="MingLiU_HKSCS" pitchFamily="18" charset="-120"/>
                <a:cs typeface="Aharoni" pitchFamily="2" charset="-79"/>
              </a:rPr>
              <a:t>Major components include a </a:t>
            </a:r>
            <a:r>
              <a:rPr lang="en-US" b="1">
                <a:solidFill>
                  <a:srgbClr val="00B050"/>
                </a:solidFill>
                <a:latin typeface="Aharoni" pitchFamily="2" charset="-79"/>
                <a:ea typeface="MingLiU_HKSCS" pitchFamily="18" charset="-120"/>
                <a:cs typeface="Aharoni" pitchFamily="2" charset="-79"/>
              </a:rPr>
              <a:t>1-layer canopy; </a:t>
            </a:r>
            <a:r>
              <a:rPr lang="en-US" b="1">
                <a:solidFill>
                  <a:srgbClr val="FF3300"/>
                </a:solidFill>
                <a:latin typeface="Aharoni" pitchFamily="2" charset="-79"/>
                <a:ea typeface="MingLiU_HKSCS" pitchFamily="18" charset="-120"/>
                <a:cs typeface="Aharoni" pitchFamily="2" charset="-79"/>
              </a:rPr>
              <a:t>3-layer snow</a:t>
            </a:r>
            <a:r>
              <a:rPr lang="en-US" b="1">
                <a:solidFill>
                  <a:srgbClr val="00B050"/>
                </a:solidFill>
                <a:latin typeface="Aharoni" pitchFamily="2" charset="-79"/>
                <a:ea typeface="MingLiU_HKSCS" pitchFamily="18" charset="-120"/>
                <a:cs typeface="Aharoni" pitchFamily="2" charset="-79"/>
              </a:rPr>
              <a:t>; 4-layer soil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>
                <a:solidFill>
                  <a:schemeClr val="tx1"/>
                </a:solidFill>
                <a:latin typeface="Aharoni" pitchFamily="2" charset="-79"/>
                <a:ea typeface="MingLiU_HKSCS" pitchFamily="18" charset="-120"/>
                <a:cs typeface="Aharoni" pitchFamily="2" charset="-79"/>
              </a:rPr>
              <a:t>Subgrid scheme: </a:t>
            </a:r>
            <a:r>
              <a:rPr lang="en-US" b="1">
                <a:solidFill>
                  <a:srgbClr val="00B050"/>
                </a:solidFill>
                <a:latin typeface="Aharoni" pitchFamily="2" charset="-79"/>
                <a:ea typeface="MingLiU_HKSCS" pitchFamily="18" charset="-120"/>
                <a:cs typeface="Aharoni" pitchFamily="2" charset="-79"/>
              </a:rPr>
              <a:t>semi-tile vegetation and bare soil </a:t>
            </a:r>
            <a:r>
              <a:rPr lang="en-US" b="1">
                <a:solidFill>
                  <a:schemeClr val="tx1"/>
                </a:solidFill>
                <a:latin typeface="Aharoni" pitchFamily="2" charset="-79"/>
                <a:ea typeface="MingLiU_HKSCS" pitchFamily="18" charset="-120"/>
                <a:cs typeface="Aharoni" pitchFamily="2" charset="-79"/>
              </a:rPr>
              <a:t>(Niu et al. 2010a)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>
                <a:solidFill>
                  <a:schemeClr val="tx1"/>
                </a:solidFill>
                <a:latin typeface="Aharoni" pitchFamily="2" charset="-79"/>
                <a:ea typeface="MingLiU_HKSCS" pitchFamily="18" charset="-120"/>
                <a:cs typeface="Aharoni" pitchFamily="2" charset="-79"/>
              </a:rPr>
              <a:t>Interactive energy balance method to predict skin temperature of the canopy and snow/soil surface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>
                <a:solidFill>
                  <a:schemeClr val="tx1"/>
                </a:solidFill>
                <a:latin typeface="Aharoni" pitchFamily="2" charset="-79"/>
                <a:ea typeface="MingLiU_HKSCS" pitchFamily="18" charset="-120"/>
                <a:cs typeface="Aharoni" pitchFamily="2" charset="-79"/>
              </a:rPr>
              <a:t>Modified two-stream radiation transfer scheme to </a:t>
            </a:r>
            <a:r>
              <a:rPr lang="en-US" b="1">
                <a:solidFill>
                  <a:srgbClr val="00B050"/>
                </a:solidFill>
                <a:latin typeface="Aharoni" pitchFamily="2" charset="-79"/>
                <a:ea typeface="MingLiU_HKSCS" pitchFamily="18" charset="-120"/>
                <a:cs typeface="Aharoni" pitchFamily="2" charset="-79"/>
              </a:rPr>
              <a:t>consider the  3-D structure of the canopy</a:t>
            </a:r>
            <a:r>
              <a:rPr lang="en-US" b="1">
                <a:solidFill>
                  <a:schemeClr val="tx1"/>
                </a:solidFill>
                <a:latin typeface="Aharoni" pitchFamily="2" charset="-79"/>
                <a:ea typeface="MingLiU_HKSCS" pitchFamily="18" charset="-120"/>
                <a:cs typeface="Aharoni" pitchFamily="2" charset="-79"/>
              </a:rPr>
              <a:t> (Niu and Yang, 2004)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>
                <a:solidFill>
                  <a:srgbClr val="FF3300"/>
                </a:solidFill>
                <a:latin typeface="Aharoni" pitchFamily="2" charset="-79"/>
                <a:ea typeface="MingLiU_HKSCS" pitchFamily="18" charset="-120"/>
                <a:cs typeface="Aharoni" pitchFamily="2" charset="-79"/>
              </a:rPr>
              <a:t>More realistic snow physics</a:t>
            </a:r>
            <a:r>
              <a:rPr lang="en-US" b="1">
                <a:solidFill>
                  <a:schemeClr val="tx1"/>
                </a:solidFill>
                <a:latin typeface="Aharoni" pitchFamily="2" charset="-79"/>
                <a:ea typeface="MingLiU_HKSCS" pitchFamily="18" charset="-120"/>
                <a:cs typeface="Aharoni" pitchFamily="2" charset="-79"/>
              </a:rPr>
              <a:t>: a thin layer, liquid water retention and refreezing, and snowpack densification (Yang and Niu, 2003)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>
                <a:solidFill>
                  <a:schemeClr val="tx1"/>
                </a:solidFill>
                <a:latin typeface="Aharoni" pitchFamily="2" charset="-79"/>
                <a:ea typeface="MingLiU_HKSCS" pitchFamily="18" charset="-120"/>
                <a:cs typeface="Aharoni" pitchFamily="2" charset="-79"/>
              </a:rPr>
              <a:t>A </a:t>
            </a:r>
            <a:r>
              <a:rPr lang="en-US" b="1">
                <a:solidFill>
                  <a:srgbClr val="00B050"/>
                </a:solidFill>
                <a:latin typeface="Aharoni" pitchFamily="2" charset="-79"/>
                <a:ea typeface="MingLiU_HKSCS" pitchFamily="18" charset="-120"/>
                <a:cs typeface="Aharoni" pitchFamily="2" charset="-79"/>
              </a:rPr>
              <a:t>TOPMODEL- based runoff </a:t>
            </a:r>
            <a:r>
              <a:rPr lang="en-US" b="1">
                <a:solidFill>
                  <a:schemeClr val="tx1"/>
                </a:solidFill>
                <a:latin typeface="Aharoni" pitchFamily="2" charset="-79"/>
                <a:ea typeface="MingLiU_HKSCS" pitchFamily="18" charset="-120"/>
                <a:cs typeface="Aharoni" pitchFamily="2" charset="-79"/>
              </a:rPr>
              <a:t>scheme (Niu et al., 2005)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>
                <a:solidFill>
                  <a:schemeClr val="tx1"/>
                </a:solidFill>
                <a:latin typeface="Aharoni" pitchFamily="2" charset="-79"/>
                <a:ea typeface="MingLiU_HKSCS" pitchFamily="18" charset="-120"/>
                <a:cs typeface="Aharoni" pitchFamily="2" charset="-79"/>
              </a:rPr>
              <a:t>An </a:t>
            </a:r>
            <a:r>
              <a:rPr lang="en-US" b="1">
                <a:solidFill>
                  <a:srgbClr val="00B050"/>
                </a:solidFill>
                <a:latin typeface="Aharoni" pitchFamily="2" charset="-79"/>
                <a:ea typeface="MingLiU_HKSCS" pitchFamily="18" charset="-120"/>
                <a:cs typeface="Aharoni" pitchFamily="2" charset="-79"/>
              </a:rPr>
              <a:t>unconfined aquifer interacting with soil </a:t>
            </a:r>
            <a:r>
              <a:rPr lang="en-US" b="1">
                <a:solidFill>
                  <a:schemeClr val="tx1"/>
                </a:solidFill>
                <a:latin typeface="Aharoni" pitchFamily="2" charset="-79"/>
                <a:ea typeface="MingLiU_HKSCS" pitchFamily="18" charset="-120"/>
                <a:cs typeface="Aharoni" pitchFamily="2" charset="-79"/>
              </a:rPr>
              <a:t>(Niu et al., 2007)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>
                <a:solidFill>
                  <a:schemeClr val="tx1"/>
                </a:solidFill>
                <a:latin typeface="Aharoni" pitchFamily="2" charset="-79"/>
                <a:ea typeface="MingLiU_HKSCS" pitchFamily="18" charset="-120"/>
                <a:cs typeface="Aharoni" pitchFamily="2" charset="-79"/>
              </a:rPr>
              <a:t>More permeable frozen soil (Niu and Yang, 2006)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>
                <a:solidFill>
                  <a:schemeClr val="tx1"/>
                </a:solidFill>
                <a:latin typeface="Aharoni" pitchFamily="2" charset="-79"/>
                <a:ea typeface="MingLiU_HKSCS" pitchFamily="18" charset="-120"/>
                <a:cs typeface="Aharoni" pitchFamily="2" charset="-79"/>
              </a:rPr>
              <a:t>Ball-Berry stomatal resistance related to photosynthesis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>
                <a:solidFill>
                  <a:schemeClr val="tx1"/>
                </a:solidFill>
                <a:latin typeface="Aharoni" pitchFamily="2" charset="-79"/>
                <a:ea typeface="MingLiU_HKSCS" pitchFamily="18" charset="-120"/>
                <a:cs typeface="Aharoni" pitchFamily="2" charset="-79"/>
              </a:rPr>
              <a:t>A short-term </a:t>
            </a:r>
            <a:r>
              <a:rPr lang="en-US" b="1">
                <a:solidFill>
                  <a:srgbClr val="00B050"/>
                </a:solidFill>
                <a:latin typeface="Aharoni" pitchFamily="2" charset="-79"/>
                <a:ea typeface="MingLiU_HKSCS" pitchFamily="18" charset="-120"/>
                <a:cs typeface="Aharoni" pitchFamily="2" charset="-79"/>
              </a:rPr>
              <a:t>leaf dynamic model</a:t>
            </a:r>
            <a:r>
              <a:rPr lang="en-US" b="1">
                <a:solidFill>
                  <a:schemeClr val="tx1"/>
                </a:solidFill>
                <a:latin typeface="Aharoni" pitchFamily="2" charset="-79"/>
                <a:ea typeface="MingLiU_HKSCS" pitchFamily="18" charset="-120"/>
                <a:cs typeface="Aharoni" pitchFamily="2" charset="-79"/>
              </a:rPr>
              <a:t>. (Dickinson et al., 1998)</a:t>
            </a:r>
          </a:p>
        </p:txBody>
      </p:sp>
      <p:sp>
        <p:nvSpPr>
          <p:cNvPr id="57348" name="object 6"/>
          <p:cNvSpPr txBox="1">
            <a:spLocks/>
          </p:cNvSpPr>
          <p:nvPr/>
        </p:nvSpPr>
        <p:spPr bwMode="auto">
          <a:xfrm>
            <a:off x="161925" y="839788"/>
            <a:ext cx="35639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700" algn="ctr"/>
            <a:r>
              <a:rPr lang="en-US" altLang="en-US">
                <a:solidFill>
                  <a:srgbClr val="0000FF"/>
                </a:solidFill>
                <a:latin typeface="Aharoni" pitchFamily="2" charset="-79"/>
                <a:ea typeface="Verdana" pitchFamily="34" charset="0"/>
                <a:cs typeface="Aharoni" pitchFamily="2" charset="-79"/>
              </a:rPr>
              <a:t>New Features in Noah-MP LSM </a:t>
            </a:r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4568825" y="6076950"/>
            <a:ext cx="4556125" cy="647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sz="1000" b="1">
                <a:solidFill>
                  <a:schemeClr val="tx1"/>
                </a:solidFill>
                <a:latin typeface="Times New Roman" pitchFamily="18" charset="0"/>
              </a:rPr>
              <a:t>Noah LSM in NCEP Eta, MM5 and WRF  Models</a:t>
            </a:r>
            <a:br>
              <a:rPr lang="en-US" sz="10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000" b="1">
                <a:solidFill>
                  <a:schemeClr val="tx1"/>
                </a:solidFill>
                <a:latin typeface="Times New Roman" pitchFamily="18" charset="0"/>
              </a:rPr>
              <a:t>(Pan and Mahrt 1987, Chen et al. 1996,  Chen and Dudhia 2001, Ek et al., 2003)</a:t>
            </a:r>
          </a:p>
          <a:p>
            <a:r>
              <a:rPr lang="en-US" sz="1000" b="1">
                <a:solidFill>
                  <a:schemeClr val="tx1"/>
                </a:solidFill>
                <a:latin typeface="Times New Roman" pitchFamily="18" charset="0"/>
              </a:rPr>
              <a:t>Noah-MP LSM in WRF and NCEP CFS (Yang et al., 2011; Niu et al., 2011)</a:t>
            </a:r>
          </a:p>
        </p:txBody>
      </p:sp>
      <p:sp>
        <p:nvSpPr>
          <p:cNvPr id="57350" name="Line 61"/>
          <p:cNvSpPr>
            <a:spLocks noChangeShapeType="1"/>
          </p:cNvSpPr>
          <p:nvPr/>
        </p:nvSpPr>
        <p:spPr bwMode="auto">
          <a:xfrm>
            <a:off x="2114550" y="5759450"/>
            <a:ext cx="0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Title 1"/>
          <p:cNvSpPr txBox="1">
            <a:spLocks/>
          </p:cNvSpPr>
          <p:nvPr/>
        </p:nvSpPr>
        <p:spPr bwMode="auto">
          <a:xfrm>
            <a:off x="4752975" y="838200"/>
            <a:ext cx="42005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0000FF"/>
                </a:solidFill>
                <a:latin typeface="Calibri" pitchFamily="34" charset="0"/>
              </a:rPr>
              <a:t>Model Structure Differences</a:t>
            </a:r>
          </a:p>
        </p:txBody>
      </p:sp>
      <p:grpSp>
        <p:nvGrpSpPr>
          <p:cNvPr id="57352" name="Group 95"/>
          <p:cNvGrpSpPr>
            <a:grpSpLocks/>
          </p:cNvGrpSpPr>
          <p:nvPr/>
        </p:nvGrpSpPr>
        <p:grpSpPr bwMode="auto">
          <a:xfrm>
            <a:off x="4565650" y="1239838"/>
            <a:ext cx="4425950" cy="4627562"/>
            <a:chOff x="2876" y="781"/>
            <a:chExt cx="2788" cy="2915"/>
          </a:xfrm>
        </p:grpSpPr>
        <p:sp>
          <p:nvSpPr>
            <p:cNvPr id="57353" name="Rectangle 5" descr="Cork"/>
            <p:cNvSpPr>
              <a:spLocks noChangeArrowheads="1"/>
            </p:cNvSpPr>
            <p:nvPr/>
          </p:nvSpPr>
          <p:spPr bwMode="auto">
            <a:xfrm>
              <a:off x="2905" y="3393"/>
              <a:ext cx="2681" cy="29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7354" name="Rectangle 6" descr="Cork"/>
            <p:cNvSpPr>
              <a:spLocks noChangeArrowheads="1"/>
            </p:cNvSpPr>
            <p:nvPr/>
          </p:nvSpPr>
          <p:spPr bwMode="auto">
            <a:xfrm>
              <a:off x="2914" y="2956"/>
              <a:ext cx="2675" cy="424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7355" name="Rectangle 7" descr="Cork"/>
            <p:cNvSpPr>
              <a:spLocks noChangeArrowheads="1"/>
            </p:cNvSpPr>
            <p:nvPr/>
          </p:nvSpPr>
          <p:spPr bwMode="auto">
            <a:xfrm>
              <a:off x="2914" y="2716"/>
              <a:ext cx="2675" cy="28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7356" name="Rectangle 8" descr="Cork"/>
            <p:cNvSpPr>
              <a:spLocks noChangeArrowheads="1"/>
            </p:cNvSpPr>
            <p:nvPr/>
          </p:nvSpPr>
          <p:spPr bwMode="auto">
            <a:xfrm>
              <a:off x="2914" y="2524"/>
              <a:ext cx="2675" cy="184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7357" name="Rectangle 45"/>
            <p:cNvSpPr>
              <a:spLocks noChangeArrowheads="1"/>
            </p:cNvSpPr>
            <p:nvPr/>
          </p:nvSpPr>
          <p:spPr bwMode="auto">
            <a:xfrm>
              <a:off x="3964" y="2253"/>
              <a:ext cx="68" cy="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7358" name="Oval 46"/>
            <p:cNvSpPr>
              <a:spLocks noChangeArrowheads="1"/>
            </p:cNvSpPr>
            <p:nvPr/>
          </p:nvSpPr>
          <p:spPr bwMode="auto">
            <a:xfrm>
              <a:off x="3857" y="2408"/>
              <a:ext cx="52" cy="5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7359" name="Rectangle 47"/>
            <p:cNvSpPr>
              <a:spLocks noChangeArrowheads="1"/>
            </p:cNvSpPr>
            <p:nvPr/>
          </p:nvSpPr>
          <p:spPr bwMode="auto">
            <a:xfrm>
              <a:off x="3903" y="2402"/>
              <a:ext cx="20" cy="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7360" name="Rectangle 48"/>
            <p:cNvSpPr>
              <a:spLocks noChangeArrowheads="1"/>
            </p:cNvSpPr>
            <p:nvPr/>
          </p:nvSpPr>
          <p:spPr bwMode="auto">
            <a:xfrm>
              <a:off x="3953" y="2237"/>
              <a:ext cx="45" cy="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7361" name="Oval 49"/>
            <p:cNvSpPr>
              <a:spLocks noChangeArrowheads="1"/>
            </p:cNvSpPr>
            <p:nvPr/>
          </p:nvSpPr>
          <p:spPr bwMode="auto">
            <a:xfrm>
              <a:off x="3963" y="2300"/>
              <a:ext cx="52" cy="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7362" name="Rectangle 50"/>
            <p:cNvSpPr>
              <a:spLocks noChangeArrowheads="1"/>
            </p:cNvSpPr>
            <p:nvPr/>
          </p:nvSpPr>
          <p:spPr bwMode="auto">
            <a:xfrm>
              <a:off x="3964" y="2381"/>
              <a:ext cx="20" cy="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7363" name="Rectangle 51"/>
            <p:cNvSpPr>
              <a:spLocks noChangeArrowheads="1"/>
            </p:cNvSpPr>
            <p:nvPr/>
          </p:nvSpPr>
          <p:spPr bwMode="auto">
            <a:xfrm rot="-1080000">
              <a:off x="3890" y="2410"/>
              <a:ext cx="58" cy="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pic>
          <p:nvPicPr>
            <p:cNvPr id="57364" name="Picture 14"/>
            <p:cNvPicPr>
              <a:picLocks noChangeArrowheads="1"/>
            </p:cNvPicPr>
            <p:nvPr/>
          </p:nvPicPr>
          <p:blipFill>
            <a:blip r:embed="rId5"/>
            <a:srcRect t="43660"/>
            <a:stretch>
              <a:fillRect/>
            </a:stretch>
          </p:blipFill>
          <p:spPr bwMode="auto">
            <a:xfrm>
              <a:off x="3115" y="2538"/>
              <a:ext cx="477" cy="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65" name="Line 61"/>
            <p:cNvSpPr>
              <a:spLocks noChangeShapeType="1"/>
            </p:cNvSpPr>
            <p:nvPr/>
          </p:nvSpPr>
          <p:spPr bwMode="auto">
            <a:xfrm>
              <a:off x="3092" y="3281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366" name="Picture 66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89" y="2232"/>
              <a:ext cx="690" cy="2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7367" name="Rectangle 67"/>
            <p:cNvSpPr>
              <a:spLocks noChangeArrowheads="1"/>
            </p:cNvSpPr>
            <p:nvPr/>
          </p:nvSpPr>
          <p:spPr bwMode="auto">
            <a:xfrm>
              <a:off x="3668" y="2341"/>
              <a:ext cx="3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>
                  <a:solidFill>
                    <a:schemeClr val="tx1"/>
                  </a:solidFill>
                  <a:latin typeface="Times New Roman" pitchFamily="18" charset="0"/>
                </a:rPr>
                <a:t>Snow</a:t>
              </a:r>
            </a:p>
          </p:txBody>
        </p:sp>
        <p:sp>
          <p:nvSpPr>
            <p:cNvPr id="57368" name="TextBox 81"/>
            <p:cNvSpPr txBox="1">
              <a:spLocks noChangeArrowheads="1"/>
            </p:cNvSpPr>
            <p:nvPr/>
          </p:nvSpPr>
          <p:spPr bwMode="auto">
            <a:xfrm>
              <a:off x="2876" y="787"/>
              <a:ext cx="5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Noah</a:t>
              </a:r>
            </a:p>
          </p:txBody>
        </p:sp>
        <p:pic>
          <p:nvPicPr>
            <p:cNvPr id="57369" name="Picture 14"/>
            <p:cNvPicPr>
              <a:picLocks noChangeArrowheads="1"/>
            </p:cNvPicPr>
            <p:nvPr/>
          </p:nvPicPr>
          <p:blipFill>
            <a:blip r:embed="rId5"/>
            <a:srcRect t="43660"/>
            <a:stretch>
              <a:fillRect/>
            </a:stretch>
          </p:blipFill>
          <p:spPr bwMode="auto">
            <a:xfrm>
              <a:off x="4500" y="2538"/>
              <a:ext cx="477" cy="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70" name="Picture 15"/>
            <p:cNvPicPr>
              <a:picLocks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69" y="1464"/>
              <a:ext cx="737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71" name="Line 61"/>
            <p:cNvSpPr>
              <a:spLocks noChangeShapeType="1"/>
            </p:cNvSpPr>
            <p:nvPr/>
          </p:nvSpPr>
          <p:spPr bwMode="auto">
            <a:xfrm>
              <a:off x="4477" y="3281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372" name="Picture 66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09" y="2245"/>
              <a:ext cx="690" cy="2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7373" name="Rectangle 67"/>
            <p:cNvSpPr>
              <a:spLocks noChangeArrowheads="1"/>
            </p:cNvSpPr>
            <p:nvPr/>
          </p:nvSpPr>
          <p:spPr bwMode="auto">
            <a:xfrm>
              <a:off x="5053" y="2341"/>
              <a:ext cx="35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>
                  <a:solidFill>
                    <a:schemeClr val="tx1"/>
                  </a:solidFill>
                  <a:latin typeface="Times New Roman" pitchFamily="18" charset="0"/>
                </a:rPr>
                <a:t>Snow </a:t>
              </a:r>
            </a:p>
          </p:txBody>
        </p:sp>
        <p:sp>
          <p:nvSpPr>
            <p:cNvPr id="57374" name="TextBox 91"/>
            <p:cNvSpPr txBox="1">
              <a:spLocks noChangeArrowheads="1"/>
            </p:cNvSpPr>
            <p:nvPr/>
          </p:nvSpPr>
          <p:spPr bwMode="auto">
            <a:xfrm>
              <a:off x="4237" y="781"/>
              <a:ext cx="8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Noah-MP</a:t>
              </a:r>
            </a:p>
          </p:txBody>
        </p:sp>
        <p:sp>
          <p:nvSpPr>
            <p:cNvPr id="57375" name="TextBox 92"/>
            <p:cNvSpPr txBox="1">
              <a:spLocks noChangeArrowheads="1"/>
            </p:cNvSpPr>
            <p:nvPr/>
          </p:nvSpPr>
          <p:spPr bwMode="auto">
            <a:xfrm>
              <a:off x="4261" y="1512"/>
              <a:ext cx="32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alibri" pitchFamily="34" charset="0"/>
                </a:rPr>
                <a:t>T</a:t>
              </a:r>
              <a:r>
                <a:rPr lang="en-US" sz="1800" baseline="-25000">
                  <a:solidFill>
                    <a:schemeClr val="tx1"/>
                  </a:solidFill>
                  <a:latin typeface="Calibri" pitchFamily="34" charset="0"/>
                </a:rPr>
                <a:t>can</a:t>
              </a:r>
              <a:endParaRPr 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7376" name="TextBox 93"/>
            <p:cNvSpPr txBox="1">
              <a:spLocks noChangeArrowheads="1"/>
            </p:cNvSpPr>
            <p:nvPr/>
          </p:nvSpPr>
          <p:spPr bwMode="auto">
            <a:xfrm>
              <a:off x="5125" y="2005"/>
              <a:ext cx="5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alibri" pitchFamily="34" charset="0"/>
                </a:rPr>
                <a:t>T</a:t>
              </a:r>
              <a:r>
                <a:rPr lang="en-US" sz="1800" baseline="-25000">
                  <a:solidFill>
                    <a:schemeClr val="tx1"/>
                  </a:solidFill>
                  <a:latin typeface="Calibri" pitchFamily="34" charset="0"/>
                </a:rPr>
                <a:t>snow</a:t>
              </a:r>
              <a:r>
                <a:rPr lang="en-US" sz="1800">
                  <a:solidFill>
                    <a:schemeClr val="tx1"/>
                  </a:solidFill>
                  <a:latin typeface="Calibri" pitchFamily="34" charset="0"/>
                </a:rPr>
                <a:t>(z)</a:t>
              </a:r>
            </a:p>
          </p:txBody>
        </p:sp>
        <p:sp>
          <p:nvSpPr>
            <p:cNvPr id="57377" name="TextBox 94"/>
            <p:cNvSpPr txBox="1">
              <a:spLocks noChangeArrowheads="1"/>
            </p:cNvSpPr>
            <p:nvPr/>
          </p:nvSpPr>
          <p:spPr bwMode="auto">
            <a:xfrm>
              <a:off x="4369" y="2184"/>
              <a:ext cx="2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alibri" pitchFamily="34" charset="0"/>
                </a:rPr>
                <a:t>T</a:t>
              </a:r>
              <a:r>
                <a:rPr lang="en-US" sz="1800" baseline="-25000">
                  <a:solidFill>
                    <a:schemeClr val="tx1"/>
                  </a:solidFill>
                  <a:latin typeface="Calibri" pitchFamily="34" charset="0"/>
                </a:rPr>
                <a:t>bc</a:t>
              </a:r>
              <a:endParaRPr 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7378" name="TextBox 95"/>
            <p:cNvSpPr txBox="1">
              <a:spLocks noChangeArrowheads="1"/>
            </p:cNvSpPr>
            <p:nvPr/>
          </p:nvSpPr>
          <p:spPr bwMode="auto">
            <a:xfrm>
              <a:off x="4554" y="2280"/>
              <a:ext cx="2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alibri" pitchFamily="34" charset="0"/>
                </a:rPr>
                <a:t>T</a:t>
              </a:r>
              <a:r>
                <a:rPr lang="en-US" sz="1800" baseline="-25000">
                  <a:solidFill>
                    <a:schemeClr val="tx1"/>
                  </a:solidFill>
                  <a:latin typeface="Calibri" pitchFamily="34" charset="0"/>
                </a:rPr>
                <a:t>g</a:t>
              </a:r>
              <a:endParaRPr 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pic>
          <p:nvPicPr>
            <p:cNvPr id="57379" name="Picture 15"/>
            <p:cNvPicPr>
              <a:picLocks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84" y="2136"/>
              <a:ext cx="737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80" name="Rectangle 96"/>
            <p:cNvSpPr>
              <a:spLocks noChangeArrowheads="1"/>
            </p:cNvSpPr>
            <p:nvPr/>
          </p:nvSpPr>
          <p:spPr bwMode="auto">
            <a:xfrm>
              <a:off x="3253" y="1896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alibri" pitchFamily="34" charset="0"/>
                </a:rPr>
                <a:t>T</a:t>
              </a:r>
              <a:r>
                <a:rPr lang="en-US" sz="1800" baseline="-25000">
                  <a:solidFill>
                    <a:schemeClr val="tx1"/>
                  </a:solidFill>
                  <a:latin typeface="Calibri" pitchFamily="34" charset="0"/>
                </a:rPr>
                <a:t>skin</a:t>
              </a:r>
              <a:endParaRPr 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7381" name="TextBox 97"/>
            <p:cNvSpPr txBox="1">
              <a:spLocks noChangeArrowheads="1"/>
            </p:cNvSpPr>
            <p:nvPr/>
          </p:nvSpPr>
          <p:spPr bwMode="auto">
            <a:xfrm>
              <a:off x="2881" y="1080"/>
              <a:ext cx="89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alibri" pitchFamily="34" charset="0"/>
                </a:rPr>
                <a:t>Single surface temperature</a:t>
              </a:r>
            </a:p>
          </p:txBody>
        </p:sp>
        <p:sp>
          <p:nvSpPr>
            <p:cNvPr id="57382" name="TextBox 98"/>
            <p:cNvSpPr txBox="1">
              <a:spLocks noChangeArrowheads="1"/>
            </p:cNvSpPr>
            <p:nvPr/>
          </p:nvSpPr>
          <p:spPr bwMode="auto">
            <a:xfrm>
              <a:off x="4177" y="1009"/>
              <a:ext cx="1140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  <a:latin typeface="Calibri" pitchFamily="34" charset="0"/>
                </a:rPr>
                <a:t>Multiple surface temperatures and distinct canopy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3595" y="1164"/>
              <a:ext cx="24" cy="252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5305" y="1152"/>
              <a:ext cx="18" cy="2544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513;p70"/>
          <p:cNvSpPr txBox="1">
            <a:spLocks noChangeArrowheads="1"/>
          </p:cNvSpPr>
          <p:nvPr/>
        </p:nvSpPr>
        <p:spPr bwMode="auto">
          <a:xfrm>
            <a:off x="515938" y="133350"/>
            <a:ext cx="7318375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r>
              <a:rPr lang="en-US" sz="2000" b="1">
                <a:solidFill>
                  <a:srgbClr val="FF0000"/>
                </a:solidFill>
              </a:rPr>
              <a:t>Reducing temperature bias in the lower troposphere</a:t>
            </a:r>
          </a:p>
        </p:txBody>
      </p:sp>
      <p:sp>
        <p:nvSpPr>
          <p:cNvPr id="59394" name="Google Shape;514;p70"/>
          <p:cNvSpPr txBox="1">
            <a:spLocks noChangeArrowheads="1"/>
          </p:cNvSpPr>
          <p:nvPr/>
        </p:nvSpPr>
        <p:spPr bwMode="auto">
          <a:xfrm>
            <a:off x="1738313" y="396875"/>
            <a:ext cx="5546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CC"/>
              </a:buClr>
              <a:buSzPts val="2800"/>
              <a:buFont typeface="Arial" charset="0"/>
              <a:buNone/>
            </a:pPr>
            <a:r>
              <a:rPr lang="en-US" b="1">
                <a:solidFill>
                  <a:srgbClr val="0000CC"/>
                </a:solidFill>
              </a:rPr>
              <a:t>Noah-MP: Improved land-atmosphere interaction</a:t>
            </a:r>
          </a:p>
        </p:txBody>
      </p:sp>
      <p:sp>
        <p:nvSpPr>
          <p:cNvPr id="59395" name="Line 61"/>
          <p:cNvSpPr>
            <a:spLocks noChangeShapeType="1"/>
          </p:cNvSpPr>
          <p:nvPr/>
        </p:nvSpPr>
        <p:spPr bwMode="auto">
          <a:xfrm>
            <a:off x="2114550" y="5759450"/>
            <a:ext cx="0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Text Box 42"/>
          <p:cNvSpPr txBox="1">
            <a:spLocks noChangeArrowheads="1"/>
          </p:cNvSpPr>
          <p:nvPr/>
        </p:nvSpPr>
        <p:spPr bwMode="auto">
          <a:xfrm>
            <a:off x="3003550" y="811213"/>
            <a:ext cx="2894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Forecast experiments with IFS ICs</a:t>
            </a:r>
          </a:p>
        </p:txBody>
      </p:sp>
      <p:pic>
        <p:nvPicPr>
          <p:cNvPr id="59398" name="Picture 6" descr="https://www.emc.ncep.noaa.gov/gmb/wx24fy/NGGPS/gfsc768l127c/allmodel/daily/bias/biasdieoff_T_P850_G2NH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1266825"/>
            <a:ext cx="6038850" cy="5019675"/>
          </a:xfrm>
          <a:prstGeom prst="rect">
            <a:avLst/>
          </a:prstGeom>
          <a:noFill/>
        </p:spPr>
      </p:pic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3641725" y="2640013"/>
            <a:ext cx="134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Noah-MP LSM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2651125" y="3544888"/>
            <a:ext cx="1022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Noah LSM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6099175" y="2287588"/>
            <a:ext cx="260191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C768L127 GFS forecasts initialized with IFS ICs, every 10 days for the period from Jan 5 through Dec 31, 2017.</a:t>
            </a:r>
          </a:p>
          <a:p>
            <a:endParaRPr lang="en-US" b="1"/>
          </a:p>
          <a:p>
            <a:r>
              <a:rPr lang="en-US" b="1"/>
              <a:t>Temperature biases on 850 hPa  in the Northern Hemisphere (20N-80N), verified against IFS analyses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1427163"/>
            <a:ext cx="8610600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401638" y="144463"/>
            <a:ext cx="8334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Reducing  biases in surface temperature and precipitation forecast:</a:t>
            </a:r>
          </a:p>
          <a:p>
            <a:pPr algn="ctr"/>
            <a:r>
              <a:rPr lang="en-US" sz="2000" b="1">
                <a:solidFill>
                  <a:srgbClr val="0000FF"/>
                </a:solidFill>
              </a:rPr>
              <a:t>Spin up land model initial conditions with observed precipitation</a:t>
            </a:r>
          </a:p>
          <a:p>
            <a:pPr algn="ctr"/>
            <a:r>
              <a:rPr lang="en-US" sz="2000" b="1">
                <a:solidFill>
                  <a:srgbClr val="FF3300"/>
                </a:solidFill>
              </a:rPr>
              <a:t>Coupling GLDAS to Data Assimilation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298700" y="2266950"/>
            <a:ext cx="33305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latin typeface="Monotype Corsiva" pitchFamily="66" charset="0"/>
              </a:rPr>
              <a:t>Thanks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1592263" y="303213"/>
            <a:ext cx="601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CONUS Precip ETS and BIAS SCORES</a:t>
            </a:r>
          </a:p>
          <a:p>
            <a:pPr algn="ctr"/>
            <a:r>
              <a:rPr lang="en-US" sz="1600" b="1">
                <a:solidFill>
                  <a:srgbClr val="FF0000"/>
                </a:solidFill>
              </a:rPr>
              <a:t>00Z Cycle, verified against gauge data,  20150601~ 20180912</a:t>
            </a:r>
          </a:p>
        </p:txBody>
      </p:sp>
      <p:pic>
        <p:nvPicPr>
          <p:cNvPr id="20482" name="Picture 12" descr="http://www.emc.ncep.noaa.gov/gmb/emc.glopara/vsdb/gfs2019b/rain/ets_mean00z.png"/>
          <p:cNvPicPr>
            <a:picLocks noChangeAspect="1" noChangeArrowheads="1"/>
          </p:cNvPicPr>
          <p:nvPr/>
        </p:nvPicPr>
        <p:blipFill>
          <a:blip r:embed="rId2"/>
          <a:srcRect b="23990"/>
          <a:stretch>
            <a:fillRect/>
          </a:stretch>
        </p:blipFill>
        <p:spPr bwMode="auto">
          <a:xfrm>
            <a:off x="92075" y="1330325"/>
            <a:ext cx="4386263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4" descr="http://www.emc.ncep.noaa.gov/gmb/emc.glopara/vsdb/gfs2019b/rain/bis_mean00z.png"/>
          <p:cNvPicPr>
            <a:picLocks noChangeAspect="1" noChangeArrowheads="1"/>
          </p:cNvPicPr>
          <p:nvPr/>
        </p:nvPicPr>
        <p:blipFill>
          <a:blip r:embed="rId3"/>
          <a:srcRect b="24229"/>
          <a:stretch>
            <a:fillRect/>
          </a:stretch>
        </p:blipFill>
        <p:spPr bwMode="auto">
          <a:xfrm>
            <a:off x="92075" y="4046538"/>
            <a:ext cx="4510088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4735513" y="4972050"/>
            <a:ext cx="4154487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ts val="1100"/>
              </a:spcBef>
              <a:buFont typeface="Arial" charset="0"/>
              <a:buChar char="•"/>
            </a:pPr>
            <a:r>
              <a:rPr lang="en-US" sz="1800"/>
              <a:t>Improved ETS scores for almost all thresholds and at all forecast length</a:t>
            </a:r>
          </a:p>
          <a:p>
            <a:pPr marL="285750" indent="-285750">
              <a:spcBef>
                <a:spcPts val="1100"/>
              </a:spcBef>
              <a:buFont typeface="Arial" charset="0"/>
              <a:buChar char="•"/>
            </a:pPr>
            <a:r>
              <a:rPr lang="en-US" sz="1800"/>
              <a:t>Reduced wet bias for light rains</a:t>
            </a:r>
          </a:p>
          <a:p>
            <a:pPr marL="285750" indent="-285750">
              <a:spcBef>
                <a:spcPts val="1100"/>
              </a:spcBef>
              <a:buFont typeface="Arial" charset="0"/>
              <a:buChar char="•"/>
            </a:pPr>
            <a:r>
              <a:rPr lang="en-US" sz="1800"/>
              <a:t>Slightly worsened dry bias for moderate rain categories</a:t>
            </a:r>
          </a:p>
        </p:txBody>
      </p:sp>
      <p:pic>
        <p:nvPicPr>
          <p:cNvPr id="20485" name="Picture 2" descr="http://www.emc.ncep.noaa.gov/gmb/emc.glopara/vsdb/gfs2019b/rain/etsbis.f6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1875" y="1403350"/>
            <a:ext cx="3900488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2"/>
          <p:cNvSpPr txBox="1">
            <a:spLocks noChangeArrowheads="1"/>
          </p:cNvSpPr>
          <p:nvPr/>
        </p:nvSpPr>
        <p:spPr bwMode="auto">
          <a:xfrm>
            <a:off x="8107363" y="1249363"/>
            <a:ext cx="930275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FH 36-60</a:t>
            </a:r>
          </a:p>
        </p:txBody>
      </p:sp>
      <p:pic>
        <p:nvPicPr>
          <p:cNvPr id="20487" name="Picture 4" descr="http://www.emc.ncep.noaa.gov/gmb/emc.glopara/vsdb/gfs2019b/rain/etsbis.f10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1875" y="3233738"/>
            <a:ext cx="3900488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8159750" y="3079750"/>
            <a:ext cx="1030288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FH 84-108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670300" y="5535613"/>
            <a:ext cx="1425575" cy="7683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670300" y="3387725"/>
            <a:ext cx="1171575" cy="17573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geoffrey.manikin\Desktop\fv3gfs_12z_Jun-Aug2018_CONUS.png"/>
          <p:cNvPicPr>
            <a:picLocks noChangeAspect="1" noChangeArrowheads="1"/>
          </p:cNvPicPr>
          <p:nvPr/>
        </p:nvPicPr>
        <p:blipFill>
          <a:blip r:embed="rId2"/>
          <a:srcRect b="9039"/>
          <a:stretch>
            <a:fillRect/>
          </a:stretch>
        </p:blipFill>
        <p:spPr bwMode="auto">
          <a:xfrm>
            <a:off x="550863" y="1758950"/>
            <a:ext cx="79946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001838" y="6103938"/>
            <a:ext cx="467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1C5BBA"/>
                </a:solidFill>
              </a:rPr>
              <a:t>FV3GFS</a:t>
            </a:r>
            <a:r>
              <a:rPr lang="en-US" sz="2000" b="1">
                <a:solidFill>
                  <a:srgbClr val="0071C0"/>
                </a:solidFill>
              </a:rPr>
              <a:t>      </a:t>
            </a:r>
            <a:r>
              <a:rPr lang="en-US" sz="2000" b="1">
                <a:solidFill>
                  <a:srgbClr val="FF0000"/>
                </a:solidFill>
              </a:rPr>
              <a:t> ops GFS      </a:t>
            </a:r>
            <a:r>
              <a:rPr lang="en-US" sz="2000" b="1">
                <a:solidFill>
                  <a:srgbClr val="8BE540"/>
                </a:solidFill>
              </a:rPr>
              <a:t>OBS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676525" y="1168400"/>
            <a:ext cx="3743325" cy="307975"/>
          </a:xfrm>
          <a:prstGeom prst="rect">
            <a:avLst/>
          </a:prstGeom>
          <a:solidFill>
            <a:srgbClr val="F7FF8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SUMMER 2018 CONUS DOMAIN-AVG PCP</a:t>
            </a: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2001838" y="4648200"/>
            <a:ext cx="3711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2018:  FV3GFS better than GSM,</a:t>
            </a:r>
          </a:p>
          <a:p>
            <a:r>
              <a:rPr lang="en-US" sz="1800" b="1"/>
              <a:t>  especially overnight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789113" y="149225"/>
            <a:ext cx="551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Improved Precipitation Diurnal Cycle</a:t>
            </a: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6961188" y="6467475"/>
            <a:ext cx="117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From: Ying 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 txBox="1">
            <a:spLocks/>
          </p:cNvSpPr>
          <p:nvPr/>
        </p:nvSpPr>
        <p:spPr bwMode="auto">
          <a:xfrm>
            <a:off x="1528763" y="190500"/>
            <a:ext cx="62071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</a:rPr>
              <a:t>Improved Wind-Pressure Relationship</a:t>
            </a:r>
          </a:p>
        </p:txBody>
      </p:sp>
      <p:pic>
        <p:nvPicPr>
          <p:cNvPr id="22530" name="Picture 2" descr="C:\Users\vijay.t.tallapragada\Desktop\Press-Wind-G217-G19A-G19B-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5225" y="1360488"/>
            <a:ext cx="5151438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12"/>
          <p:cNvSpPr txBox="1">
            <a:spLocks noChangeArrowheads="1"/>
          </p:cNvSpPr>
          <p:nvPr/>
        </p:nvSpPr>
        <p:spPr bwMode="auto">
          <a:xfrm>
            <a:off x="746125" y="2265363"/>
            <a:ext cx="2381250" cy="1930400"/>
          </a:xfrm>
          <a:prstGeom prst="rect">
            <a:avLst/>
          </a:prstGeom>
          <a:solidFill>
            <a:srgbClr val="FFF99A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hlink"/>
                </a:solidFill>
              </a:rPr>
              <a:t>GFS.v15 shows a much better W-P relation than GFS.v14 for strong storms</a:t>
            </a:r>
          </a:p>
          <a:p>
            <a:endParaRPr lang="en-US" sz="2000" b="1">
              <a:solidFill>
                <a:schemeClr val="hlink"/>
              </a:solidFill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528763" y="6081713"/>
            <a:ext cx="1517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Graph made by HWRF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 txBox="1">
            <a:spLocks noGrp="1"/>
          </p:cNvSpPr>
          <p:nvPr>
            <p:ph type="title"/>
          </p:nvPr>
        </p:nvSpPr>
        <p:spPr>
          <a:xfrm>
            <a:off x="1328738" y="220663"/>
            <a:ext cx="6181725" cy="6572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Hurricane Track and Intensity</a:t>
            </a:r>
            <a:r>
              <a:rPr lang="en-US" sz="2000" b="1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sz="2000" b="1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1800" b="1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20150601 ~ 20180919</a:t>
            </a:r>
          </a:p>
        </p:txBody>
      </p:sp>
      <p:pic>
        <p:nvPicPr>
          <p:cNvPr id="23554" name="Picture 5" descr="http://www.emc.ncep.noaa.gov/gmb/emc.glopara/vsdb/gfs2019c/track/tracks_al.t.gif"/>
          <p:cNvPicPr>
            <a:picLocks noChangeAspect="1" noChangeArrowheads="1"/>
          </p:cNvPicPr>
          <p:nvPr/>
        </p:nvPicPr>
        <p:blipFill>
          <a:blip r:embed="rId2"/>
          <a:srcRect b="33940"/>
          <a:stretch>
            <a:fillRect/>
          </a:stretch>
        </p:blipFill>
        <p:spPr bwMode="auto">
          <a:xfrm>
            <a:off x="0" y="1233488"/>
            <a:ext cx="29241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7" descr="http://www.emc.ncep.noaa.gov/gmb/emc.glopara/vsdb/gfs2019c/track/tracks_al.i.gif"/>
          <p:cNvPicPr>
            <a:picLocks noChangeAspect="1" noChangeArrowheads="1"/>
          </p:cNvPicPr>
          <p:nvPr/>
        </p:nvPicPr>
        <p:blipFill>
          <a:blip r:embed="rId3"/>
          <a:srcRect b="33940"/>
          <a:stretch>
            <a:fillRect/>
          </a:stretch>
        </p:blipFill>
        <p:spPr bwMode="auto">
          <a:xfrm>
            <a:off x="0" y="3576638"/>
            <a:ext cx="2981325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9" descr="http://www.emc.ncep.noaa.gov/gmb/emc.glopara/vsdb/gfs2019c/track/tracks_ep.t.gif"/>
          <p:cNvPicPr>
            <a:picLocks noChangeAspect="1" noChangeArrowheads="1"/>
          </p:cNvPicPr>
          <p:nvPr/>
        </p:nvPicPr>
        <p:blipFill>
          <a:blip r:embed="rId4"/>
          <a:srcRect b="33940"/>
          <a:stretch>
            <a:fillRect/>
          </a:stretch>
        </p:blipFill>
        <p:spPr bwMode="auto">
          <a:xfrm>
            <a:off x="3076575" y="1195388"/>
            <a:ext cx="28194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1" descr="http://www.emc.ncep.noaa.gov/gmb/emc.glopara/vsdb/gfs2019c/track/tracks_ep.i.gif"/>
          <p:cNvPicPr>
            <a:picLocks noChangeAspect="1" noChangeArrowheads="1"/>
          </p:cNvPicPr>
          <p:nvPr/>
        </p:nvPicPr>
        <p:blipFill>
          <a:blip r:embed="rId5"/>
          <a:srcRect b="33940"/>
          <a:stretch>
            <a:fillRect/>
          </a:stretch>
        </p:blipFill>
        <p:spPr bwMode="auto">
          <a:xfrm>
            <a:off x="3019425" y="3595688"/>
            <a:ext cx="297180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3" descr="http://www.emc.ncep.noaa.gov/gmb/emc.glopara/vsdb/gfs2019c/track/tracks_wp.t.gif"/>
          <p:cNvPicPr>
            <a:picLocks noChangeAspect="1" noChangeArrowheads="1"/>
          </p:cNvPicPr>
          <p:nvPr/>
        </p:nvPicPr>
        <p:blipFill>
          <a:blip r:embed="rId6"/>
          <a:srcRect b="33940"/>
          <a:stretch>
            <a:fillRect/>
          </a:stretch>
        </p:blipFill>
        <p:spPr bwMode="auto">
          <a:xfrm>
            <a:off x="6100763" y="1214438"/>
            <a:ext cx="281463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5" descr="http://www.emc.ncep.noaa.gov/gmb/emc.glopara/vsdb/gfs2019c/track/tracks_wp.i.gif"/>
          <p:cNvPicPr>
            <a:picLocks noChangeAspect="1" noChangeArrowheads="1"/>
          </p:cNvPicPr>
          <p:nvPr/>
        </p:nvPicPr>
        <p:blipFill>
          <a:blip r:embed="rId7"/>
          <a:srcRect b="33940"/>
          <a:stretch>
            <a:fillRect/>
          </a:stretch>
        </p:blipFill>
        <p:spPr bwMode="auto">
          <a:xfrm>
            <a:off x="6175375" y="3529013"/>
            <a:ext cx="2968625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16"/>
          <p:cNvSpPr txBox="1">
            <a:spLocks noChangeArrowheads="1"/>
          </p:cNvSpPr>
          <p:nvPr/>
        </p:nvSpPr>
        <p:spPr bwMode="auto">
          <a:xfrm>
            <a:off x="1079500" y="1906588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AL</a:t>
            </a:r>
          </a:p>
        </p:txBody>
      </p:sp>
      <p:sp>
        <p:nvSpPr>
          <p:cNvPr id="23561" name="Text Box 17"/>
          <p:cNvSpPr txBox="1">
            <a:spLocks noChangeArrowheads="1"/>
          </p:cNvSpPr>
          <p:nvPr/>
        </p:nvSpPr>
        <p:spPr bwMode="auto">
          <a:xfrm>
            <a:off x="1050925" y="4249738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AL</a:t>
            </a:r>
          </a:p>
        </p:txBody>
      </p:sp>
      <p:sp>
        <p:nvSpPr>
          <p:cNvPr id="23562" name="Text Box 18"/>
          <p:cNvSpPr txBox="1">
            <a:spLocks noChangeArrowheads="1"/>
          </p:cNvSpPr>
          <p:nvPr/>
        </p:nvSpPr>
        <p:spPr bwMode="auto">
          <a:xfrm>
            <a:off x="0" y="1230313"/>
            <a:ext cx="657225" cy="304800"/>
          </a:xfrm>
          <a:prstGeom prst="rect">
            <a:avLst/>
          </a:prstGeom>
          <a:solidFill>
            <a:srgbClr val="D7D735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Track</a:t>
            </a:r>
          </a:p>
        </p:txBody>
      </p: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0" y="3582988"/>
            <a:ext cx="911225" cy="304800"/>
          </a:xfrm>
          <a:prstGeom prst="rect">
            <a:avLst/>
          </a:prstGeom>
          <a:solidFill>
            <a:srgbClr val="D7D735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Intensity</a:t>
            </a:r>
          </a:p>
        </p:txBody>
      </p:sp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4041775" y="1906588"/>
            <a:ext cx="422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EP</a:t>
            </a:r>
          </a:p>
        </p:txBody>
      </p:sp>
      <p:sp>
        <p:nvSpPr>
          <p:cNvPr id="23565" name="Text Box 21"/>
          <p:cNvSpPr txBox="1">
            <a:spLocks noChangeArrowheads="1"/>
          </p:cNvSpPr>
          <p:nvPr/>
        </p:nvSpPr>
        <p:spPr bwMode="auto">
          <a:xfrm>
            <a:off x="4060825" y="4183063"/>
            <a:ext cx="422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EP</a:t>
            </a:r>
          </a:p>
        </p:txBody>
      </p:sp>
      <p:sp>
        <p:nvSpPr>
          <p:cNvPr id="23566" name="Text Box 22"/>
          <p:cNvSpPr txBox="1">
            <a:spLocks noChangeArrowheads="1"/>
          </p:cNvSpPr>
          <p:nvPr/>
        </p:nvSpPr>
        <p:spPr bwMode="auto">
          <a:xfrm>
            <a:off x="6975475" y="1906588"/>
            <a:ext cx="471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WP</a:t>
            </a:r>
          </a:p>
        </p:txBody>
      </p:sp>
      <p:sp>
        <p:nvSpPr>
          <p:cNvPr id="23567" name="Text Box 23"/>
          <p:cNvSpPr txBox="1">
            <a:spLocks noChangeArrowheads="1"/>
          </p:cNvSpPr>
          <p:nvPr/>
        </p:nvSpPr>
        <p:spPr bwMode="auto">
          <a:xfrm>
            <a:off x="6965950" y="4144963"/>
            <a:ext cx="471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WP</a:t>
            </a:r>
          </a:p>
        </p:txBody>
      </p:sp>
      <p:sp>
        <p:nvSpPr>
          <p:cNvPr id="23568" name="Text Box 24"/>
          <p:cNvSpPr txBox="1">
            <a:spLocks noChangeArrowheads="1"/>
          </p:cNvSpPr>
          <p:nvPr/>
        </p:nvSpPr>
        <p:spPr bwMode="auto">
          <a:xfrm>
            <a:off x="376238" y="5829300"/>
            <a:ext cx="8388350" cy="9810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1800" b="1">
                <a:solidFill>
                  <a:schemeClr val="hlink"/>
                </a:solidFill>
              </a:rPr>
              <a:t>Intensity is improved over all basins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1800" b="1">
                <a:solidFill>
                  <a:schemeClr val="hlink"/>
                </a:solidFill>
              </a:rPr>
              <a:t>Tracks in  AL and WP are improved for the first 5 days except at FH00, and degraded in day 6 and day 7.  Track in EP is neutral</a:t>
            </a:r>
          </a:p>
        </p:txBody>
      </p:sp>
      <p:sp>
        <p:nvSpPr>
          <p:cNvPr id="23569" name="Text Box 25"/>
          <p:cNvSpPr txBox="1">
            <a:spLocks noChangeArrowheads="1"/>
          </p:cNvSpPr>
          <p:nvPr/>
        </p:nvSpPr>
        <p:spPr bwMode="auto">
          <a:xfrm>
            <a:off x="2803525" y="868363"/>
            <a:ext cx="3063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Red: NEMS GFS;</a:t>
            </a:r>
            <a:r>
              <a:rPr lang="en-US" b="1"/>
              <a:t>    </a:t>
            </a:r>
            <a:r>
              <a:rPr lang="en-US" b="1">
                <a:solidFill>
                  <a:srgbClr val="009900"/>
                </a:solidFill>
              </a:rPr>
              <a:t>Green FV3GFS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707;p91"/>
          <p:cNvSpPr>
            <a:spLocks noChangeArrowheads="1"/>
          </p:cNvSpPr>
          <p:nvPr/>
        </p:nvSpPr>
        <p:spPr bwMode="auto">
          <a:xfrm>
            <a:off x="6496050" y="215900"/>
            <a:ext cx="2212975" cy="677863"/>
          </a:xfrm>
          <a:prstGeom prst="rect">
            <a:avLst/>
          </a:prstGeom>
          <a:solidFill>
            <a:srgbClr val="FFF2CC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09" name="Google Shape;709;p91"/>
          <p:cNvSpPr txBox="1"/>
          <p:nvPr/>
        </p:nvSpPr>
        <p:spPr>
          <a:xfrm>
            <a:off x="76200" y="152400"/>
            <a:ext cx="8920163" cy="428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lIns="91425" tIns="91425" rIns="91425" bIns="91425"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chemeClr val="dk1"/>
                </a:solidFill>
              </a:rPr>
              <a:t>Improvements over operational GFS in retrospective runs</a:t>
            </a:r>
            <a:endParaRPr u="sng" dirty="0">
              <a:solidFill>
                <a:schemeClr val="dk1"/>
              </a:solidFill>
            </a:endParaRP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Tx/>
              <a:buChar char="✓"/>
              <a:defRPr/>
            </a:pPr>
            <a:r>
              <a:rPr lang="en-US" dirty="0">
                <a:solidFill>
                  <a:srgbClr val="0000FF"/>
                </a:solidFill>
              </a:rPr>
              <a:t>(significantly)  Improved 500-hpa anomaly correlation (NH and SH) </a:t>
            </a:r>
            <a:endParaRPr dirty="0">
              <a:solidFill>
                <a:srgbClr val="0000FF"/>
              </a:solidFill>
            </a:endParaRP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Tx/>
              <a:buChar char="✓"/>
              <a:defRPr/>
            </a:pPr>
            <a:r>
              <a:rPr lang="en-US" dirty="0">
                <a:solidFill>
                  <a:srgbClr val="0000FF"/>
                </a:solidFill>
              </a:rPr>
              <a:t>Intense tropical cyclone deepening in GFS not observed in FV3GFS</a:t>
            </a:r>
            <a:endParaRPr dirty="0">
              <a:solidFill>
                <a:srgbClr val="0000FF"/>
              </a:solidFill>
            </a:endParaRP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Tx/>
              <a:buChar char="✓"/>
              <a:defRPr/>
            </a:pPr>
            <a:r>
              <a:rPr lang="en-US" dirty="0">
                <a:solidFill>
                  <a:srgbClr val="0000FF"/>
                </a:solidFill>
              </a:rPr>
              <a:t>FV3GFS tropical cyclone track forecasts improved (within 5 days)</a:t>
            </a:r>
            <a:endParaRPr dirty="0">
              <a:solidFill>
                <a:srgbClr val="0000FF"/>
              </a:solidFill>
            </a:endParaRP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Tx/>
              <a:buChar char="✓"/>
              <a:defRPr/>
            </a:pPr>
            <a:r>
              <a:rPr lang="en-US" dirty="0">
                <a:solidFill>
                  <a:srgbClr val="0000FF"/>
                </a:solidFill>
              </a:rPr>
              <a:t>Warm season diurnal cycle of precipitation improved</a:t>
            </a:r>
            <a:endParaRPr dirty="0">
              <a:solidFill>
                <a:srgbClr val="0000FF"/>
              </a:solidFill>
            </a:endParaRP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Tx/>
              <a:buChar char="✓"/>
              <a:defRPr/>
            </a:pPr>
            <a:r>
              <a:rPr lang="en-US" dirty="0">
                <a:solidFill>
                  <a:srgbClr val="0000FF"/>
                </a:solidFill>
              </a:rPr>
              <a:t>Multiple tropical cyclone centers generated by GFS not seen in FV3GFS forecasts or analyses</a:t>
            </a:r>
            <a:endParaRPr dirty="0">
              <a:solidFill>
                <a:srgbClr val="0000FF"/>
              </a:solidFill>
            </a:endParaRP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Tx/>
              <a:buChar char="✓"/>
              <a:defRPr/>
            </a:pPr>
            <a:r>
              <a:rPr lang="en-US" dirty="0">
                <a:solidFill>
                  <a:srgbClr val="0000FF"/>
                </a:solidFill>
              </a:rPr>
              <a:t>General improvement in HWRF </a:t>
            </a:r>
            <a:r>
              <a:rPr lang="en-US" dirty="0">
                <a:solidFill>
                  <a:schemeClr val="dk1"/>
                </a:solidFill>
              </a:rPr>
              <a:t>and HMON runs</a:t>
            </a:r>
            <a:endParaRPr dirty="0">
              <a:solidFill>
                <a:schemeClr val="dk1"/>
              </a:solidFill>
            </a:endParaRP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Tx/>
              <a:buChar char="✓"/>
              <a:defRPr/>
            </a:pPr>
            <a:r>
              <a:rPr lang="en-US" dirty="0">
                <a:solidFill>
                  <a:srgbClr val="0000FF"/>
                </a:solidFill>
              </a:rPr>
              <a:t>New simulated composite reflectivity output is a nice addition</a:t>
            </a:r>
            <a:endParaRPr dirty="0">
              <a:solidFill>
                <a:srgbClr val="0000FF"/>
              </a:solidFill>
            </a:endParaRP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Tx/>
              <a:buChar char="✓"/>
              <a:defRPr/>
            </a:pPr>
            <a:r>
              <a:rPr lang="en-US" dirty="0">
                <a:solidFill>
                  <a:srgbClr val="0000FF"/>
                </a:solidFill>
              </a:rPr>
              <a:t>Some indication that fv3gfs can generate modest surface cold pools from significant convection</a:t>
            </a:r>
            <a:endParaRPr dirty="0">
              <a:solidFill>
                <a:srgbClr val="0000FF"/>
              </a:solidFill>
            </a:endParaRP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Tx/>
              <a:buChar char="●"/>
              <a:defRPr/>
            </a:pPr>
            <a:r>
              <a:rPr lang="en-US" dirty="0">
                <a:solidFill>
                  <a:schemeClr val="dk1"/>
                </a:solidFill>
              </a:rPr>
              <a:t>FV3GFS with advanced GFDL MP provides better initial and boundary conditions for driving stand alone FV3, and for running downstream models that use advanced MP.</a:t>
            </a:r>
            <a:endParaRPr dirty="0">
              <a:solidFill>
                <a:schemeClr val="dk1"/>
              </a:solidFill>
            </a:endParaRP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Tx/>
              <a:buChar char="●"/>
              <a:defRPr/>
            </a:pPr>
            <a:r>
              <a:rPr lang="en-US" dirty="0">
                <a:solidFill>
                  <a:schemeClr val="dk1"/>
                </a:solidFill>
              </a:rPr>
              <a:t>FV3 based GEFS V12 showed significant improvements when initialized with FV3GFS</a:t>
            </a:r>
            <a:endParaRPr dirty="0">
              <a:solidFill>
                <a:schemeClr val="dk1"/>
              </a:solidFill>
            </a:endParaRP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Tx/>
              <a:buChar char="✓"/>
              <a:defRPr/>
            </a:pPr>
            <a:r>
              <a:rPr lang="en-US" dirty="0">
                <a:solidFill>
                  <a:srgbClr val="0000FF"/>
                </a:solidFill>
              </a:rPr>
              <a:t>Improved ozone and water vapor physics and products</a:t>
            </a:r>
            <a:endParaRPr dirty="0">
              <a:solidFill>
                <a:srgbClr val="0000FF"/>
              </a:solidFill>
            </a:endParaRP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Tx/>
              <a:buChar char="●"/>
              <a:defRPr/>
            </a:pPr>
            <a:r>
              <a:rPr lang="en-US" dirty="0">
                <a:solidFill>
                  <a:schemeClr val="dk1"/>
                </a:solidFill>
              </a:rPr>
              <a:t>Improved extratropical cyclone tracks</a:t>
            </a:r>
            <a:endParaRPr dirty="0">
              <a:solidFill>
                <a:schemeClr val="dk1"/>
              </a:solidFill>
            </a:endParaRP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Tx/>
              <a:buChar char="✓"/>
              <a:defRPr/>
            </a:pPr>
            <a:r>
              <a:rPr lang="en-US" dirty="0">
                <a:solidFill>
                  <a:srgbClr val="0000FF"/>
                </a:solidFill>
              </a:rPr>
              <a:t>Improved precipitation ETS score (hit/miss/false alarm)</a:t>
            </a:r>
            <a:endParaRPr dirty="0">
              <a:solidFill>
                <a:srgbClr val="0000FF"/>
              </a:solidFill>
            </a:endParaRP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Tx/>
              <a:buChar char="●"/>
              <a:defRPr/>
            </a:pPr>
            <a:r>
              <a:rPr lang="en-US" dirty="0">
                <a:solidFill>
                  <a:schemeClr val="dk1"/>
                </a:solidFill>
              </a:rPr>
              <a:t>Overall reduced T2m biases over CONUS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10" name="Google Shape;710;p91"/>
          <p:cNvSpPr txBox="1"/>
          <p:nvPr/>
        </p:nvSpPr>
        <p:spPr>
          <a:xfrm>
            <a:off x="57150" y="4371975"/>
            <a:ext cx="8939213" cy="25019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u="sng" dirty="0">
                <a:solidFill>
                  <a:schemeClr val="dk1"/>
                </a:solidFill>
              </a:rPr>
              <a:t>Documented concerns include:</a:t>
            </a:r>
            <a:endParaRPr sz="1200" dirty="0">
              <a:solidFill>
                <a:schemeClr val="dk1"/>
              </a:solidFill>
            </a:endParaRPr>
          </a:p>
          <a:p>
            <a:pPr marL="45720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Char char="●"/>
              <a:defRPr/>
            </a:pPr>
            <a:r>
              <a:rPr lang="en-US" sz="1200" dirty="0">
                <a:solidFill>
                  <a:schemeClr val="dk1"/>
                </a:solidFill>
              </a:rPr>
              <a:t>FV3GFS can be too progressive with synoptic pattern</a:t>
            </a:r>
            <a:endParaRPr sz="1200" dirty="0">
              <a:solidFill>
                <a:schemeClr val="dk1"/>
              </a:solidFill>
            </a:endParaRPr>
          </a:p>
          <a:p>
            <a:pPr marL="45720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Char char="●"/>
              <a:defRPr/>
            </a:pPr>
            <a:r>
              <a:rPr lang="en-US" sz="1200" dirty="0">
                <a:solidFill>
                  <a:schemeClr val="dk1"/>
                </a:solidFill>
              </a:rPr>
              <a:t>Precipitation dry bias for moderate rainfall</a:t>
            </a:r>
            <a:endParaRPr sz="1200" dirty="0">
              <a:solidFill>
                <a:schemeClr val="dk1"/>
              </a:solidFill>
            </a:endParaRPr>
          </a:p>
          <a:p>
            <a:pPr marL="45720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Char char="●"/>
              <a:defRPr/>
            </a:pPr>
            <a:r>
              <a:rPr lang="en-US" sz="1200" dirty="0">
                <a:solidFill>
                  <a:schemeClr val="dk1"/>
                </a:solidFill>
              </a:rPr>
              <a:t>Extremely hot 2-m temperatures observed in mid-west</a:t>
            </a:r>
            <a:endParaRPr sz="1200" dirty="0">
              <a:solidFill>
                <a:schemeClr val="dk1"/>
              </a:solidFill>
            </a:endParaRPr>
          </a:p>
          <a:p>
            <a:pPr marL="45720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Char char="●"/>
              <a:defRPr/>
            </a:pPr>
            <a:r>
              <a:rPr lang="en-US" sz="1200" dirty="0">
                <a:solidFill>
                  <a:schemeClr val="dk1"/>
                </a:solidFill>
              </a:rPr>
              <a:t>Spurious secondary (non-tropical) lows show up occasionally in FV3GFS since the advection scheme change was made</a:t>
            </a:r>
            <a:endParaRPr sz="1200" dirty="0">
              <a:solidFill>
                <a:schemeClr val="dk1"/>
              </a:solidFill>
            </a:endParaRPr>
          </a:p>
          <a:p>
            <a:pPr marL="45720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Tx/>
              <a:buChar char="✓"/>
              <a:defRPr/>
            </a:pPr>
            <a:r>
              <a:rPr lang="en-US" sz="1200" dirty="0">
                <a:solidFill>
                  <a:schemeClr val="dk1"/>
                </a:solidFill>
              </a:rPr>
              <a:t>T2m over Alaska is too cold, likely caused by cold NSST and/or cloud microphysics issue in the Arctic region </a:t>
            </a:r>
            <a:r>
              <a:rPr lang="en-US" sz="1200" dirty="0">
                <a:solidFill>
                  <a:schemeClr val="tx1"/>
                </a:solidFill>
              </a:rPr>
              <a:t>– mitigated with NSST fix</a:t>
            </a:r>
            <a:endParaRPr sz="1200" dirty="0">
              <a:solidFill>
                <a:schemeClr val="tx1"/>
              </a:solidFill>
            </a:endParaRPr>
          </a:p>
          <a:p>
            <a:pPr marL="45720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Char char="●"/>
              <a:defRPr/>
            </a:pPr>
            <a:r>
              <a:rPr lang="en-US" sz="1200" dirty="0">
                <a:solidFill>
                  <a:schemeClr val="dk1"/>
                </a:solidFill>
              </a:rPr>
              <a:t>NHC reported that FV3GFS degraded track forecast of hurricanes (initial wind &gt; 65 </a:t>
            </a:r>
            <a:r>
              <a:rPr lang="en-US" sz="1200" dirty="0" err="1">
                <a:solidFill>
                  <a:schemeClr val="dk1"/>
                </a:solidFill>
              </a:rPr>
              <a:t>kts</a:t>
            </a:r>
            <a:r>
              <a:rPr lang="en-US" sz="1200" dirty="0">
                <a:solidFill>
                  <a:schemeClr val="dk1"/>
                </a:solidFill>
              </a:rPr>
              <a:t>) in the Atlantic basin </a:t>
            </a:r>
            <a:endParaRPr sz="1200" dirty="0">
              <a:solidFill>
                <a:schemeClr val="dk1"/>
              </a:solidFill>
            </a:endParaRPr>
          </a:p>
          <a:p>
            <a:pPr marL="45720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Char char="●"/>
              <a:defRPr/>
            </a:pPr>
            <a:r>
              <a:rPr lang="en-US" sz="1200" i="1" dirty="0">
                <a:solidFill>
                  <a:schemeClr val="tx1"/>
                </a:solidFill>
              </a:rPr>
              <a:t>Both GFS and FV3GFS  struggle with inversions</a:t>
            </a:r>
            <a:endParaRPr sz="1200" i="1" dirty="0">
              <a:solidFill>
                <a:schemeClr val="tx1"/>
              </a:solidFill>
            </a:endParaRPr>
          </a:p>
          <a:p>
            <a:pPr marL="45720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Char char="●"/>
              <a:defRPr/>
            </a:pPr>
            <a:r>
              <a:rPr lang="en-US" sz="1200" i="1" dirty="0">
                <a:solidFill>
                  <a:schemeClr val="dk1"/>
                </a:solidFill>
              </a:rPr>
              <a:t>Both GFS and FV3GFS often has too little </a:t>
            </a:r>
            <a:r>
              <a:rPr lang="en-US" sz="1200" i="1" dirty="0" err="1">
                <a:solidFill>
                  <a:schemeClr val="dk1"/>
                </a:solidFill>
              </a:rPr>
              <a:t>precip</a:t>
            </a:r>
            <a:r>
              <a:rPr lang="en-US" sz="1200" i="1" dirty="0">
                <a:solidFill>
                  <a:schemeClr val="dk1"/>
                </a:solidFill>
              </a:rPr>
              <a:t> on the northwest side of east coast cyclones</a:t>
            </a:r>
            <a:endParaRPr sz="1200" i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dk1"/>
                </a:solidFill>
              </a:rPr>
              <a:t> 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24580" name="Google Shape;711;p91"/>
          <p:cNvSpPr txBox="1">
            <a:spLocks noChangeArrowheads="1"/>
          </p:cNvSpPr>
          <p:nvPr/>
        </p:nvSpPr>
        <p:spPr bwMode="auto">
          <a:xfrm>
            <a:off x="6553200" y="260350"/>
            <a:ext cx="22129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>
                <a:solidFill>
                  <a:srgbClr val="0000FF"/>
                </a:solidFill>
              </a:rPr>
              <a:t>✔ = Retained in the new configuration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 txBox="1">
            <a:spLocks noGrp="1"/>
          </p:cNvSpPr>
          <p:nvPr>
            <p:ph type="title"/>
          </p:nvPr>
        </p:nvSpPr>
        <p:spPr>
          <a:xfrm>
            <a:off x="1214438" y="134938"/>
            <a:ext cx="6305550" cy="9429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Systematic Biases to be Addressed in GFS.v16</a:t>
            </a:r>
          </a:p>
        </p:txBody>
      </p:sp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750888" y="1787525"/>
            <a:ext cx="74374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b="1"/>
              <a:t>PBL inversion</a:t>
            </a:r>
          </a:p>
          <a:p>
            <a:pPr marL="285750" indent="-285750">
              <a:buFont typeface="Arial" charset="0"/>
              <a:buChar char="•"/>
            </a:pPr>
            <a:endParaRPr lang="en-US" sz="2000" b="1"/>
          </a:p>
          <a:p>
            <a:pPr marL="285750" indent="-285750">
              <a:buFont typeface="Arial" charset="0"/>
              <a:buChar char="•"/>
            </a:pPr>
            <a:r>
              <a:rPr lang="en-US" sz="2000" b="1"/>
              <a:t>Cold bias in the lower troposphere in winter</a:t>
            </a:r>
          </a:p>
          <a:p>
            <a:pPr marL="285750" indent="-285750">
              <a:buFont typeface="Arial" charset="0"/>
              <a:buChar char="•"/>
            </a:pPr>
            <a:endParaRPr lang="en-US" sz="2000" b="1"/>
          </a:p>
          <a:p>
            <a:pPr marL="285750" indent="-285750">
              <a:buFont typeface="Arial" charset="0"/>
              <a:buChar char="•"/>
            </a:pPr>
            <a:r>
              <a:rPr lang="en-US" sz="2000" b="1"/>
              <a:t>Surface temperature biases</a:t>
            </a:r>
          </a:p>
          <a:p>
            <a:pPr marL="285750" indent="-285750">
              <a:buFont typeface="Arial" charset="0"/>
              <a:buChar char="•"/>
            </a:pPr>
            <a:endParaRPr lang="en-US" sz="2000" b="1"/>
          </a:p>
          <a:p>
            <a:pPr marL="285750" indent="-285750">
              <a:buFont typeface="Arial" charset="0"/>
              <a:buChar char="•"/>
            </a:pPr>
            <a:r>
              <a:rPr lang="en-US" sz="2000" b="1"/>
              <a:t>Biases in the upper atmosphere</a:t>
            </a:r>
          </a:p>
          <a:p>
            <a:pPr marL="285750" indent="-285750">
              <a:buFont typeface="Arial" charset="0"/>
              <a:buChar char="•"/>
            </a:pPr>
            <a:endParaRPr lang="en-US" sz="2000" b="1"/>
          </a:p>
          <a:p>
            <a:pPr marL="285750" indent="-285750">
              <a:buFont typeface="Arial" charset="0"/>
              <a:buChar char="•"/>
            </a:pPr>
            <a:r>
              <a:rPr lang="en-US" sz="2000" b="1" i="1"/>
              <a:t>Degraded track forecast of hurricanes (initial wind &gt; 65 kts) in the Atlantic basin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2864</TotalTime>
  <Words>1465</Words>
  <Application>Microsoft Office PowerPoint</Application>
  <PresentationFormat>On-screen Show (4:3)</PresentationFormat>
  <Paragraphs>281</Paragraphs>
  <Slides>35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Arial</vt:lpstr>
      <vt:lpstr>Helvetica Neue</vt:lpstr>
      <vt:lpstr>Merriweather Sans</vt:lpstr>
      <vt:lpstr>Lucida Grande</vt:lpstr>
      <vt:lpstr>Times New Roman</vt:lpstr>
      <vt:lpstr>MS PGothic</vt:lpstr>
      <vt:lpstr>Symbol</vt:lpstr>
      <vt:lpstr>Verdana</vt:lpstr>
      <vt:lpstr>AR PL UMing HK</vt:lpstr>
      <vt:lpstr>Source Sans Pro</vt:lpstr>
      <vt:lpstr>Aharoni</vt:lpstr>
      <vt:lpstr>MingLiU_HKSCS</vt:lpstr>
      <vt:lpstr>Calibri</vt:lpstr>
      <vt:lpstr>Monotype Corsiva</vt:lpstr>
      <vt:lpstr>Default Design</vt:lpstr>
      <vt:lpstr>Equation</vt:lpstr>
      <vt:lpstr>Slide 1</vt:lpstr>
      <vt:lpstr>GFS.v15 Transition to Operation</vt:lpstr>
      <vt:lpstr>Slide 3</vt:lpstr>
      <vt:lpstr>Slide 4</vt:lpstr>
      <vt:lpstr>Slide 5</vt:lpstr>
      <vt:lpstr>Slide 6</vt:lpstr>
      <vt:lpstr>Hurricane Track and Intensity 20150601 ~ 20180919</vt:lpstr>
      <vt:lpstr>Slide 8</vt:lpstr>
      <vt:lpstr>Systematic Biases to be Addressed in GFS.v16</vt:lpstr>
      <vt:lpstr>GFS V16 Implementation Schedule</vt:lpstr>
      <vt:lpstr>      GFS V16: Major Upgrades to Deterministic Global Model</vt:lpstr>
      <vt:lpstr>GFS Vertical Profiles</vt:lpstr>
      <vt:lpstr>Reducing Biases in the Upper Atmosphere</vt:lpstr>
      <vt:lpstr>Zonal Mean Zonal Wind</vt:lpstr>
      <vt:lpstr>Zonal Mean Zonal Wind</vt:lpstr>
      <vt:lpstr>QBO, SAO</vt:lpstr>
      <vt:lpstr>Slide 17</vt:lpstr>
      <vt:lpstr>Zonal Mean Zonal Wind</vt:lpstr>
      <vt:lpstr>Zonal Mean Zonal Wind</vt:lpstr>
      <vt:lpstr>Slide 20</vt:lpstr>
      <vt:lpstr>SSW  (Dec-Apr, 2018)</vt:lpstr>
      <vt:lpstr>Improving PBL Inversion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Presented by:  Vijay Tallapragada Chief, Global Climate and Weather Modeling Branch  Based on Work Done by EMC DA, Land Surface, Ensembles, Waves and Hurricane Teams and GCWMB</dc:title>
  <dc:creator>Vijay Tallapragada</dc:creator>
  <cp:lastModifiedBy>fanglin</cp:lastModifiedBy>
  <cp:revision>508</cp:revision>
  <dcterms:modified xsi:type="dcterms:W3CDTF">2019-09-22T04:21:40Z</dcterms:modified>
</cp:coreProperties>
</file>