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15" r:id="rId1"/>
  </p:sldMasterIdLst>
  <p:notesMasterIdLst>
    <p:notesMasterId r:id="rId61"/>
  </p:notesMasterIdLst>
  <p:sldIdLst>
    <p:sldId id="256" r:id="rId2"/>
    <p:sldId id="538" r:id="rId3"/>
    <p:sldId id="522" r:id="rId4"/>
    <p:sldId id="521" r:id="rId5"/>
    <p:sldId id="358" r:id="rId6"/>
    <p:sldId id="523" r:id="rId7"/>
    <p:sldId id="540" r:id="rId8"/>
    <p:sldId id="542" r:id="rId9"/>
    <p:sldId id="543" r:id="rId10"/>
    <p:sldId id="545" r:id="rId11"/>
    <p:sldId id="546" r:id="rId12"/>
    <p:sldId id="547" r:id="rId13"/>
    <p:sldId id="601" r:id="rId14"/>
    <p:sldId id="602" r:id="rId15"/>
    <p:sldId id="548" r:id="rId16"/>
    <p:sldId id="579" r:id="rId17"/>
    <p:sldId id="583" r:id="rId18"/>
    <p:sldId id="584" r:id="rId19"/>
    <p:sldId id="549" r:id="rId20"/>
    <p:sldId id="525" r:id="rId21"/>
    <p:sldId id="530" r:id="rId22"/>
    <p:sldId id="534" r:id="rId23"/>
    <p:sldId id="532" r:id="rId24"/>
    <p:sldId id="533" r:id="rId25"/>
    <p:sldId id="565" r:id="rId26"/>
    <p:sldId id="566" r:id="rId27"/>
    <p:sldId id="529" r:id="rId28"/>
    <p:sldId id="537" r:id="rId29"/>
    <p:sldId id="553" r:id="rId30"/>
    <p:sldId id="567" r:id="rId31"/>
    <p:sldId id="569" r:id="rId32"/>
    <p:sldId id="574" r:id="rId33"/>
    <p:sldId id="573" r:id="rId34"/>
    <p:sldId id="570" r:id="rId35"/>
    <p:sldId id="564" r:id="rId36"/>
    <p:sldId id="556" r:id="rId37"/>
    <p:sldId id="571" r:id="rId38"/>
    <p:sldId id="613" r:id="rId39"/>
    <p:sldId id="616" r:id="rId40"/>
    <p:sldId id="617" r:id="rId41"/>
    <p:sldId id="576" r:id="rId42"/>
    <p:sldId id="578" r:id="rId43"/>
    <p:sldId id="572" r:id="rId44"/>
    <p:sldId id="562" r:id="rId45"/>
    <p:sldId id="585" r:id="rId46"/>
    <p:sldId id="587" r:id="rId47"/>
    <p:sldId id="588" r:id="rId48"/>
    <p:sldId id="589" r:id="rId49"/>
    <p:sldId id="620" r:id="rId50"/>
    <p:sldId id="618" r:id="rId51"/>
    <p:sldId id="619" r:id="rId52"/>
    <p:sldId id="592" r:id="rId53"/>
    <p:sldId id="593" r:id="rId54"/>
    <p:sldId id="615" r:id="rId55"/>
    <p:sldId id="594" r:id="rId56"/>
    <p:sldId id="561" r:id="rId57"/>
    <p:sldId id="563" r:id="rId58"/>
    <p:sldId id="612" r:id="rId59"/>
    <p:sldId id="608" r:id="rId60"/>
  </p:sldIdLst>
  <p:sldSz cx="9144000" cy="6858000" type="screen4x3"/>
  <p:notesSz cx="6934200" cy="9220200"/>
  <p:defaultTextStyle>
    <a:defPPr>
      <a:defRPr lang="en-US"/>
    </a:defPPr>
    <a:lvl1pPr algn="l" rtl="0" fontAlgn="base">
      <a:spcBef>
        <a:spcPct val="0"/>
      </a:spcBef>
      <a:spcAft>
        <a:spcPct val="0"/>
      </a:spcAft>
      <a:defRPr sz="1400" kern="1200">
        <a:solidFill>
          <a:srgbClr val="000000"/>
        </a:solidFill>
        <a:latin typeface="Arial" charset="0"/>
        <a:ea typeface="+mn-ea"/>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mn-ea"/>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mn-ea"/>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mn-ea"/>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CC"/>
    <a:srgbClr val="666699"/>
    <a:srgbClr val="009900"/>
    <a:srgbClr val="FF3300"/>
    <a:srgbClr val="D7D735"/>
    <a:srgbClr val="BABD4F"/>
    <a:srgbClr val="F5FB11"/>
    <a:srgbClr val="8B8B81"/>
  </p:clrMru>
</p:presentationPr>
</file>

<file path=ppt/tableStyles.xml><?xml version="1.0" encoding="utf-8"?>
<a:tblStyleLst xmlns:a="http://schemas.openxmlformats.org/drawingml/2006/main" def="{09538147-4C58-429B-8F2F-66D856C53D3A}">
  <a:tblStyle styleId="{09538147-4C58-429B-8F2F-66D856C53D3A}" styleName="Table_0"/>
  <a:tblStyle styleId="{6CB1583B-33A9-428A-A746-DDD4BDC54396}"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7E7EF"/>
          </a:solidFill>
        </a:fill>
      </a:tcStyle>
    </a:wholeTbl>
    <a:band1H>
      <a:tcStyle>
        <a:tcBdr/>
        <a:fill>
          <a:solidFill>
            <a:srgbClr val="CCCCDD"/>
          </a:solidFill>
        </a:fill>
      </a:tcStyle>
    </a:band1H>
    <a:band1V>
      <a:tcStyle>
        <a:tcBdr/>
        <a:fill>
          <a:solidFill>
            <a:srgbClr val="CCCCDD"/>
          </a:solidFill>
        </a:fill>
      </a:tcStyle>
    </a:band1V>
    <a:lastCol>
      <a:tcTxStyle b="on" i="off">
        <a:font>
          <a:latin typeface="Arial"/>
          <a:ea typeface="Arial"/>
          <a:cs typeface="Arial"/>
        </a:font>
        <a:schemeClr val="lt1"/>
      </a:tcTxStyle>
      <a:tcStyle>
        <a:tcBdr/>
        <a:fill>
          <a:solidFill>
            <a:schemeClr val="accent2"/>
          </a:solidFill>
        </a:fill>
      </a:tcStyle>
    </a:lastCol>
    <a:firstCol>
      <a:tcTxStyle b="on" i="off">
        <a:font>
          <a:latin typeface="Arial"/>
          <a:ea typeface="Arial"/>
          <a:cs typeface="Arial"/>
        </a:font>
        <a:schemeClr val="lt1"/>
      </a:tcTxStyle>
      <a:tcStyle>
        <a:tcBdr/>
        <a:fill>
          <a:solidFill>
            <a:schemeClr val="accent2"/>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med" len="med"/>
              <a:tailEnd type="none" w="med" len="med"/>
            </a:ln>
          </a:top>
        </a:tcBdr>
        <a:fill>
          <a:solidFill>
            <a:schemeClr val="accent2"/>
          </a:solidFill>
        </a:fill>
      </a:tcStyle>
    </a:lastRow>
    <a:firstRow>
      <a:tcTxStyle b="on" i="off">
        <a:font>
          <a:latin typeface="Arial"/>
          <a:ea typeface="Arial"/>
          <a:cs typeface="Arial"/>
        </a:font>
        <a:schemeClr val="lt1"/>
      </a:tcTxStyle>
      <a:tcStyle>
        <a:tcBdr>
          <a:bottom>
            <a:ln w="38100" cap="flat" cmpd="sng">
              <a:solidFill>
                <a:schemeClr val="lt1"/>
              </a:solidFill>
              <a:prstDash val="solid"/>
              <a:round/>
              <a:headEnd type="none" w="med" len="med"/>
              <a:tailEnd type="none" w="med" len="med"/>
            </a:ln>
          </a:bottom>
        </a:tcBdr>
        <a:fill>
          <a:solidFill>
            <a:schemeClr val="accent2"/>
          </a:solidFill>
        </a:fill>
      </a:tcStyle>
    </a:firstRow>
  </a:tblStyle>
  <a:tblStyle styleId="{A8A60C8A-780E-4701-A811-1E36A2FA53B9}" styleName="Table_2">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9EFF7"/>
          </a:solidFill>
        </a:fill>
      </a:tcStyle>
    </a:wholeTbl>
    <a:band1H>
      <a:tcStyle>
        <a:tcBdr/>
        <a:fill>
          <a:solidFill>
            <a:srgbClr val="D0DEEF"/>
          </a:solidFill>
        </a:fill>
      </a:tcStyle>
    </a:band1H>
    <a:band1V>
      <a:tcStyle>
        <a:tcBdr/>
        <a:fill>
          <a:solidFill>
            <a:srgbClr val="D0DEEF"/>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26" autoAdjust="0"/>
    <p:restoredTop sz="94656" autoAdjust="0"/>
  </p:normalViewPr>
  <p:slideViewPr>
    <p:cSldViewPr snapToGrid="0">
      <p:cViewPr>
        <p:scale>
          <a:sx n="70" d="100"/>
          <a:sy n="70" d="100"/>
        </p:scale>
        <p:origin x="-1494" y="-77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Shape 3"/>
          <p:cNvSpPr txBox="1">
            <a:spLocks noGrp="1"/>
          </p:cNvSpPr>
          <p:nvPr>
            <p:ph type="hdr" idx="2"/>
          </p:nvPr>
        </p:nvSpPr>
        <p:spPr bwMode="auto">
          <a:xfrm>
            <a:off x="0" y="0"/>
            <a:ext cx="3005138" cy="460375"/>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lvl1pPr>
              <a:defRPr sz="1200"/>
            </a:lvl1pPr>
          </a:lstStyle>
          <a:p>
            <a:pPr>
              <a:defRPr/>
            </a:pPr>
            <a:endParaRPr lang="en-US"/>
          </a:p>
        </p:txBody>
      </p:sp>
      <p:sp>
        <p:nvSpPr>
          <p:cNvPr id="13315" name="Shape 4"/>
          <p:cNvSpPr txBox="1">
            <a:spLocks noGrp="1"/>
          </p:cNvSpPr>
          <p:nvPr/>
        </p:nvSpPr>
        <p:spPr bwMode="auto">
          <a:xfrm>
            <a:off x="3927475" y="0"/>
            <a:ext cx="3005138" cy="460375"/>
          </a:xfrm>
          <a:prstGeom prst="rect">
            <a:avLst/>
          </a:prstGeom>
          <a:noFill/>
          <a:ln w="9525">
            <a:noFill/>
            <a:miter lim="800000"/>
            <a:headEnd/>
            <a:tailEnd/>
          </a:ln>
        </p:spPr>
        <p:txBody>
          <a:bodyPr lIns="91425" tIns="91425" rIns="91425" bIns="91425"/>
          <a:lstStyle/>
          <a:p>
            <a:pPr algn="r">
              <a:defRPr/>
            </a:pPr>
            <a:endParaRPr lang="en-US" sz="1200"/>
          </a:p>
        </p:txBody>
      </p:sp>
      <p:sp>
        <p:nvSpPr>
          <p:cNvPr id="14340" name="Shape 5"/>
          <p:cNvSpPr>
            <a:spLocks noGrp="1" noRot="1" noChangeAspect="1"/>
          </p:cNvSpPr>
          <p:nvPr>
            <p:ph type="sldImg" idx="3"/>
          </p:nvPr>
        </p:nvSpPr>
        <p:spPr bwMode="auto">
          <a:xfrm>
            <a:off x="1162050" y="692150"/>
            <a:ext cx="4610100" cy="3457575"/>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6" name="Shape 6"/>
          <p:cNvSpPr txBox="1">
            <a:spLocks noGrp="1"/>
          </p:cNvSpPr>
          <p:nvPr>
            <p:ph type="body" idx="1"/>
          </p:nvPr>
        </p:nvSpPr>
        <p:spPr>
          <a:xfrm>
            <a:off x="693738" y="4378325"/>
            <a:ext cx="5546725" cy="4149725"/>
          </a:xfrm>
          <a:prstGeom prst="rect">
            <a:avLst/>
          </a:prstGeom>
          <a:noFill/>
          <a:ln>
            <a:noFill/>
          </a:ln>
        </p:spPr>
        <p:txBody>
          <a:bodyPr lIns="91425" tIns="91425" rIns="91425" bIns="91425" anchor="t" anchorCtr="0"/>
          <a:lstStyle>
            <a:lvl1pPr marL="0" marR="0" lvl="0" indent="0" algn="l" rtl="0">
              <a:spcBef>
                <a:spcPts val="36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360"/>
              </a:spcBef>
              <a:spcAft>
                <a:spcPts val="0"/>
              </a:spcAft>
              <a:buNone/>
              <a:defRPr sz="1200" b="0" i="0" u="none" strike="noStrike" cap="none">
                <a:solidFill>
                  <a:schemeClr val="dk1"/>
                </a:solidFill>
                <a:latin typeface="Arial"/>
                <a:ea typeface="Arial"/>
                <a:cs typeface="Arial"/>
                <a:sym typeface="Arial"/>
              </a:defRPr>
            </a:lvl2pPr>
            <a:lvl3pPr marL="914400" marR="0" lvl="2" indent="0" algn="l" rtl="0">
              <a:spcBef>
                <a:spcPts val="360"/>
              </a:spcBef>
              <a:spcAft>
                <a:spcPts val="0"/>
              </a:spcAft>
              <a:buNone/>
              <a:defRPr sz="1200" b="0" i="0" u="none" strike="noStrike" cap="none">
                <a:solidFill>
                  <a:schemeClr val="dk1"/>
                </a:solidFill>
                <a:latin typeface="Arial"/>
                <a:ea typeface="Arial"/>
                <a:cs typeface="Arial"/>
                <a:sym typeface="Arial"/>
              </a:defRPr>
            </a:lvl3pPr>
            <a:lvl4pPr marL="1371600" marR="0" lvl="3" indent="0" algn="l" rtl="0">
              <a:spcBef>
                <a:spcPts val="360"/>
              </a:spcBef>
              <a:spcAft>
                <a:spcPts val="0"/>
              </a:spcAft>
              <a:buNone/>
              <a:defRPr sz="1200" b="0" i="0" u="none" strike="noStrike" cap="none">
                <a:solidFill>
                  <a:schemeClr val="dk1"/>
                </a:solidFill>
                <a:latin typeface="Arial"/>
                <a:ea typeface="Arial"/>
                <a:cs typeface="Arial"/>
                <a:sym typeface="Arial"/>
              </a:defRPr>
            </a:lvl4pPr>
            <a:lvl5pPr marL="1828800" marR="0" lvl="4" indent="0" algn="l" rtl="0">
              <a:spcBef>
                <a:spcPts val="360"/>
              </a:spcBef>
              <a:spcAft>
                <a:spcPts val="0"/>
              </a:spcAft>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pPr lvl="0"/>
            <a:endParaRPr noProof="0">
              <a:sym typeface="Arial"/>
            </a:endParaRPr>
          </a:p>
        </p:txBody>
      </p:sp>
      <p:sp>
        <p:nvSpPr>
          <p:cNvPr id="13318" name="Shape 7"/>
          <p:cNvSpPr txBox="1">
            <a:spLocks noGrp="1"/>
          </p:cNvSpPr>
          <p:nvPr/>
        </p:nvSpPr>
        <p:spPr bwMode="auto">
          <a:xfrm>
            <a:off x="0" y="8758238"/>
            <a:ext cx="3005138" cy="460375"/>
          </a:xfrm>
          <a:prstGeom prst="rect">
            <a:avLst/>
          </a:prstGeom>
          <a:noFill/>
          <a:ln w="9525">
            <a:noFill/>
            <a:miter lim="800000"/>
            <a:headEnd/>
            <a:tailEnd/>
          </a:ln>
        </p:spPr>
        <p:txBody>
          <a:bodyPr lIns="91425" tIns="91425" rIns="91425" bIns="91425" anchor="b"/>
          <a:lstStyle/>
          <a:p>
            <a:pPr>
              <a:defRPr/>
            </a:pPr>
            <a:endParaRPr lang="en-US" sz="1200"/>
          </a:p>
        </p:txBody>
      </p:sp>
      <p:sp>
        <p:nvSpPr>
          <p:cNvPr id="13319" name="Shape 8"/>
          <p:cNvSpPr txBox="1">
            <a:spLocks noGrp="1"/>
          </p:cNvSpPr>
          <p:nvPr/>
        </p:nvSpPr>
        <p:spPr bwMode="auto">
          <a:xfrm>
            <a:off x="3927475" y="8758238"/>
            <a:ext cx="3005138" cy="460375"/>
          </a:xfrm>
          <a:prstGeom prst="rect">
            <a:avLst/>
          </a:prstGeom>
          <a:noFill/>
          <a:ln w="9525">
            <a:noFill/>
            <a:miter lim="800000"/>
            <a:headEnd/>
            <a:tailEnd/>
          </a:ln>
        </p:spPr>
        <p:txBody>
          <a:bodyPr lIns="92300" tIns="46150" rIns="92300" bIns="46150" anchor="b"/>
          <a:lstStyle/>
          <a:p>
            <a:pPr algn="r">
              <a:buSzPct val="25000"/>
              <a:defRPr/>
            </a:pPr>
            <a:fld id="{5125A274-703C-45A0-861D-BB80A514EDB4}" type="slidenum">
              <a:rPr lang="en-US" sz="1200"/>
              <a:pPr algn="r">
                <a:buSzPct val="25000"/>
                <a:defRPr/>
              </a:pPr>
              <a:t>‹#›</a:t>
            </a:fld>
            <a:endParaRPr lang="en-US" sz="1200"/>
          </a:p>
        </p:txBody>
      </p:sp>
    </p:spTree>
  </p:cSld>
  <p:clrMap bg1="lt1" tx1="dk1" bg2="dk2" tx2="lt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5" name="Shape 476"/>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spcAft>
                <a:spcPct val="0"/>
              </a:spcAft>
            </a:pPr>
            <a:endParaRPr lang="en-US" smtClean="0">
              <a:solidFill>
                <a:srgbClr val="000000"/>
              </a:solidFill>
              <a:latin typeface="Arial" charset="0"/>
              <a:cs typeface="Arial" charset="0"/>
              <a:sym typeface="Arial" charset="0"/>
            </a:endParaRPr>
          </a:p>
        </p:txBody>
      </p:sp>
      <p:sp>
        <p:nvSpPr>
          <p:cNvPr id="16386" name="Shape 477"/>
          <p:cNvSpPr>
            <a:spLocks noGrp="1" noRot="1" noChangeAspect="1"/>
          </p:cNvSpPr>
          <p:nvPr>
            <p:ph type="sldImg" idx="2"/>
          </p:nvPr>
        </p:nvSpPr>
        <p:spPr>
          <a:ln>
            <a:round/>
            <a:headEnd/>
            <a:tailEn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7" name="Google Shape;140;p6:notes"/>
          <p:cNvSpPr txBox="1">
            <a:spLocks noGrp="1"/>
          </p:cNvSpPr>
          <p:nvPr>
            <p:ph type="body" idx="1"/>
          </p:nvPr>
        </p:nvSpPr>
        <p:spPr bwMode="auto">
          <a:xfrm>
            <a:off x="693738" y="4379913"/>
            <a:ext cx="5546725" cy="4148137"/>
          </a:xfrm>
          <a:noFill/>
        </p:spPr>
        <p:txBody>
          <a:bodyPr vert="horz" wrap="square" lIns="92267" tIns="46146" rIns="92267" bIns="46146" numCol="1" compatLnSpc="1">
            <a:prstTxWarp prst="textNoShape">
              <a:avLst/>
            </a:prstTxWarp>
          </a:bodyPr>
          <a:lstStyle/>
          <a:p>
            <a:pPr eaLnBrk="1" hangingPunct="1">
              <a:spcBef>
                <a:spcPts val="363"/>
              </a:spcBef>
              <a:spcAft>
                <a:spcPct val="0"/>
              </a:spcAft>
              <a:buSzPts val="1400"/>
            </a:pPr>
            <a:endParaRPr lang="en-US" sz="1000" smtClean="0">
              <a:solidFill>
                <a:schemeClr val="tx1"/>
              </a:solidFill>
              <a:latin typeface="Calibri" pitchFamily="34" charset="0"/>
              <a:cs typeface="Arial" charset="0"/>
              <a:sym typeface="Calibri" pitchFamily="34" charset="0"/>
            </a:endParaRPr>
          </a:p>
        </p:txBody>
      </p:sp>
      <p:sp>
        <p:nvSpPr>
          <p:cNvPr id="45058" name="Google Shape;141;p6:notes"/>
          <p:cNvSpPr>
            <a:spLocks noGrp="1" noRot="1" noChangeAspect="1" noTextEdit="1"/>
          </p:cNvSpPr>
          <p:nvPr>
            <p:ph type="sldImg" idx="2"/>
          </p:nvPr>
        </p:nvSpPr>
        <p:spPr>
          <a:xfrm>
            <a:off x="1162050" y="690563"/>
            <a:ext cx="4610100" cy="3457575"/>
          </a:xfrm>
          <a:ln>
            <a:round/>
            <a:headEnd/>
            <a:tailEn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3" name="Shape 278"/>
          <p:cNvSpPr txBox="1">
            <a:spLocks noGrp="1"/>
          </p:cNvSpPr>
          <p:nvPr>
            <p:ph type="body" idx="1"/>
          </p:nvPr>
        </p:nvSpPr>
        <p:spPr bwMode="auto">
          <a:xfrm>
            <a:off x="693738" y="4379913"/>
            <a:ext cx="5546725" cy="4148137"/>
          </a:xfrm>
          <a:noFill/>
        </p:spPr>
        <p:txBody>
          <a:bodyPr vert="horz" wrap="square" lIns="92286" tIns="92286" rIns="92286" bIns="92286" numCol="1" compatLnSpc="1">
            <a:prstTxWarp prst="textNoShape">
              <a:avLst/>
            </a:prstTxWarp>
          </a:bodyPr>
          <a:lstStyle/>
          <a:p>
            <a:pPr eaLnBrk="1" hangingPunct="1">
              <a:spcBef>
                <a:spcPct val="0"/>
              </a:spcBef>
              <a:spcAft>
                <a:spcPct val="0"/>
              </a:spcAft>
            </a:pPr>
            <a:endParaRPr lang="en-US" smtClean="0">
              <a:solidFill>
                <a:schemeClr val="tx1"/>
              </a:solidFill>
              <a:latin typeface="Arial" charset="0"/>
              <a:cs typeface="Arial" charset="0"/>
              <a:sym typeface="Arial" charset="0"/>
            </a:endParaRPr>
          </a:p>
        </p:txBody>
      </p:sp>
      <p:sp>
        <p:nvSpPr>
          <p:cNvPr id="49154" name="Shape 279"/>
          <p:cNvSpPr>
            <a:spLocks noGrp="1" noRot="1" noChangeAspect="1" noTextEdit="1"/>
          </p:cNvSpPr>
          <p:nvPr>
            <p:ph type="sldImg" idx="2"/>
          </p:nvPr>
        </p:nvSpPr>
        <p:spPr>
          <a:ln>
            <a:round/>
            <a:headEnd/>
            <a:tailEn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1" name="Shape 278"/>
          <p:cNvSpPr txBox="1">
            <a:spLocks noGrp="1"/>
          </p:cNvSpPr>
          <p:nvPr>
            <p:ph type="body" idx="1"/>
          </p:nvPr>
        </p:nvSpPr>
        <p:spPr bwMode="auto">
          <a:xfrm>
            <a:off x="693738" y="4379913"/>
            <a:ext cx="5546725" cy="4148137"/>
          </a:xfrm>
          <a:noFill/>
        </p:spPr>
        <p:txBody>
          <a:bodyPr vert="horz" wrap="square" lIns="92286" tIns="92286" rIns="92286" bIns="92286" numCol="1" compatLnSpc="1">
            <a:prstTxWarp prst="textNoShape">
              <a:avLst/>
            </a:prstTxWarp>
          </a:bodyPr>
          <a:lstStyle/>
          <a:p>
            <a:pPr eaLnBrk="1" hangingPunct="1">
              <a:spcBef>
                <a:spcPct val="0"/>
              </a:spcBef>
              <a:spcAft>
                <a:spcPct val="0"/>
              </a:spcAft>
            </a:pPr>
            <a:endParaRPr lang="en-US" smtClean="0">
              <a:solidFill>
                <a:schemeClr val="tx1"/>
              </a:solidFill>
              <a:latin typeface="Arial" charset="0"/>
              <a:cs typeface="Arial" charset="0"/>
              <a:sym typeface="Arial" charset="0"/>
            </a:endParaRPr>
          </a:p>
        </p:txBody>
      </p:sp>
      <p:sp>
        <p:nvSpPr>
          <p:cNvPr id="51202" name="Shape 279"/>
          <p:cNvSpPr>
            <a:spLocks noGrp="1" noRot="1" noChangeAspect="1" noTextEdit="1"/>
          </p:cNvSpPr>
          <p:nvPr>
            <p:ph type="sldImg" idx="2"/>
          </p:nvPr>
        </p:nvSpPr>
        <p:spPr>
          <a:ln>
            <a:round/>
            <a:headEnd/>
            <a:tailEn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1921" name="Google Shape;51;g42286ca24a_0_0:notes"/>
          <p:cNvSpPr>
            <a:spLocks noGrp="1" noRot="1" noChangeAspect="1" noTextEdit="1"/>
          </p:cNvSpPr>
          <p:nvPr>
            <p:ph type="sldImg" idx="2"/>
          </p:nvPr>
        </p:nvSpPr>
        <p:spPr>
          <a:ln>
            <a:round/>
            <a:headEnd/>
            <a:tailEnd/>
          </a:ln>
        </p:spPr>
      </p:sp>
      <p:sp>
        <p:nvSpPr>
          <p:cNvPr id="81922" name="Google Shape;52;g42286ca24a_0_0:notes"/>
          <p:cNvSpPr txBox="1">
            <a:spLocks noGrp="1"/>
          </p:cNvSpPr>
          <p:nvPr>
            <p:ph type="body" idx="1"/>
          </p:nvPr>
        </p:nvSpPr>
        <p:spPr bwMode="auto">
          <a:xfrm>
            <a:off x="693738" y="4379913"/>
            <a:ext cx="5546725" cy="4148137"/>
          </a:xfrm>
          <a:noFill/>
        </p:spPr>
        <p:txBody>
          <a:bodyPr vert="horz" wrap="square" lIns="92294" tIns="92294" rIns="92294" bIns="92294" numCol="1" compatLnSpc="1">
            <a:prstTxWarp prst="textNoShape">
              <a:avLst/>
            </a:prstTxWarp>
          </a:bodyPr>
          <a:lstStyle/>
          <a:p>
            <a:pPr eaLnBrk="1" hangingPunct="1">
              <a:spcBef>
                <a:spcPct val="30000"/>
              </a:spcBef>
              <a:spcAft>
                <a:spcPct val="0"/>
              </a:spcAft>
              <a:buSzPts val="1100"/>
            </a:pPr>
            <a:endParaRPr lang="en-US" sz="1000" smtClean="0">
              <a:solidFill>
                <a:schemeClr val="tx1"/>
              </a:solidFill>
              <a:latin typeface="Arial" charset="0"/>
              <a:cs typeface="Arial" charset="0"/>
              <a:sym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3969" name="Google Shape;51;g42286ca24a_0_0:notes"/>
          <p:cNvSpPr>
            <a:spLocks noGrp="1" noRot="1" noChangeAspect="1" noTextEdit="1"/>
          </p:cNvSpPr>
          <p:nvPr>
            <p:ph type="sldImg" idx="2"/>
          </p:nvPr>
        </p:nvSpPr>
        <p:spPr>
          <a:ln>
            <a:round/>
            <a:headEnd/>
            <a:tailEnd/>
          </a:ln>
        </p:spPr>
      </p:sp>
      <p:sp>
        <p:nvSpPr>
          <p:cNvPr id="83970" name="Google Shape;52;g42286ca24a_0_0:notes"/>
          <p:cNvSpPr txBox="1">
            <a:spLocks noGrp="1"/>
          </p:cNvSpPr>
          <p:nvPr>
            <p:ph type="body" idx="1"/>
          </p:nvPr>
        </p:nvSpPr>
        <p:spPr bwMode="auto">
          <a:xfrm>
            <a:off x="693738" y="4379913"/>
            <a:ext cx="5546725" cy="4148137"/>
          </a:xfrm>
          <a:noFill/>
        </p:spPr>
        <p:txBody>
          <a:bodyPr vert="horz" wrap="square" lIns="92294" tIns="92294" rIns="92294" bIns="92294" numCol="1" compatLnSpc="1">
            <a:prstTxWarp prst="textNoShape">
              <a:avLst/>
            </a:prstTxWarp>
          </a:bodyPr>
          <a:lstStyle/>
          <a:p>
            <a:pPr eaLnBrk="1" hangingPunct="1">
              <a:spcBef>
                <a:spcPct val="30000"/>
              </a:spcBef>
              <a:spcAft>
                <a:spcPct val="0"/>
              </a:spcAft>
              <a:buSzPts val="1100"/>
            </a:pPr>
            <a:endParaRPr lang="en-US" sz="1000" smtClean="0">
              <a:solidFill>
                <a:schemeClr val="tx1"/>
              </a:solidFill>
              <a:latin typeface="Arial" charset="0"/>
              <a:cs typeface="Arial" charset="0"/>
              <a:sym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0113" name="Shape 899"/>
          <p:cNvSpPr>
            <a:spLocks noGrp="1" noRot="1" noChangeAspect="1" noTextEdit="1"/>
          </p:cNvSpPr>
          <p:nvPr>
            <p:ph type="sldImg" idx="2"/>
          </p:nvPr>
        </p:nvSpPr>
        <p:spPr>
          <a:ln>
            <a:headEnd/>
            <a:tailEnd/>
          </a:ln>
        </p:spPr>
      </p:sp>
      <p:sp>
        <p:nvSpPr>
          <p:cNvPr id="90114" name="Shape 900"/>
          <p:cNvSpPr txBox="1">
            <a:spLocks noGrp="1"/>
          </p:cNvSpPr>
          <p:nvPr>
            <p:ph type="body" idx="1"/>
          </p:nvPr>
        </p:nvSpPr>
        <p:spPr bwMode="auto">
          <a:noFill/>
        </p:spPr>
        <p:txBody>
          <a:bodyPr vert="horz" wrap="square" lIns="92300" tIns="46150" rIns="92300" bIns="46150" numCol="1" compatLnSpc="1">
            <a:prstTxWarp prst="textNoShape">
              <a:avLst/>
            </a:prstTxWarp>
          </a:bodyPr>
          <a:lstStyle/>
          <a:p>
            <a:pPr eaLnBrk="1" hangingPunct="1">
              <a:spcBef>
                <a:spcPct val="0"/>
              </a:spcBef>
              <a:spcAft>
                <a:spcPct val="0"/>
              </a:spcAft>
              <a:buSzPct val="25000"/>
            </a:pPr>
            <a:endParaRPr lang="en-US" smtClean="0">
              <a:solidFill>
                <a:srgbClr val="000000"/>
              </a:solidFill>
              <a:latin typeface="Arial" charset="0"/>
              <a:cs typeface="Arial" charset="0"/>
              <a:sym typeface="Arial" charset="0"/>
            </a:endParaRPr>
          </a:p>
        </p:txBody>
      </p:sp>
      <p:sp>
        <p:nvSpPr>
          <p:cNvPr id="90115" name="Shape 901"/>
          <p:cNvSpPr txBox="1">
            <a:spLocks noGrp="1"/>
          </p:cNvSpPr>
          <p:nvPr/>
        </p:nvSpPr>
        <p:spPr bwMode="auto">
          <a:xfrm>
            <a:off x="3927475" y="8758238"/>
            <a:ext cx="3005138" cy="460375"/>
          </a:xfrm>
          <a:prstGeom prst="rect">
            <a:avLst/>
          </a:prstGeom>
          <a:noFill/>
          <a:ln w="9525">
            <a:noFill/>
            <a:miter lim="800000"/>
            <a:headEnd/>
            <a:tailEnd/>
          </a:ln>
        </p:spPr>
        <p:txBody>
          <a:bodyPr lIns="92300" tIns="46150" rIns="92300" bIns="46150" anchor="b"/>
          <a:lstStyle/>
          <a:p>
            <a:pPr algn="r">
              <a:buSzPct val="25000"/>
            </a:pPr>
            <a:fld id="{41F6870B-A4C6-4E1A-B942-EC9A317BFF22}" type="slidenum">
              <a:rPr lang="en-US" sz="1200"/>
              <a:pPr algn="r">
                <a:buSzPct val="25000"/>
              </a:pPr>
              <a:t>58</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7" name="Google Shape;120;p3:notes"/>
          <p:cNvSpPr txBox="1">
            <a:spLocks noGrp="1"/>
          </p:cNvSpPr>
          <p:nvPr>
            <p:ph type="body" idx="1"/>
          </p:nvPr>
        </p:nvSpPr>
        <p:spPr bwMode="auto">
          <a:xfrm>
            <a:off x="693738" y="4379913"/>
            <a:ext cx="5546725" cy="4148137"/>
          </a:xfrm>
          <a:noFill/>
        </p:spPr>
        <p:txBody>
          <a:bodyPr vert="horz" wrap="square" lIns="92267" tIns="46146" rIns="92267" bIns="46146" numCol="1" compatLnSpc="1">
            <a:prstTxWarp prst="textNoShape">
              <a:avLst/>
            </a:prstTxWarp>
          </a:bodyPr>
          <a:lstStyle/>
          <a:p>
            <a:pPr eaLnBrk="1" hangingPunct="1">
              <a:spcBef>
                <a:spcPts val="363"/>
              </a:spcBef>
              <a:spcAft>
                <a:spcPct val="0"/>
              </a:spcAft>
              <a:buSzPts val="1400"/>
            </a:pPr>
            <a:endParaRPr lang="en-US" sz="1000" smtClean="0">
              <a:solidFill>
                <a:schemeClr val="tx1"/>
              </a:solidFill>
              <a:latin typeface="Calibri" pitchFamily="34" charset="0"/>
              <a:cs typeface="Arial" charset="0"/>
              <a:sym typeface="Calibri" pitchFamily="34" charset="0"/>
            </a:endParaRPr>
          </a:p>
        </p:txBody>
      </p:sp>
      <p:sp>
        <p:nvSpPr>
          <p:cNvPr id="19458" name="Google Shape;121;p3:notes"/>
          <p:cNvSpPr>
            <a:spLocks noGrp="1" noRot="1" noChangeAspect="1" noTextEdit="1"/>
          </p:cNvSpPr>
          <p:nvPr>
            <p:ph type="sldImg" idx="2"/>
          </p:nvPr>
        </p:nvSpPr>
        <p:spPr>
          <a:xfrm>
            <a:off x="1162050" y="690563"/>
            <a:ext cx="4610100" cy="3457575"/>
          </a:xfrm>
          <a:ln>
            <a:round/>
            <a:headEnd/>
            <a:tailEn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5" name="Google Shape;112;p2:notes"/>
          <p:cNvSpPr txBox="1">
            <a:spLocks noGrp="1"/>
          </p:cNvSpPr>
          <p:nvPr>
            <p:ph type="body" idx="1"/>
          </p:nvPr>
        </p:nvSpPr>
        <p:spPr bwMode="auto">
          <a:xfrm>
            <a:off x="693738" y="4379913"/>
            <a:ext cx="5546725" cy="4148137"/>
          </a:xfrm>
          <a:noFill/>
        </p:spPr>
        <p:txBody>
          <a:bodyPr vert="horz" wrap="square" lIns="92267" tIns="46146" rIns="92267" bIns="46146" numCol="1" compatLnSpc="1">
            <a:prstTxWarp prst="textNoShape">
              <a:avLst/>
            </a:prstTxWarp>
          </a:bodyPr>
          <a:lstStyle/>
          <a:p>
            <a:pPr eaLnBrk="1" hangingPunct="1">
              <a:spcBef>
                <a:spcPts val="363"/>
              </a:spcBef>
              <a:spcAft>
                <a:spcPct val="0"/>
              </a:spcAft>
              <a:buSzPts val="1400"/>
            </a:pPr>
            <a:endParaRPr lang="en-US" sz="1000" smtClean="0">
              <a:solidFill>
                <a:schemeClr val="tx1"/>
              </a:solidFill>
              <a:latin typeface="Calibri" pitchFamily="34" charset="0"/>
              <a:cs typeface="Arial" charset="0"/>
              <a:sym typeface="Calibri" pitchFamily="34" charset="0"/>
            </a:endParaRPr>
          </a:p>
        </p:txBody>
      </p:sp>
      <p:sp>
        <p:nvSpPr>
          <p:cNvPr id="21506" name="Google Shape;113;p2:notes"/>
          <p:cNvSpPr>
            <a:spLocks noGrp="1" noRot="1" noChangeAspect="1" noTextEdit="1"/>
          </p:cNvSpPr>
          <p:nvPr>
            <p:ph type="sldImg" idx="2"/>
          </p:nvPr>
        </p:nvSpPr>
        <p:spPr>
          <a:xfrm>
            <a:off x="1162050" y="690563"/>
            <a:ext cx="4610100" cy="3457575"/>
          </a:xfrm>
          <a:ln>
            <a:round/>
            <a:headEnd/>
            <a:tailEn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3" name="Shape 51"/>
          <p:cNvSpPr>
            <a:spLocks noGrp="1" noRot="1" noChangeAspect="1"/>
          </p:cNvSpPr>
          <p:nvPr>
            <p:ph type="sldImg" idx="2"/>
          </p:nvPr>
        </p:nvSpPr>
        <p:spPr>
          <a:xfrm>
            <a:off x="1143000" y="685800"/>
            <a:ext cx="4572000" cy="3429000"/>
          </a:xfrm>
          <a:ln>
            <a:round/>
            <a:headEnd/>
            <a:tailEnd/>
          </a:ln>
        </p:spPr>
      </p:sp>
      <p:sp>
        <p:nvSpPr>
          <p:cNvPr id="23554" name="Shape 52"/>
          <p:cNvSpPr txBox="1">
            <a:spLocks noGrp="1"/>
          </p:cNvSpPr>
          <p:nvPr>
            <p:ph type="body" idx="1"/>
          </p:nvPr>
        </p:nvSpPr>
        <p:spPr bwMode="auto">
          <a:xfrm>
            <a:off x="685800" y="4343400"/>
            <a:ext cx="5486400" cy="4114800"/>
          </a:xfrm>
          <a:noFill/>
        </p:spPr>
        <p:txBody>
          <a:bodyPr vert="horz" wrap="square" numCol="1" compatLnSpc="1">
            <a:prstTxWarp prst="textNoShape">
              <a:avLst/>
            </a:prstTxWarp>
          </a:bodyPr>
          <a:lstStyle/>
          <a:p>
            <a:pPr eaLnBrk="1" hangingPunct="1">
              <a:spcBef>
                <a:spcPct val="0"/>
              </a:spcBef>
              <a:spcAft>
                <a:spcPct val="0"/>
              </a:spcAft>
            </a:pPr>
            <a:endParaRPr lang="en-US" smtClean="0">
              <a:solidFill>
                <a:srgbClr val="000000"/>
              </a:solidFill>
              <a:latin typeface="Arial" charset="0"/>
              <a:cs typeface="Arial" charset="0"/>
              <a:sym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1" name="Google Shape;127;p4:notes"/>
          <p:cNvSpPr txBox="1">
            <a:spLocks noGrp="1"/>
          </p:cNvSpPr>
          <p:nvPr>
            <p:ph type="body" idx="1"/>
          </p:nvPr>
        </p:nvSpPr>
        <p:spPr bwMode="auto">
          <a:xfrm>
            <a:off x="693738" y="4379913"/>
            <a:ext cx="5546725" cy="4148137"/>
          </a:xfrm>
          <a:noFill/>
        </p:spPr>
        <p:txBody>
          <a:bodyPr vert="horz" wrap="square" lIns="92267" tIns="46146" rIns="92267" bIns="46146" numCol="1" compatLnSpc="1">
            <a:prstTxWarp prst="textNoShape">
              <a:avLst/>
            </a:prstTxWarp>
          </a:bodyPr>
          <a:lstStyle/>
          <a:p>
            <a:pPr eaLnBrk="1" hangingPunct="1">
              <a:spcBef>
                <a:spcPts val="363"/>
              </a:spcBef>
              <a:spcAft>
                <a:spcPct val="0"/>
              </a:spcAft>
              <a:buSzPts val="1400"/>
            </a:pPr>
            <a:endParaRPr lang="en-US" sz="1000" smtClean="0">
              <a:solidFill>
                <a:schemeClr val="tx1"/>
              </a:solidFill>
              <a:latin typeface="Calibri" pitchFamily="34" charset="0"/>
              <a:cs typeface="Arial" charset="0"/>
              <a:sym typeface="Calibri" pitchFamily="34" charset="0"/>
            </a:endParaRPr>
          </a:p>
        </p:txBody>
      </p:sp>
      <p:sp>
        <p:nvSpPr>
          <p:cNvPr id="25602" name="Google Shape;128;p4:notes"/>
          <p:cNvSpPr>
            <a:spLocks noGrp="1" noRot="1" noChangeAspect="1" noTextEdit="1"/>
          </p:cNvSpPr>
          <p:nvPr>
            <p:ph type="sldImg" idx="2"/>
          </p:nvPr>
        </p:nvSpPr>
        <p:spPr>
          <a:xfrm>
            <a:off x="1162050" y="690563"/>
            <a:ext cx="4610100" cy="3457575"/>
          </a:xfrm>
          <a:ln>
            <a:round/>
            <a:headEnd/>
            <a:tailEn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649" name="Shape 85"/>
          <p:cNvSpPr>
            <a:spLocks noGrp="1" noRot="1" noChangeAspect="1"/>
          </p:cNvSpPr>
          <p:nvPr>
            <p:ph type="sldImg" idx="2"/>
          </p:nvPr>
        </p:nvSpPr>
        <p:spPr>
          <a:ln>
            <a:round/>
            <a:headEnd/>
            <a:tailEnd/>
          </a:ln>
        </p:spPr>
      </p:sp>
      <p:sp>
        <p:nvSpPr>
          <p:cNvPr id="27650" name="Shape 86"/>
          <p:cNvSpPr txBox="1">
            <a:spLocks noGrp="1"/>
          </p:cNvSpPr>
          <p:nvPr>
            <p:ph type="body" idx="1"/>
          </p:nvPr>
        </p:nvSpPr>
        <p:spPr bwMode="auto">
          <a:xfrm>
            <a:off x="693738" y="4379913"/>
            <a:ext cx="5546725" cy="4148137"/>
          </a:xfrm>
          <a:noFill/>
        </p:spPr>
        <p:txBody>
          <a:bodyPr vert="horz" wrap="square" lIns="92294" tIns="92294" rIns="92294" bIns="92294" numCol="1" compatLnSpc="1">
            <a:prstTxWarp prst="textNoShape">
              <a:avLst/>
            </a:prstTxWarp>
          </a:bodyPr>
          <a:lstStyle/>
          <a:p>
            <a:pPr>
              <a:spcBef>
                <a:spcPct val="0"/>
              </a:spcBef>
              <a:spcAft>
                <a:spcPct val="0"/>
              </a:spcAft>
            </a:pPr>
            <a:endParaRPr lang="en-US" smtClean="0">
              <a:solidFill>
                <a:srgbClr val="000000"/>
              </a:solidFill>
              <a:latin typeface="Arial" charset="0"/>
              <a:cs typeface="Arial" charset="0"/>
              <a:sym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7" name="Shape 92"/>
          <p:cNvSpPr>
            <a:spLocks noGrp="1" noRot="1" noChangeAspect="1"/>
          </p:cNvSpPr>
          <p:nvPr>
            <p:ph type="sldImg" idx="2"/>
          </p:nvPr>
        </p:nvSpPr>
        <p:spPr>
          <a:ln>
            <a:round/>
            <a:headEnd/>
            <a:tailEnd/>
          </a:ln>
        </p:spPr>
      </p:sp>
      <p:sp>
        <p:nvSpPr>
          <p:cNvPr id="29698" name="Shape 93"/>
          <p:cNvSpPr txBox="1">
            <a:spLocks noGrp="1"/>
          </p:cNvSpPr>
          <p:nvPr>
            <p:ph type="body" idx="1"/>
          </p:nvPr>
        </p:nvSpPr>
        <p:spPr bwMode="auto">
          <a:xfrm>
            <a:off x="693738" y="4379913"/>
            <a:ext cx="5546725" cy="4148137"/>
          </a:xfrm>
          <a:noFill/>
        </p:spPr>
        <p:txBody>
          <a:bodyPr vert="horz" wrap="square" lIns="92294" tIns="92294" rIns="92294" bIns="92294" numCol="1" compatLnSpc="1">
            <a:prstTxWarp prst="textNoShape">
              <a:avLst/>
            </a:prstTxWarp>
          </a:bodyPr>
          <a:lstStyle/>
          <a:p>
            <a:pPr>
              <a:spcBef>
                <a:spcPct val="0"/>
              </a:spcBef>
              <a:spcAft>
                <a:spcPct val="0"/>
              </a:spcAft>
            </a:pPr>
            <a:endParaRPr lang="en-US" smtClean="0">
              <a:solidFill>
                <a:srgbClr val="000000"/>
              </a:solidFill>
              <a:latin typeface="Arial" charset="0"/>
              <a:cs typeface="Arial" charset="0"/>
              <a:sym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CustomShape 1"/>
          <p:cNvSpPr/>
          <p:nvPr/>
        </p:nvSpPr>
        <p:spPr>
          <a:xfrm>
            <a:off x="3929063" y="8758238"/>
            <a:ext cx="3003550" cy="458787"/>
          </a:xfrm>
          <a:prstGeom prst="rect">
            <a:avLst/>
          </a:prstGeom>
          <a:noFill/>
          <a:ln w="9360">
            <a:noFill/>
          </a:ln>
        </p:spPr>
        <p:style>
          <a:lnRef idx="0">
            <a:scrgbClr r="0" g="0" b="0"/>
          </a:lnRef>
          <a:fillRef idx="0">
            <a:scrgbClr r="0" g="0" b="0"/>
          </a:fillRef>
          <a:effectRef idx="0">
            <a:scrgbClr r="0" g="0" b="0"/>
          </a:effectRef>
          <a:fontRef idx="minor"/>
        </p:style>
        <p:txBody>
          <a:bodyPr lIns="92520" tIns="46080" rIns="92520" bIns="46080" anchor="b"/>
          <a:lstStyle/>
          <a:p>
            <a:pPr algn="r">
              <a:defRPr/>
            </a:pPr>
            <a:fld id="{D7A0E1A8-C696-4DE9-84CA-D70D40FCECF6}" type="slidenum">
              <a:rPr lang="en-US" sz="1200" spc="-1">
                <a:uFill>
                  <a:solidFill>
                    <a:srgbClr val="FFFFFF"/>
                  </a:solidFill>
                </a:uFill>
                <a:ea typeface="ヒラギノ角ゴ Pro W3"/>
              </a:rPr>
              <a:pPr algn="r">
                <a:defRPr/>
              </a:pPr>
              <a:t>10</a:t>
            </a:fld>
            <a:endParaRPr lang="en-US" sz="1200" spc="-1">
              <a:uFill>
                <a:solidFill>
                  <a:srgbClr val="FFFFFF"/>
                </a:solidFill>
              </a:uFill>
            </a:endParaRPr>
          </a:p>
        </p:txBody>
      </p:sp>
      <p:sp>
        <p:nvSpPr>
          <p:cNvPr id="223" name="PlaceHolder 2"/>
          <p:cNvSpPr>
            <a:spLocks noGrp="1"/>
          </p:cNvSpPr>
          <p:nvPr>
            <p:ph type="body"/>
          </p:nvPr>
        </p:nvSpPr>
        <p:spPr>
          <a:xfrm>
            <a:off x="693738" y="4379913"/>
            <a:ext cx="5545137" cy="4146550"/>
          </a:xfrm>
        </p:spPr>
        <p:txBody>
          <a:bodyPr lIns="92520" tIns="46080" rIns="92520" bIns="46080"/>
          <a:lstStyle/>
          <a:p>
            <a:pPr>
              <a:defRPr/>
            </a:pPr>
            <a:endParaRPr lang="en-US" sz="2000" spc="-1">
              <a:solidFill>
                <a:srgbClr val="000000"/>
              </a:solidFill>
              <a:uFill>
                <a:solidFill>
                  <a:srgbClr val="FFFFFF"/>
                </a:solidFill>
              </a:u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09" name="Google Shape;144;g421d821500_0_99:notes"/>
          <p:cNvSpPr txBox="1">
            <a:spLocks noGrp="1"/>
          </p:cNvSpPr>
          <p:nvPr>
            <p:ph type="body" idx="1"/>
          </p:nvPr>
        </p:nvSpPr>
        <p:spPr bwMode="auto">
          <a:xfrm>
            <a:off x="693738" y="4379913"/>
            <a:ext cx="5546725" cy="4148137"/>
          </a:xfrm>
          <a:noFill/>
        </p:spPr>
        <p:txBody>
          <a:bodyPr vert="horz" wrap="square" lIns="92294" tIns="92294" rIns="92294" bIns="92294" numCol="1" compatLnSpc="1">
            <a:prstTxWarp prst="textNoShape">
              <a:avLst/>
            </a:prstTxWarp>
          </a:bodyPr>
          <a:lstStyle/>
          <a:p>
            <a:pPr>
              <a:spcBef>
                <a:spcPct val="0"/>
              </a:spcBef>
              <a:spcAft>
                <a:spcPct val="0"/>
              </a:spcAft>
            </a:pPr>
            <a:endParaRPr lang="en-US" smtClean="0">
              <a:solidFill>
                <a:srgbClr val="000000"/>
              </a:solidFill>
              <a:latin typeface="Arial" charset="0"/>
              <a:cs typeface="Arial" charset="0"/>
              <a:sym typeface="Arial" charset="0"/>
            </a:endParaRPr>
          </a:p>
        </p:txBody>
      </p:sp>
      <p:sp>
        <p:nvSpPr>
          <p:cNvPr id="43010" name="Google Shape;145;g421d821500_0_99:notes"/>
          <p:cNvSpPr>
            <a:spLocks noGrp="1" noRot="1" noChangeAspect="1"/>
          </p:cNvSpPr>
          <p:nvPr>
            <p:ph type="sldImg" idx="2"/>
          </p:nvPr>
        </p:nvSpPr>
        <p:spPr>
          <a:xfrm>
            <a:off x="1162050" y="690563"/>
            <a:ext cx="4610100" cy="3457575"/>
          </a:xfrm>
          <a:ln>
            <a:round/>
            <a:headEnd/>
            <a:tailEn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8"/>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423862" y="230187"/>
            <a:ext cx="8229600" cy="1143000"/>
          </a:xfrm>
          <a:prstGeom prst="rect">
            <a:avLst/>
          </a:prstGeom>
          <a:noFill/>
          <a:ln>
            <a:noFill/>
          </a:ln>
        </p:spPr>
        <p:txBody>
          <a:bodyPr/>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77" name="Shape 77"/>
          <p:cNvSpPr txBox="1">
            <a:spLocks noGrp="1"/>
          </p:cNvSpPr>
          <p:nvPr>
            <p:ph type="body" idx="1"/>
          </p:nvPr>
        </p:nvSpPr>
        <p:spPr>
          <a:xfrm rot="5400000">
            <a:off x="2309018" y="-251618"/>
            <a:ext cx="4525963" cy="8229600"/>
          </a:xfrm>
          <a:prstGeom prst="rect">
            <a:avLst/>
          </a:prstGeom>
          <a:noFill/>
          <a:ln>
            <a:noFill/>
          </a:ln>
        </p:spPr>
        <p:txBody>
          <a:bodyPr/>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1"/>
        <p:cNvGrpSpPr/>
        <p:nvPr/>
      </p:nvGrpSpPr>
      <p:grpSpPr>
        <a:xfrm>
          <a:off x="0" y="0"/>
          <a:ext cx="0" cy="0"/>
          <a:chOff x="0" y="0"/>
          <a:chExt cx="0" cy="0"/>
        </a:xfrm>
      </p:grpSpPr>
      <p:sp>
        <p:nvSpPr>
          <p:cNvPr id="82" name="Shape 82"/>
          <p:cNvSpPr txBox="1">
            <a:spLocks noGrp="1"/>
          </p:cNvSpPr>
          <p:nvPr>
            <p:ph type="title"/>
          </p:nvPr>
        </p:nvSpPr>
        <p:spPr>
          <a:xfrm rot="5400000">
            <a:off x="4732337" y="2171700"/>
            <a:ext cx="5851525" cy="2057400"/>
          </a:xfrm>
          <a:prstGeom prst="rect">
            <a:avLst/>
          </a:prstGeom>
          <a:noFill/>
          <a:ln>
            <a:noFill/>
          </a:ln>
        </p:spPr>
        <p:txBody>
          <a:bodyPr/>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83" name="Shape 83"/>
          <p:cNvSpPr txBox="1">
            <a:spLocks noGrp="1"/>
          </p:cNvSpPr>
          <p:nvPr>
            <p:ph type="body" idx="1"/>
          </p:nvPr>
        </p:nvSpPr>
        <p:spPr>
          <a:xfrm rot="5400000">
            <a:off x="541337" y="190500"/>
            <a:ext cx="5851525" cy="6019799"/>
          </a:xfrm>
          <a:prstGeom prst="rect">
            <a:avLst/>
          </a:prstGeom>
          <a:noFill/>
          <a:ln>
            <a:noFill/>
          </a:ln>
        </p:spPr>
        <p:txBody>
          <a:bodyPr/>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anchor="t"/>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 name="Shape 19"/>
          <p:cNvSpPr txBox="1">
            <a:spLocks noGrp="1"/>
          </p:cNvSpPr>
          <p:nvPr>
            <p:ph type="sldNum" idx="10"/>
          </p:nvPr>
        </p:nvSpPr>
        <p:spPr>
          <a:xfrm>
            <a:off x="8472488" y="6218238"/>
            <a:ext cx="549275" cy="523875"/>
          </a:xfrm>
          <a:prstGeom prst="rect">
            <a:avLst/>
          </a:prstGeom>
        </p:spPr>
        <p:txBody>
          <a:bodyPr lIns="91425" tIns="91425" rIns="91425" bIns="91425" anchor="ctr" anchorCtr="0">
            <a:noAutofit/>
          </a:bodyPr>
          <a:lstStyle>
            <a:lvl1pPr>
              <a:spcBef>
                <a:spcPts val="0"/>
              </a:spcBef>
              <a:defRPr/>
            </a:lvl1pPr>
          </a:lstStyle>
          <a:p>
            <a:pPr>
              <a:defRPr/>
            </a:pPr>
            <a:fld id="{8A22C8ED-873A-45D0-BAC7-9F03105ABF30}" type="slidenum">
              <a:rPr lang="en"/>
              <a:pPr>
                <a:defRPr/>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23862" y="230187"/>
            <a:ext cx="8229600" cy="1143000"/>
          </a:xfrm>
          <a:prstGeom prst="rect">
            <a:avLst/>
          </a:prstGeom>
          <a:noFill/>
          <a:ln>
            <a:noFill/>
          </a:ln>
        </p:spPr>
        <p:txBody>
          <a:bodyPr/>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24" name="Shape 24"/>
          <p:cNvSpPr txBox="1">
            <a:spLocks noGrp="1"/>
          </p:cNvSpPr>
          <p:nvPr>
            <p:ph type="body" idx="1"/>
          </p:nvPr>
        </p:nvSpPr>
        <p:spPr>
          <a:xfrm>
            <a:off x="457200" y="1600200"/>
            <a:ext cx="8229600" cy="4525963"/>
          </a:xfrm>
          <a:prstGeom prst="rect">
            <a:avLst/>
          </a:prstGeom>
          <a:noFill/>
          <a:ln>
            <a:noFill/>
          </a:ln>
        </p:spPr>
        <p:txBody>
          <a:bodyPr/>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8"/>
        <p:cNvGrpSpPr/>
        <p:nvPr/>
      </p:nvGrpSpPr>
      <p:grpSpPr>
        <a:xfrm>
          <a:off x="0" y="0"/>
          <a:ext cx="0" cy="0"/>
          <a:chOff x="0" y="0"/>
          <a:chExt cx="0" cy="0"/>
        </a:xfrm>
      </p:grpSpPr>
      <p:sp>
        <p:nvSpPr>
          <p:cNvPr id="29" name="Shape 29"/>
          <p:cNvSpPr txBox="1">
            <a:spLocks noGrp="1"/>
          </p:cNvSpPr>
          <p:nvPr>
            <p:ph type="ctrTitle"/>
          </p:nvPr>
        </p:nvSpPr>
        <p:spPr>
          <a:xfrm>
            <a:off x="685800" y="2130425"/>
            <a:ext cx="7772400" cy="1470024"/>
          </a:xfrm>
          <a:prstGeom prst="rect">
            <a:avLst/>
          </a:prstGeom>
          <a:noFill/>
          <a:ln>
            <a:noFill/>
          </a:ln>
        </p:spPr>
        <p:txBody>
          <a:bodyPr/>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30" name="Shape 30"/>
          <p:cNvSpPr txBox="1">
            <a:spLocks noGrp="1"/>
          </p:cNvSpPr>
          <p:nvPr>
            <p:ph type="subTitle" idx="1"/>
          </p:nvPr>
        </p:nvSpPr>
        <p:spPr>
          <a:xfrm>
            <a:off x="1371600" y="3886200"/>
            <a:ext cx="6400799" cy="1752600"/>
          </a:xfrm>
          <a:prstGeom prst="rect">
            <a:avLst/>
          </a:prstGeom>
          <a:noFill/>
          <a:ln>
            <a:noFill/>
          </a:ln>
        </p:spPr>
        <p:txBody>
          <a:bodyPr/>
          <a:lstStyle>
            <a:lvl1pPr marL="0" marR="0" lvl="0" indent="0" algn="ctr" rtl="0">
              <a:spcBef>
                <a:spcPts val="640"/>
              </a:spcBef>
              <a:spcAft>
                <a:spcPts val="0"/>
              </a:spcAft>
              <a:buClr>
                <a:schemeClr val="dk1"/>
              </a:buClr>
              <a:buFont typeface="Arial"/>
              <a:buNone/>
              <a:defRPr sz="3200" b="0" i="0" u="none" strike="noStrike" cap="none">
                <a:solidFill>
                  <a:schemeClr val="dk1"/>
                </a:solidFill>
                <a:latin typeface="Arial"/>
                <a:ea typeface="Arial"/>
                <a:cs typeface="Arial"/>
                <a:sym typeface="Arial"/>
              </a:defRPr>
            </a:lvl1pPr>
            <a:lvl2pPr marL="457200" marR="0" lvl="1" indent="0" algn="ctr" rtl="0">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ctr" rtl="0">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286000" marR="0" lvl="5"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23862" y="230187"/>
            <a:ext cx="8229600" cy="1143000"/>
          </a:xfrm>
          <a:prstGeom prst="rect">
            <a:avLst/>
          </a:prstGeom>
          <a:noFill/>
          <a:ln>
            <a:noFill/>
          </a:ln>
        </p:spPr>
        <p:txBody>
          <a:bodyPr/>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722312" y="4406900"/>
            <a:ext cx="7772400" cy="1362075"/>
          </a:xfrm>
          <a:prstGeom prst="rect">
            <a:avLst/>
          </a:prstGeom>
          <a:noFill/>
          <a:ln>
            <a:noFill/>
          </a:ln>
        </p:spPr>
        <p:txBody>
          <a:bodyPr anchor="t"/>
          <a:lstStyle>
            <a:lvl1pPr marL="0" marR="0" lvl="0" indent="0" algn="l" rtl="0">
              <a:spcBef>
                <a:spcPts val="0"/>
              </a:spcBef>
              <a:spcAft>
                <a:spcPts val="0"/>
              </a:spcAft>
              <a:buNone/>
              <a:defRPr sz="4000" b="1"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41" name="Shape 41"/>
          <p:cNvSpPr txBox="1">
            <a:spLocks noGrp="1"/>
          </p:cNvSpPr>
          <p:nvPr>
            <p:ph type="body" idx="1"/>
          </p:nvPr>
        </p:nvSpPr>
        <p:spPr>
          <a:xfrm>
            <a:off x="722312" y="2906713"/>
            <a:ext cx="7772400" cy="1500187"/>
          </a:xfrm>
          <a:prstGeom prst="rect">
            <a:avLst/>
          </a:prstGeom>
          <a:noFill/>
          <a:ln>
            <a:noFill/>
          </a:ln>
        </p:spPr>
        <p:txBody>
          <a:bodyPr anchor="b"/>
          <a:lstStyle>
            <a:lvl1pPr marL="0" marR="0" lvl="0"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1pPr>
            <a:lvl2pPr marL="457200" marR="0" lvl="1" indent="0" algn="l" rtl="0">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spcBef>
                <a:spcPts val="320"/>
              </a:spcBef>
              <a:spcAft>
                <a:spcPts val="0"/>
              </a:spcAft>
              <a:buClr>
                <a:schemeClr val="dk1"/>
              </a:buClr>
              <a:buFont typeface="Arial"/>
              <a:buNone/>
              <a:defRPr sz="1600" b="0" i="0" u="none" strike="noStrike" cap="none">
                <a:solidFill>
                  <a:schemeClr val="dk1"/>
                </a:solidFill>
                <a:latin typeface="Arial"/>
                <a:ea typeface="Arial"/>
                <a:cs typeface="Arial"/>
                <a:sym typeface="Arial"/>
              </a:defRPr>
            </a:lvl3pPr>
            <a:lvl4pPr marL="1371600" marR="0" lvl="3"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4pPr>
            <a:lvl5pPr marL="1828800" marR="0" lvl="4"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5pPr>
            <a:lvl6pPr marL="2286000" marR="0" lvl="5"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6pPr>
            <a:lvl7pPr marL="2743200" marR="0" lvl="6"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7pPr>
            <a:lvl8pPr marL="3200400" marR="0" lvl="7"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8pPr>
            <a:lvl9pPr marL="3657600" marR="0" lvl="8"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23862" y="230187"/>
            <a:ext cx="8229600" cy="1143000"/>
          </a:xfrm>
          <a:prstGeom prst="rect">
            <a:avLst/>
          </a:prstGeom>
          <a:noFill/>
          <a:ln>
            <a:noFill/>
          </a:ln>
        </p:spPr>
        <p:txBody>
          <a:bodyPr/>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47" name="Shape 47"/>
          <p:cNvSpPr txBox="1">
            <a:spLocks noGrp="1"/>
          </p:cNvSpPr>
          <p:nvPr>
            <p:ph type="body" idx="1"/>
          </p:nvPr>
        </p:nvSpPr>
        <p:spPr>
          <a:xfrm>
            <a:off x="457200" y="1600200"/>
            <a:ext cx="4038599" cy="4525963"/>
          </a:xfrm>
          <a:prstGeom prst="rect">
            <a:avLst/>
          </a:prstGeom>
          <a:noFill/>
          <a:ln>
            <a:noFill/>
          </a:ln>
        </p:spPr>
        <p:txBody>
          <a:bodyPr/>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8" name="Shape 48"/>
          <p:cNvSpPr txBox="1">
            <a:spLocks noGrp="1"/>
          </p:cNvSpPr>
          <p:nvPr>
            <p:ph type="body" idx="2"/>
          </p:nvPr>
        </p:nvSpPr>
        <p:spPr>
          <a:xfrm>
            <a:off x="4648200" y="1600200"/>
            <a:ext cx="4038599" cy="4525963"/>
          </a:xfrm>
          <a:prstGeom prst="rect">
            <a:avLst/>
          </a:prstGeom>
          <a:noFill/>
          <a:ln>
            <a:noFill/>
          </a:ln>
        </p:spPr>
        <p:txBody>
          <a:bodyPr/>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23862" y="230187"/>
            <a:ext cx="8229600" cy="1143000"/>
          </a:xfrm>
          <a:prstGeom prst="rect">
            <a:avLst/>
          </a:prstGeom>
          <a:noFill/>
          <a:ln>
            <a:noFill/>
          </a:ln>
        </p:spPr>
        <p:txBody>
          <a:bodyPr/>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54" name="Shape 54"/>
          <p:cNvSpPr txBox="1">
            <a:spLocks noGrp="1"/>
          </p:cNvSpPr>
          <p:nvPr>
            <p:ph type="body" idx="1"/>
          </p:nvPr>
        </p:nvSpPr>
        <p:spPr>
          <a:xfrm>
            <a:off x="457200" y="1535112"/>
            <a:ext cx="4040187" cy="639762"/>
          </a:xfrm>
          <a:prstGeom prst="rect">
            <a:avLst/>
          </a:prstGeom>
          <a:noFill/>
          <a:ln>
            <a:noFill/>
          </a:ln>
        </p:spPr>
        <p:txBody>
          <a:bodyPr anchor="b"/>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55" name="Shape 55"/>
          <p:cNvSpPr txBox="1">
            <a:spLocks noGrp="1"/>
          </p:cNvSpPr>
          <p:nvPr>
            <p:ph type="body" idx="2"/>
          </p:nvPr>
        </p:nvSpPr>
        <p:spPr>
          <a:xfrm>
            <a:off x="457200" y="2174875"/>
            <a:ext cx="4040187" cy="3951287"/>
          </a:xfrm>
          <a:prstGeom prst="rect">
            <a:avLst/>
          </a:prstGeom>
          <a:noFill/>
          <a:ln>
            <a:noFill/>
          </a:ln>
        </p:spPr>
        <p:txBody>
          <a:bodyPr/>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body" idx="3"/>
          </p:nvPr>
        </p:nvSpPr>
        <p:spPr>
          <a:xfrm>
            <a:off x="4645025" y="1535112"/>
            <a:ext cx="4041774" cy="639762"/>
          </a:xfrm>
          <a:prstGeom prst="rect">
            <a:avLst/>
          </a:prstGeom>
          <a:noFill/>
          <a:ln>
            <a:noFill/>
          </a:ln>
        </p:spPr>
        <p:txBody>
          <a:bodyPr anchor="b"/>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body" idx="4"/>
          </p:nvPr>
        </p:nvSpPr>
        <p:spPr>
          <a:xfrm>
            <a:off x="4645025" y="2174875"/>
            <a:ext cx="4041774" cy="3951287"/>
          </a:xfrm>
          <a:prstGeom prst="rect">
            <a:avLst/>
          </a:prstGeom>
          <a:noFill/>
          <a:ln>
            <a:noFill/>
          </a:ln>
        </p:spPr>
        <p:txBody>
          <a:bodyPr/>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73050"/>
            <a:ext cx="3008313" cy="1162049"/>
          </a:xfrm>
          <a:prstGeom prst="rect">
            <a:avLst/>
          </a:prstGeom>
          <a:noFill/>
          <a:ln>
            <a:noFill/>
          </a:ln>
        </p:spPr>
        <p:txBody>
          <a:bodyPr anchor="b"/>
          <a:lstStyle>
            <a:lvl1pPr marL="0" marR="0" lvl="0" indent="0" algn="l" rtl="0">
              <a:spcBef>
                <a:spcPts val="0"/>
              </a:spcBef>
              <a:spcAft>
                <a:spcPts val="0"/>
              </a:spcAft>
              <a:buNone/>
              <a:defRPr sz="2000" b="1"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63" name="Shape 63"/>
          <p:cNvSpPr txBox="1">
            <a:spLocks noGrp="1"/>
          </p:cNvSpPr>
          <p:nvPr>
            <p:ph type="body" idx="1"/>
          </p:nvPr>
        </p:nvSpPr>
        <p:spPr>
          <a:xfrm>
            <a:off x="3575050" y="273050"/>
            <a:ext cx="5111750" cy="5853112"/>
          </a:xfrm>
          <a:prstGeom prst="rect">
            <a:avLst/>
          </a:prstGeom>
          <a:noFill/>
          <a:ln>
            <a:noFill/>
          </a:ln>
        </p:spPr>
        <p:txBody>
          <a:bodyPr/>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435100"/>
            <a:ext cx="3008313" cy="4691063"/>
          </a:xfrm>
          <a:prstGeom prst="rect">
            <a:avLst/>
          </a:prstGeom>
          <a:noFill/>
          <a:ln>
            <a:noFill/>
          </a:ln>
        </p:spPr>
        <p:txBody>
          <a:bodyPr/>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1792288" y="4800600"/>
            <a:ext cx="5486399" cy="566737"/>
          </a:xfrm>
          <a:prstGeom prst="rect">
            <a:avLst/>
          </a:prstGeom>
          <a:noFill/>
          <a:ln>
            <a:noFill/>
          </a:ln>
        </p:spPr>
        <p:txBody>
          <a:bodyPr anchor="b"/>
          <a:lstStyle>
            <a:lvl1pPr marL="0" marR="0" lvl="0" indent="0" algn="l" rtl="0">
              <a:spcBef>
                <a:spcPts val="0"/>
              </a:spcBef>
              <a:spcAft>
                <a:spcPts val="0"/>
              </a:spcAft>
              <a:buNone/>
              <a:defRPr sz="2000" b="1"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70" name="Shape 70"/>
          <p:cNvSpPr>
            <a:spLocks noGrp="1"/>
          </p:cNvSpPr>
          <p:nvPr>
            <p:ph type="pic" idx="2"/>
          </p:nvPr>
        </p:nvSpPr>
        <p:spPr>
          <a:xfrm>
            <a:off x="1792288" y="612775"/>
            <a:ext cx="5486399" cy="4114800"/>
          </a:xfrm>
          <a:prstGeom prst="rect">
            <a:avLst/>
          </a:prstGeom>
          <a:noFill/>
          <a:ln>
            <a:noFill/>
          </a:ln>
        </p:spPr>
        <p:txBody>
          <a:bodyPr/>
          <a:lstStyle>
            <a:lvl1pPr marL="0" marR="0" lvl="0" indent="0" algn="l" rtl="0">
              <a:spcBef>
                <a:spcPts val="640"/>
              </a:spcBef>
              <a:spcAft>
                <a:spcPts val="0"/>
              </a:spcAft>
              <a:buClr>
                <a:schemeClr val="dk1"/>
              </a:buClr>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9pPr>
          </a:lstStyle>
          <a:p>
            <a:pPr lvl="0"/>
            <a:endParaRPr noProof="0">
              <a:sym typeface="Arial"/>
            </a:endParaRPr>
          </a:p>
        </p:txBody>
      </p:sp>
      <p:sp>
        <p:nvSpPr>
          <p:cNvPr id="71" name="Shape 71"/>
          <p:cNvSpPr txBox="1">
            <a:spLocks noGrp="1"/>
          </p:cNvSpPr>
          <p:nvPr>
            <p:ph type="body" idx="1"/>
          </p:nvPr>
        </p:nvSpPr>
        <p:spPr>
          <a:xfrm>
            <a:off x="1792288" y="5367337"/>
            <a:ext cx="5486399" cy="804861"/>
          </a:xfrm>
          <a:prstGeom prst="rect">
            <a:avLst/>
          </a:prstGeom>
          <a:noFill/>
          <a:ln>
            <a:noFill/>
          </a:ln>
        </p:spPr>
        <p:txBody>
          <a:bodyPr/>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Shape 10"/>
          <p:cNvSpPr txBox="1">
            <a:spLocks noGrp="1"/>
          </p:cNvSpPr>
          <p:nvPr>
            <p:ph type="title"/>
          </p:nvPr>
        </p:nvSpPr>
        <p:spPr bwMode="auto">
          <a:xfrm>
            <a:off x="423863" y="230188"/>
            <a:ext cx="8229600" cy="1143000"/>
          </a:xfrm>
          <a:prstGeom prst="rect">
            <a:avLst/>
          </a:prstGeom>
          <a:noFill/>
          <a:ln w="9525">
            <a:noFill/>
            <a:miter lim="800000"/>
            <a:headEnd/>
            <a:tailEnd/>
          </a:ln>
        </p:spPr>
        <p:txBody>
          <a:bodyPr vert="horz" wrap="square" lIns="91425" tIns="91425" rIns="91425" bIns="91425" numCol="1" anchor="ctr" anchorCtr="0" compatLnSpc="1">
            <a:prstTxWarp prst="textNoShape">
              <a:avLst/>
            </a:prstTxWarp>
          </a:bodyPr>
          <a:lstStyle/>
          <a:p>
            <a:pPr lvl="0"/>
            <a:endParaRPr lang="en-US" smtClean="0">
              <a:sym typeface="Arial" charset="0"/>
            </a:endParaRPr>
          </a:p>
        </p:txBody>
      </p:sp>
      <p:sp>
        <p:nvSpPr>
          <p:cNvPr id="57347" name="Shape 11"/>
          <p:cNvSpPr txBox="1">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en-US" smtClean="0">
              <a:sym typeface="Arial" charset="0"/>
            </a:endParaRPr>
          </a:p>
        </p:txBody>
      </p:sp>
      <p:sp>
        <p:nvSpPr>
          <p:cNvPr id="1028" name="Shape 12"/>
          <p:cNvSpPr txBox="1">
            <a:spLocks noGrp="1"/>
          </p:cNvSpPr>
          <p:nvPr/>
        </p:nvSpPr>
        <p:spPr bwMode="auto">
          <a:xfrm>
            <a:off x="457200" y="6245225"/>
            <a:ext cx="2133600" cy="476250"/>
          </a:xfrm>
          <a:prstGeom prst="rect">
            <a:avLst/>
          </a:prstGeom>
          <a:noFill/>
          <a:ln w="9525">
            <a:noFill/>
            <a:miter lim="800000"/>
            <a:headEnd/>
            <a:tailEnd/>
          </a:ln>
        </p:spPr>
        <p:txBody>
          <a:bodyPr lIns="91425" tIns="91425" rIns="91425" bIns="91425"/>
          <a:lstStyle/>
          <a:p>
            <a:pPr>
              <a:defRPr/>
            </a:pPr>
            <a:endParaRPr lang="en-US"/>
          </a:p>
        </p:txBody>
      </p:sp>
      <p:sp>
        <p:nvSpPr>
          <p:cNvPr id="1029" name="Shape 13"/>
          <p:cNvSpPr txBox="1">
            <a:spLocks noGrp="1"/>
          </p:cNvSpPr>
          <p:nvPr/>
        </p:nvSpPr>
        <p:spPr bwMode="auto">
          <a:xfrm>
            <a:off x="3124200" y="6245225"/>
            <a:ext cx="2895600" cy="476250"/>
          </a:xfrm>
          <a:prstGeom prst="rect">
            <a:avLst/>
          </a:prstGeom>
          <a:noFill/>
          <a:ln w="9525">
            <a:noFill/>
            <a:miter lim="800000"/>
            <a:headEnd/>
            <a:tailEnd/>
          </a:ln>
        </p:spPr>
        <p:txBody>
          <a:bodyPr lIns="91425" tIns="91425" rIns="91425" bIns="91425"/>
          <a:lstStyle/>
          <a:p>
            <a:pPr algn="ctr">
              <a:defRPr/>
            </a:pPr>
            <a:endParaRPr lang="en-US"/>
          </a:p>
        </p:txBody>
      </p:sp>
      <p:sp>
        <p:nvSpPr>
          <p:cNvPr id="1030" name="Shape 14"/>
          <p:cNvSpPr txBox="1">
            <a:spLocks noGrp="1"/>
          </p:cNvSpPr>
          <p:nvPr/>
        </p:nvSpPr>
        <p:spPr bwMode="auto">
          <a:xfrm>
            <a:off x="7010400" y="6619875"/>
            <a:ext cx="2133600" cy="476250"/>
          </a:xfrm>
          <a:prstGeom prst="rect">
            <a:avLst/>
          </a:prstGeom>
          <a:noFill/>
          <a:ln w="9525">
            <a:noFill/>
            <a:miter lim="800000"/>
            <a:headEnd/>
            <a:tailEnd/>
          </a:ln>
        </p:spPr>
        <p:txBody>
          <a:bodyPr lIns="91425" tIns="45700" rIns="91425" bIns="45700"/>
          <a:lstStyle/>
          <a:p>
            <a:pPr algn="r">
              <a:buSzPct val="25000"/>
              <a:defRPr/>
            </a:pPr>
            <a:fld id="{282C60A7-F121-4840-B56C-26B4DAD1D384}" type="slidenum">
              <a:rPr lang="en-US"/>
              <a:pPr algn="r">
                <a:buSzPct val="25000"/>
                <a:defRPr/>
              </a:pPr>
              <a:t>‹#›</a:t>
            </a:fld>
            <a:endParaRPr lang="en-US"/>
          </a:p>
        </p:txBody>
      </p:sp>
      <p:pic>
        <p:nvPicPr>
          <p:cNvPr id="57351" name="Shape 15"/>
          <p:cNvPicPr preferRelativeResize="0">
            <a:picLocks noChangeAspect="1" noChangeArrowheads="1"/>
          </p:cNvPicPr>
          <p:nvPr/>
        </p:nvPicPr>
        <p:blipFill>
          <a:blip r:embed="rId14"/>
          <a:srcRect/>
          <a:stretch>
            <a:fillRect/>
          </a:stretch>
        </p:blipFill>
        <p:spPr bwMode="auto">
          <a:xfrm>
            <a:off x="304800" y="230188"/>
            <a:ext cx="838200" cy="831850"/>
          </a:xfrm>
          <a:prstGeom prst="rect">
            <a:avLst/>
          </a:prstGeom>
          <a:noFill/>
          <a:ln w="9525">
            <a:noFill/>
            <a:miter lim="800000"/>
            <a:headEnd/>
            <a:tailEnd/>
          </a:ln>
        </p:spPr>
      </p:pic>
      <p:pic>
        <p:nvPicPr>
          <p:cNvPr id="57352" name="Shape 16"/>
          <p:cNvPicPr preferRelativeResize="0">
            <a:picLocks noChangeAspect="1" noChangeArrowheads="1"/>
          </p:cNvPicPr>
          <p:nvPr/>
        </p:nvPicPr>
        <p:blipFill>
          <a:blip r:embed="rId15"/>
          <a:srcRect/>
          <a:stretch>
            <a:fillRect/>
          </a:stretch>
        </p:blipFill>
        <p:spPr bwMode="auto">
          <a:xfrm>
            <a:off x="7926388" y="228600"/>
            <a:ext cx="836612" cy="823913"/>
          </a:xfrm>
          <a:prstGeom prst="rect">
            <a:avLst/>
          </a:prstGeom>
          <a:noFill/>
          <a:ln w="9525">
            <a:noFill/>
            <a:miter lim="800000"/>
            <a:headEnd/>
            <a:tailEnd/>
          </a:ln>
        </p:spPr>
      </p:pic>
      <p:cxnSp>
        <p:nvCxnSpPr>
          <p:cNvPr id="57353" name="Shape 17"/>
          <p:cNvCxnSpPr>
            <a:cxnSpLocks noChangeShapeType="1"/>
          </p:cNvCxnSpPr>
          <p:nvPr/>
        </p:nvCxnSpPr>
        <p:spPr bwMode="auto">
          <a:xfrm>
            <a:off x="690563" y="1143000"/>
            <a:ext cx="7696200" cy="0"/>
          </a:xfrm>
          <a:prstGeom prst="straightConnector1">
            <a:avLst/>
          </a:prstGeom>
          <a:noFill/>
          <a:ln w="57150" cmpd="thinThick">
            <a:solidFill>
              <a:srgbClr val="0066FF"/>
            </a:solidFill>
            <a:round/>
            <a:headEnd/>
            <a:tailEnd/>
          </a:ln>
        </p:spPr>
      </p:cxnSp>
    </p:spTree>
  </p:cSld>
  <p:clrMap bg1="lt1" tx1="dk1" bg2="dk2"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Lst>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algn="l" rtl="0" eaLnBrk="0" fontAlgn="base" hangingPunct="0">
        <a:spcBef>
          <a:spcPct val="0"/>
        </a:spcBef>
        <a:spcAft>
          <a:spcPct val="0"/>
        </a:spcAft>
        <a:defRPr sz="1400">
          <a:solidFill>
            <a:srgbClr val="000000"/>
          </a:solidFill>
          <a:latin typeface="Arial" charset="0"/>
          <a:cs typeface="Arial" charset="0"/>
          <a:sym typeface="Arial" charset="0"/>
        </a:defRPr>
      </a:lvl2pPr>
      <a:lvl3pPr algn="l" rtl="0" eaLnBrk="0" fontAlgn="base" hangingPunct="0">
        <a:spcBef>
          <a:spcPct val="0"/>
        </a:spcBef>
        <a:spcAft>
          <a:spcPct val="0"/>
        </a:spcAft>
        <a:defRPr sz="1400">
          <a:solidFill>
            <a:srgbClr val="000000"/>
          </a:solidFill>
          <a:latin typeface="Arial" charset="0"/>
          <a:cs typeface="Arial" charset="0"/>
          <a:sym typeface="Arial" charset="0"/>
        </a:defRPr>
      </a:lvl3pPr>
      <a:lvl4pPr algn="l" rtl="0" eaLnBrk="0" fontAlgn="base" hangingPunct="0">
        <a:spcBef>
          <a:spcPct val="0"/>
        </a:spcBef>
        <a:spcAft>
          <a:spcPct val="0"/>
        </a:spcAft>
        <a:defRPr sz="1400">
          <a:solidFill>
            <a:srgbClr val="000000"/>
          </a:solidFill>
          <a:latin typeface="Arial" charset="0"/>
          <a:cs typeface="Arial" charset="0"/>
          <a:sym typeface="Arial" charset="0"/>
        </a:defRPr>
      </a:lvl4pPr>
      <a:lvl5pPr algn="l" rtl="0" eaLnBrk="0" fontAlgn="base" hangingPunct="0">
        <a:spcBef>
          <a:spcPct val="0"/>
        </a:spcBef>
        <a:spcAft>
          <a:spcPct val="0"/>
        </a:spcAft>
        <a:defRPr sz="1400">
          <a:solidFill>
            <a:srgbClr val="000000"/>
          </a:solidFill>
          <a:latin typeface="Arial" charset="0"/>
          <a:cs typeface="Arial" charset="0"/>
          <a:sym typeface="Arial" charset="0"/>
        </a:defRPr>
      </a:lvl5pPr>
      <a:lvl6pPr marL="457200" algn="l" rtl="0" eaLnBrk="0" fontAlgn="base" hangingPunct="0">
        <a:spcBef>
          <a:spcPct val="0"/>
        </a:spcBef>
        <a:spcAft>
          <a:spcPct val="0"/>
        </a:spcAft>
        <a:defRPr sz="1400">
          <a:solidFill>
            <a:srgbClr val="000000"/>
          </a:solidFill>
          <a:latin typeface="Arial" charset="0"/>
          <a:cs typeface="Arial" charset="0"/>
          <a:sym typeface="Arial" charset="0"/>
        </a:defRPr>
      </a:lvl6pPr>
      <a:lvl7pPr marL="914400" algn="l" rtl="0" eaLnBrk="0" fontAlgn="base" hangingPunct="0">
        <a:spcBef>
          <a:spcPct val="0"/>
        </a:spcBef>
        <a:spcAft>
          <a:spcPct val="0"/>
        </a:spcAft>
        <a:defRPr sz="1400">
          <a:solidFill>
            <a:srgbClr val="000000"/>
          </a:solidFill>
          <a:latin typeface="Arial" charset="0"/>
          <a:cs typeface="Arial" charset="0"/>
          <a:sym typeface="Arial" charset="0"/>
        </a:defRPr>
      </a:lvl7pPr>
      <a:lvl8pPr marL="1371600" algn="l" rtl="0" eaLnBrk="0" fontAlgn="base" hangingPunct="0">
        <a:spcBef>
          <a:spcPct val="0"/>
        </a:spcBef>
        <a:spcAft>
          <a:spcPct val="0"/>
        </a:spcAft>
        <a:defRPr sz="1400">
          <a:solidFill>
            <a:srgbClr val="000000"/>
          </a:solidFill>
          <a:latin typeface="Arial" charset="0"/>
          <a:cs typeface="Arial" charset="0"/>
          <a:sym typeface="Arial" charset="0"/>
        </a:defRPr>
      </a:lvl8pPr>
      <a:lvl9pPr marL="1828800" algn="l" rtl="0" eaLnBrk="0" fontAlgn="base" hangingPunct="0">
        <a:spcBef>
          <a:spcPct val="0"/>
        </a:spcBef>
        <a:spcAft>
          <a:spcPct val="0"/>
        </a:spcAft>
        <a:defRPr sz="1400">
          <a:solidFill>
            <a:srgbClr val="000000"/>
          </a:solidFill>
          <a:latin typeface="Arial" charset="0"/>
          <a:cs typeface="Arial" charset="0"/>
          <a:sym typeface="Arial" charset="0"/>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lvl="1" algn="l" rtl="0" eaLnBrk="0" fontAlgn="base" hangingPunct="0">
        <a:spcBef>
          <a:spcPct val="0"/>
        </a:spcBef>
        <a:spcAft>
          <a:spcPct val="0"/>
        </a:spcAft>
        <a:defRPr sz="1400">
          <a:solidFill>
            <a:srgbClr val="000000"/>
          </a:solidFill>
          <a:latin typeface="Arial"/>
          <a:ea typeface="Arial"/>
          <a:cs typeface="Arial"/>
          <a:sym typeface="Arial" charset="0"/>
        </a:defRPr>
      </a:lvl2pPr>
      <a:lvl3pPr lvl="2" algn="l" rtl="0" eaLnBrk="0" fontAlgn="base" hangingPunct="0">
        <a:spcBef>
          <a:spcPct val="0"/>
        </a:spcBef>
        <a:spcAft>
          <a:spcPct val="0"/>
        </a:spcAft>
        <a:defRPr sz="1400">
          <a:solidFill>
            <a:srgbClr val="000000"/>
          </a:solidFill>
          <a:latin typeface="Arial"/>
          <a:ea typeface="Arial"/>
          <a:cs typeface="Arial"/>
          <a:sym typeface="Arial" charset="0"/>
        </a:defRPr>
      </a:lvl3pPr>
      <a:lvl4pPr lvl="3" algn="l" rtl="0" eaLnBrk="0" fontAlgn="base" hangingPunct="0">
        <a:spcBef>
          <a:spcPct val="0"/>
        </a:spcBef>
        <a:spcAft>
          <a:spcPct val="0"/>
        </a:spcAft>
        <a:defRPr sz="1400">
          <a:solidFill>
            <a:srgbClr val="000000"/>
          </a:solidFill>
          <a:latin typeface="Arial"/>
          <a:ea typeface="Arial"/>
          <a:cs typeface="Arial"/>
          <a:sym typeface="Arial" charset="0"/>
        </a:defRPr>
      </a:lvl4pPr>
      <a:lvl5pPr lvl="4" algn="l" rtl="0" eaLnBrk="0" fontAlgn="base" hangingPunct="0">
        <a:spcBef>
          <a:spcPct val="0"/>
        </a:spcBef>
        <a:spcAft>
          <a:spcPct val="0"/>
        </a:spcAft>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file:///\\export\emc-lw-smoorthi\wd23sm\FV3_Training\dx.doi.org\10.5194\acp-6-4943-2006" TargetMode="External"/><Relationship Id="rId7" Type="http://schemas.openxmlformats.org/officeDocument/2006/relationships/image" Target="../media/image14.wmf"/><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docs.google.com/spreadsheets/d/1KjiV2tDu55IDMxb-HFT-TL-DimVEQxGgWfpRmfl6PCw/edi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drive.google.com/drive/folders/0BySqFAN_J6G4cWdpNzBRMkM4ZV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docs.google.com/spreadsheets/d/1rhKnGV1uf73p8eAIEb6Or6uUU9UGvKBqw3bl_TxTcHw/edit"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hyperlink" Target="https://docs.google.com/spreadsheets/d/1Y0MJ9NQ8EC1imQSJsNIMcSa4KkNURpmcGUYHe0t8wfk/edit"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https://docs.google.com/spreadsheets/u/0/d/1Y0MJ9NQ8EC1imQSJsNIMcSa4KkNURpmcGUYHe0t8wfk/edit?pli=1"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docs.google.com/spreadsheets/d/14YdtuC_bL-6eybLA-rvKVvW1eLD_f6NFWzxnatYyCMo/edit"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hyperlink" Target="http://www.emc.ncep.noaa.gov/gmb/emc.glopara/vsdb/fv3q2fy19retro5" TargetMode="External"/><Relationship Id="rId3" Type="http://schemas.openxmlformats.org/officeDocument/2006/relationships/hyperlink" Target="http://www.emc.ncep.noaa.gov/gmb/emc.glopara/vsdb/fv3q2fy19retro1" TargetMode="External"/><Relationship Id="rId7" Type="http://schemas.openxmlformats.org/officeDocument/2006/relationships/hyperlink" Target="NULL" TargetMode="External"/><Relationship Id="rId2" Type="http://schemas.openxmlformats.org/officeDocument/2006/relationships/hyperlink" Target="http://www.emc.ncep.noaa.gov/gmb/emc.glopara/vsdb/prfv3rt1" TargetMode="External"/><Relationship Id="rId1" Type="http://schemas.openxmlformats.org/officeDocument/2006/relationships/slideLayout" Target="../slideLayouts/slideLayout1.xml"/><Relationship Id="rId6" Type="http://schemas.openxmlformats.org/officeDocument/2006/relationships/hyperlink" Target="http://www.emc.ncep.noaa.gov/gmb/emc.glopara/vsdb/fv3q2fy19retro4" TargetMode="External"/><Relationship Id="rId5" Type="http://schemas.openxmlformats.org/officeDocument/2006/relationships/hyperlink" Target="http://www.emc.ncep.noaa.gov/gmb/emc.glopara/vsdb/fv3q2fy19retro3" TargetMode="External"/><Relationship Id="rId10" Type="http://schemas.openxmlformats.org/officeDocument/2006/relationships/hyperlink" Target="http://www.emc.ncep.noaa.gov/gmb/emc.glopara/vsdb/gfs2019" TargetMode="External"/><Relationship Id="rId4" Type="http://schemas.openxmlformats.org/officeDocument/2006/relationships/hyperlink" Target="http://www.emc.ncep.noaa.gov/gmb/emc.glopara/vsdb/fv3q2fy19retro2" TargetMode="External"/><Relationship Id="rId9" Type="http://schemas.openxmlformats.org/officeDocument/2006/relationships/hyperlink" Target="http://www.emc.ncep.noaa.gov/gmb/emc.glopara/vsdb/fv3q2fy19retro6"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emc.ncep.noaa.gov/gmb/emc.glopara/vsdb/gfs2019c" TargetMode="External"/><Relationship Id="rId2" Type="http://schemas.openxmlformats.org/officeDocument/2006/relationships/hyperlink" Target="NULL" TargetMode="External"/><Relationship Id="rId1" Type="http://schemas.openxmlformats.org/officeDocument/2006/relationships/slideLayout" Target="../slideLayouts/slideLayout1.xml"/><Relationship Id="rId4" Type="http://schemas.openxmlformats.org/officeDocument/2006/relationships/hyperlink" Target="https://docs.google.com/document/d/1h3gW2IN542nl3cokM3mn2zGlLw38t7e14ShcKFnjtfw/edit"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www.emc.ncep.noaa.gov/gmb/STATS_vsdb/" TargetMode="External"/><Relationship Id="rId3" Type="http://schemas.openxmlformats.org/officeDocument/2006/relationships/hyperlink" Target="http://www.emc.ncep.noaa.gov/gmb/emc.glopara/vsdb/fv3q2fy19retro1c" TargetMode="External"/><Relationship Id="rId7" Type="http://schemas.openxmlformats.org/officeDocument/2006/relationships/hyperlink" Target="http://www.emc.ncep.noaa.gov/users/Alicia.Bentley/fv3gfs/" TargetMode="External"/><Relationship Id="rId2" Type="http://schemas.openxmlformats.org/officeDocument/2006/relationships/hyperlink" Target="http://www.emc.ncep.noaa.gov/gmb/emc.glopara/vsdb/prfv3rt1" TargetMode="External"/><Relationship Id="rId1" Type="http://schemas.openxmlformats.org/officeDocument/2006/relationships/slideLayout" Target="../slideLayouts/slideLayout1.xml"/><Relationship Id="rId6" Type="http://schemas.openxmlformats.org/officeDocument/2006/relationships/hyperlink" Target="http://www.emc.ncep.noaa.gov/gmb/emc.glopara/vsdb/fv3q2fy19retro6c" TargetMode="External"/><Relationship Id="rId5" Type="http://schemas.openxmlformats.org/officeDocument/2006/relationships/hyperlink" Target="http://www.emc.ncep.noaa.gov/gmb/emc.glopara/vsdb/fv3q2fy19retro4c" TargetMode="External"/><Relationship Id="rId4" Type="http://schemas.openxmlformats.org/officeDocument/2006/relationships/hyperlink" Target="http://www.emc.ncep.noaa.gov/gmb/emc.glopara/vsdb/fv3q2fy19retro2c" TargetMode="External"/><Relationship Id="rId9" Type="http://schemas.openxmlformats.org/officeDocument/2006/relationships/hyperlink" Target="http://www.emc.ncep.noaa.gov/gmb/emc.glopara/vsdb/gfs2019b"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0.png"/><Relationship Id="rId5" Type="http://schemas.openxmlformats.org/officeDocument/2006/relationships/oleObject" Target="../embeddings/oleObject1.bin"/><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4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4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71.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image" Target="../media/image75.png"/></Relationships>
</file>

<file path=ppt/slides/_rels/slide5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media/image79.png"/></Relationships>
</file>

<file path=ppt/slides/_rels/slide5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82.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1.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hape 481"/>
          <p:cNvSpPr txBox="1">
            <a:spLocks noChangeArrowheads="1"/>
          </p:cNvSpPr>
          <p:nvPr/>
        </p:nvSpPr>
        <p:spPr bwMode="auto">
          <a:xfrm>
            <a:off x="288925" y="1171575"/>
            <a:ext cx="8515350" cy="5461000"/>
          </a:xfrm>
          <a:prstGeom prst="rect">
            <a:avLst/>
          </a:prstGeom>
          <a:noFill/>
          <a:ln w="9525">
            <a:noFill/>
            <a:miter lim="800000"/>
            <a:headEnd/>
            <a:tailEnd/>
          </a:ln>
        </p:spPr>
        <p:txBody>
          <a:bodyPr lIns="91425" tIns="45700" rIns="91425" bIns="45700"/>
          <a:lstStyle/>
          <a:p>
            <a:pPr algn="ctr"/>
            <a:endParaRPr lang="en-US" b="1">
              <a:solidFill>
                <a:srgbClr val="FF0000"/>
              </a:solidFill>
            </a:endParaRPr>
          </a:p>
          <a:p>
            <a:pPr algn="ctr">
              <a:buSzPct val="25000"/>
            </a:pPr>
            <a:r>
              <a:rPr lang="en-US" sz="2800" b="1">
                <a:solidFill>
                  <a:srgbClr val="0000CC"/>
                </a:solidFill>
              </a:rPr>
              <a:t>GDAS/GFS V15.0.0 </a:t>
            </a:r>
          </a:p>
          <a:p>
            <a:pPr algn="ctr">
              <a:buSzPct val="25000"/>
            </a:pPr>
            <a:r>
              <a:rPr lang="en-US" sz="2800" b="1">
                <a:solidFill>
                  <a:srgbClr val="0000CC"/>
                </a:solidFill>
              </a:rPr>
              <a:t>Upgrades for Q3FY2019</a:t>
            </a:r>
          </a:p>
          <a:p>
            <a:pPr algn="ctr">
              <a:buSzPct val="25000"/>
            </a:pPr>
            <a:endParaRPr lang="en-US" sz="1800" b="1">
              <a:solidFill>
                <a:srgbClr val="0000FF"/>
              </a:solidFill>
            </a:endParaRPr>
          </a:p>
          <a:p>
            <a:pPr algn="ctr">
              <a:buSzPct val="25000"/>
            </a:pPr>
            <a:endParaRPr lang="en-US" sz="1800" b="1">
              <a:solidFill>
                <a:srgbClr val="0000FF"/>
              </a:solidFill>
            </a:endParaRPr>
          </a:p>
          <a:p>
            <a:pPr algn="ctr"/>
            <a:r>
              <a:rPr lang="en-US" b="1"/>
              <a:t>Presented by:</a:t>
            </a:r>
            <a:r>
              <a:rPr lang="en-US" b="1">
                <a:solidFill>
                  <a:srgbClr val="FF0000"/>
                </a:solidFill>
              </a:rPr>
              <a:t/>
            </a:r>
            <a:br>
              <a:rPr lang="en-US" b="1">
                <a:solidFill>
                  <a:srgbClr val="FF0000"/>
                </a:solidFill>
              </a:rPr>
            </a:br>
            <a:r>
              <a:rPr lang="en-US" b="1">
                <a:solidFill>
                  <a:srgbClr val="FF0000"/>
                </a:solidFill>
              </a:rPr>
              <a:t/>
            </a:r>
            <a:br>
              <a:rPr lang="en-US" b="1">
                <a:solidFill>
                  <a:srgbClr val="FF0000"/>
                </a:solidFill>
              </a:rPr>
            </a:br>
            <a:r>
              <a:rPr lang="en-US" sz="2400" b="1">
                <a:solidFill>
                  <a:srgbClr val="0000CC"/>
                </a:solidFill>
              </a:rPr>
              <a:t>Fanglin Yang</a:t>
            </a:r>
          </a:p>
          <a:p>
            <a:pPr algn="ctr"/>
            <a:endParaRPr lang="en-US" sz="2400" b="1">
              <a:solidFill>
                <a:srgbClr val="0000CC"/>
              </a:solidFill>
            </a:endParaRPr>
          </a:p>
          <a:p>
            <a:pPr algn="ctr"/>
            <a:r>
              <a:rPr lang="en-US" sz="1800" b="1">
                <a:solidFill>
                  <a:srgbClr val="0000CC"/>
                </a:solidFill>
              </a:rPr>
              <a:t>FV3GFS T2O Project Lead</a:t>
            </a:r>
          </a:p>
          <a:p>
            <a:pPr algn="ctr"/>
            <a:r>
              <a:rPr lang="en-US" sz="1800" b="1">
                <a:solidFill>
                  <a:srgbClr val="0000CC"/>
                </a:solidFill>
              </a:rPr>
              <a:t>EMC Modeling and Data Assimilation Branch</a:t>
            </a:r>
            <a:r>
              <a:rPr lang="en-US" sz="1800" b="1">
                <a:solidFill>
                  <a:srgbClr val="0000FF"/>
                </a:solidFill>
              </a:rPr>
              <a:t/>
            </a:r>
            <a:br>
              <a:rPr lang="en-US" sz="1800" b="1">
                <a:solidFill>
                  <a:srgbClr val="0000FF"/>
                </a:solidFill>
              </a:rPr>
            </a:br>
            <a:r>
              <a:rPr lang="en-US" b="1">
                <a:solidFill>
                  <a:srgbClr val="0000FF"/>
                </a:solidFill>
              </a:rPr>
              <a:t/>
            </a:r>
            <a:br>
              <a:rPr lang="en-US" b="1">
                <a:solidFill>
                  <a:srgbClr val="0000FF"/>
                </a:solidFill>
              </a:rPr>
            </a:br>
            <a:endParaRPr lang="en-US" b="1">
              <a:solidFill>
                <a:srgbClr val="0000FF"/>
              </a:solidFill>
            </a:endParaRPr>
          </a:p>
          <a:p>
            <a:pPr algn="ctr"/>
            <a:endParaRPr lang="en-US" b="1">
              <a:solidFill>
                <a:srgbClr val="0000FF"/>
              </a:solidFill>
            </a:endParaRPr>
          </a:p>
          <a:p>
            <a:pPr algn="ctr"/>
            <a:r>
              <a:rPr lang="en-US" sz="1600" b="1"/>
              <a:t>Based on work done by EMC MDA, VPPP, and EI branches, GFDL and PSD collaborators, and various GFS downstream code managers and external collaborators</a:t>
            </a:r>
          </a:p>
          <a:p>
            <a:pPr algn="ctr"/>
            <a:endParaRPr lang="en-US" sz="1600"/>
          </a:p>
          <a:p>
            <a:pPr algn="ctr"/>
            <a:r>
              <a:rPr lang="en-US" sz="1600" b="1"/>
              <a:t>With Special thanks to NCO for securing computing resources for us to run a massive amount of experiments in a short period of time</a:t>
            </a:r>
            <a:endParaRPr lang="en-US" sz="1600" b="1">
              <a:solidFill>
                <a:srgbClr val="0000FF"/>
              </a:solidFill>
            </a:endParaRPr>
          </a:p>
        </p:txBody>
      </p:sp>
      <p:sp>
        <p:nvSpPr>
          <p:cNvPr id="15362" name="TextBox 1"/>
          <p:cNvSpPr txBox="1">
            <a:spLocks noChangeArrowheads="1"/>
          </p:cNvSpPr>
          <p:nvPr/>
        </p:nvSpPr>
        <p:spPr bwMode="auto">
          <a:xfrm>
            <a:off x="2865438" y="169863"/>
            <a:ext cx="3243262" cy="830262"/>
          </a:xfrm>
          <a:prstGeom prst="rect">
            <a:avLst/>
          </a:prstGeom>
          <a:noFill/>
          <a:ln w="9525">
            <a:noFill/>
            <a:miter lim="800000"/>
            <a:headEnd/>
            <a:tailEnd/>
          </a:ln>
        </p:spPr>
        <p:txBody>
          <a:bodyPr wrap="none">
            <a:spAutoFit/>
          </a:bodyPr>
          <a:lstStyle/>
          <a:p>
            <a:pPr algn="ctr">
              <a:buSzPct val="25000"/>
            </a:pPr>
            <a:r>
              <a:rPr lang="en-US" sz="2400" b="1" i="1"/>
              <a:t>Briefing to EMC CCB</a:t>
            </a:r>
          </a:p>
          <a:p>
            <a:pPr algn="ctr">
              <a:buSzPct val="25000"/>
            </a:pPr>
            <a:r>
              <a:rPr lang="en-US" sz="2400" b="1" i="1"/>
              <a:t>September 24, 2018</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CustomShape 1"/>
          <p:cNvSpPr/>
          <p:nvPr/>
        </p:nvSpPr>
        <p:spPr>
          <a:xfrm>
            <a:off x="1822450" y="280988"/>
            <a:ext cx="5735638" cy="73501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defRPr/>
            </a:pPr>
            <a:r>
              <a:rPr lang="en-US" sz="2400" b="1">
                <a:solidFill>
                  <a:schemeClr val="tx1"/>
                </a:solidFill>
                <a:latin typeface="Times New Roman" pitchFamily="18" charset="0"/>
                <a:cs typeface="Arial" charset="0"/>
              </a:rPr>
              <a:t>Updated Ozone Physics in FV3GFS</a:t>
            </a:r>
          </a:p>
          <a:p>
            <a:pPr algn="ctr">
              <a:defRPr/>
            </a:pPr>
            <a:r>
              <a:rPr lang="en-US" sz="1600" b="1">
                <a:solidFill>
                  <a:schemeClr val="tx1"/>
                </a:solidFill>
                <a:latin typeface="Times New Roman" pitchFamily="18" charset="0"/>
                <a:cs typeface="Arial" charset="0"/>
              </a:rPr>
              <a:t>Funded by NOAA Climate Program Office </a:t>
            </a:r>
            <a:endParaRPr lang="en-US" sz="1600">
              <a:solidFill>
                <a:schemeClr val="tx1"/>
              </a:solidFill>
              <a:cs typeface="Arial" charset="0"/>
            </a:endParaRPr>
          </a:p>
        </p:txBody>
      </p:sp>
      <p:sp>
        <p:nvSpPr>
          <p:cNvPr id="197" name="CustomShape 2"/>
          <p:cNvSpPr/>
          <p:nvPr/>
        </p:nvSpPr>
        <p:spPr>
          <a:xfrm>
            <a:off x="477838" y="1355725"/>
            <a:ext cx="7980362" cy="479107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90000"/>
              </a:lnSpc>
              <a:spcBef>
                <a:spcPts val="360"/>
              </a:spcBef>
              <a:defRPr/>
            </a:pPr>
            <a:r>
              <a:rPr lang="en-US" sz="1800" spc="-1" dirty="0">
                <a:uFill>
                  <a:solidFill>
                    <a:srgbClr val="FFFFFF"/>
                  </a:solidFill>
                </a:uFill>
                <a:latin typeface="Times New Roman"/>
              </a:rPr>
              <a:t>Naval Research Laboratory CHEM2D Ozone Photochemistry Parameterization  (CHEM2D-OPP, </a:t>
            </a:r>
            <a:r>
              <a:rPr lang="en-US" sz="1800" i="1" u="sng" spc="-1" dirty="0">
                <a:solidFill>
                  <a:srgbClr val="0000FF"/>
                </a:solidFill>
                <a:uFill>
                  <a:solidFill>
                    <a:srgbClr val="FFFFFF"/>
                  </a:solidFill>
                </a:uFill>
                <a:latin typeface="Times New Roman"/>
                <a:hlinkClick r:id="rId3"/>
              </a:rPr>
              <a:t>McCormack et al. </a:t>
            </a:r>
            <a:r>
              <a:rPr lang="en-US" sz="1800" u="sng" spc="-1" dirty="0">
                <a:solidFill>
                  <a:srgbClr val="0000FF"/>
                </a:solidFill>
                <a:uFill>
                  <a:solidFill>
                    <a:srgbClr val="FFFFFF"/>
                  </a:solidFill>
                </a:uFill>
                <a:latin typeface="Times New Roman"/>
                <a:hlinkClick r:id="rId3"/>
              </a:rPr>
              <a:t>(2006)</a:t>
            </a:r>
            <a:r>
              <a:rPr lang="en-US" sz="1800" spc="-1" dirty="0">
                <a:uFill>
                  <a:solidFill>
                    <a:srgbClr val="FFFFFF"/>
                  </a:solidFill>
                </a:uFill>
                <a:latin typeface="Times New Roman"/>
              </a:rPr>
              <a:t>) </a:t>
            </a:r>
            <a:endParaRPr lang="en-US" sz="1800" spc="-1" dirty="0">
              <a:uFill>
                <a:solidFill>
                  <a:srgbClr val="FFFFFF"/>
                </a:solidFill>
              </a:uFill>
            </a:endParaRPr>
          </a:p>
          <a:p>
            <a:pPr>
              <a:defRPr/>
            </a:pPr>
            <a:endParaRPr lang="en-US" sz="1800" spc="-1" dirty="0">
              <a:uFill>
                <a:solidFill>
                  <a:srgbClr val="FFFFFF"/>
                </a:solidFill>
              </a:uFill>
            </a:endParaRPr>
          </a:p>
          <a:p>
            <a:pPr>
              <a:lnSpc>
                <a:spcPct val="90000"/>
              </a:lnSpc>
              <a:spcBef>
                <a:spcPts val="400"/>
              </a:spcBef>
              <a:defRPr/>
            </a:pPr>
            <a:endParaRPr lang="en-US" sz="1800" spc="-1" dirty="0">
              <a:uFill>
                <a:solidFill>
                  <a:srgbClr val="FFFFFF"/>
                </a:solidFill>
              </a:uFill>
            </a:endParaRPr>
          </a:p>
        </p:txBody>
      </p:sp>
      <p:sp>
        <p:nvSpPr>
          <p:cNvPr id="198" name="CustomShape 3"/>
          <p:cNvSpPr/>
          <p:nvPr/>
        </p:nvSpPr>
        <p:spPr>
          <a:xfrm>
            <a:off x="8797925" y="6400800"/>
            <a:ext cx="293688" cy="242888"/>
          </a:xfrm>
          <a:prstGeom prst="rect">
            <a:avLst/>
          </a:prstGeom>
          <a:noFill/>
          <a:ln>
            <a:noFill/>
          </a:ln>
        </p:spPr>
        <p:style>
          <a:lnRef idx="0">
            <a:scrgbClr r="0" g="0" b="0"/>
          </a:lnRef>
          <a:fillRef idx="0">
            <a:scrgbClr r="0" g="0" b="0"/>
          </a:fillRef>
          <a:effectRef idx="0">
            <a:scrgbClr r="0" g="0" b="0"/>
          </a:effectRef>
          <a:fontRef idx="minor"/>
        </p:style>
      </p:sp>
      <p:sp>
        <p:nvSpPr>
          <p:cNvPr id="201" name="CustomShape 6"/>
          <p:cNvSpPr/>
          <p:nvPr/>
        </p:nvSpPr>
        <p:spPr>
          <a:xfrm>
            <a:off x="1000125" y="5880100"/>
            <a:ext cx="2987675" cy="912813"/>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defRPr/>
            </a:pPr>
            <a:r>
              <a:rPr lang="en-US" sz="1800" spc="-1" dirty="0">
                <a:solidFill>
                  <a:schemeClr val="tx1"/>
                </a:solidFill>
                <a:uFill>
                  <a:solidFill>
                    <a:srgbClr val="FFFFFF"/>
                  </a:solidFill>
                </a:uFill>
                <a:latin typeface="Times New Roman"/>
                <a:ea typeface="ヒラギノ角ゴ Pro W3"/>
              </a:rPr>
              <a:t>prognostic Ozone mixing ratio</a:t>
            </a:r>
            <a:endParaRPr lang="en-US" sz="1800" spc="-1" dirty="0">
              <a:solidFill>
                <a:schemeClr val="tx1"/>
              </a:solidFill>
              <a:uFill>
                <a:solidFill>
                  <a:srgbClr val="FFFFFF"/>
                </a:solidFill>
              </a:uFill>
            </a:endParaRPr>
          </a:p>
          <a:p>
            <a:pPr>
              <a:defRPr/>
            </a:pPr>
            <a:r>
              <a:rPr lang="en-US" sz="1800" spc="-1" dirty="0">
                <a:solidFill>
                  <a:schemeClr val="tx1"/>
                </a:solidFill>
                <a:uFill>
                  <a:solidFill>
                    <a:srgbClr val="FFFFFF"/>
                  </a:solidFill>
                </a:uFill>
                <a:latin typeface="Times New Roman"/>
                <a:ea typeface="ヒラギノ角ゴ Pro W3"/>
              </a:rPr>
              <a:t>Temperature</a:t>
            </a:r>
            <a:endParaRPr lang="en-US" sz="1800" spc="-1" dirty="0">
              <a:solidFill>
                <a:schemeClr val="tx1"/>
              </a:solidFill>
              <a:uFill>
                <a:solidFill>
                  <a:srgbClr val="FFFFFF"/>
                </a:solidFill>
              </a:uFill>
            </a:endParaRPr>
          </a:p>
          <a:p>
            <a:pPr>
              <a:defRPr/>
            </a:pPr>
            <a:r>
              <a:rPr lang="en-US" sz="1800" spc="-1" dirty="0">
                <a:solidFill>
                  <a:schemeClr val="tx1"/>
                </a:solidFill>
                <a:uFill>
                  <a:solidFill>
                    <a:srgbClr val="FFFFFF"/>
                  </a:solidFill>
                </a:uFill>
                <a:latin typeface="Times New Roman"/>
                <a:ea typeface="ヒラギノ角ゴ Pro W3"/>
              </a:rPr>
              <a:t>column ozone above </a:t>
            </a:r>
            <a:endParaRPr lang="en-US" sz="1800" spc="-1" dirty="0">
              <a:solidFill>
                <a:schemeClr val="tx1"/>
              </a:solidFill>
              <a:uFill>
                <a:solidFill>
                  <a:srgbClr val="FFFFFF"/>
                </a:solidFill>
              </a:uFill>
            </a:endParaRPr>
          </a:p>
        </p:txBody>
      </p:sp>
      <p:grpSp>
        <p:nvGrpSpPr>
          <p:cNvPr id="31749" name="Group 5"/>
          <p:cNvGrpSpPr>
            <a:grpSpLocks/>
          </p:cNvGrpSpPr>
          <p:nvPr/>
        </p:nvGrpSpPr>
        <p:grpSpPr bwMode="auto">
          <a:xfrm>
            <a:off x="477838" y="5851525"/>
            <a:ext cx="425450" cy="901700"/>
            <a:chOff x="1429560" y="5244840"/>
            <a:chExt cx="426240" cy="902160"/>
          </a:xfrm>
        </p:grpSpPr>
        <p:pic>
          <p:nvPicPr>
            <p:cNvPr id="31757" name="Picture 14"/>
            <p:cNvPicPr>
              <a:picLocks noChangeAspect="1" noChangeArrowheads="1"/>
            </p:cNvPicPr>
            <p:nvPr/>
          </p:nvPicPr>
          <p:blipFill>
            <a:blip r:embed="rId4"/>
            <a:srcRect/>
            <a:stretch>
              <a:fillRect/>
            </a:stretch>
          </p:blipFill>
          <p:spPr bwMode="auto">
            <a:xfrm>
              <a:off x="1429560" y="5244840"/>
              <a:ext cx="426240" cy="308160"/>
            </a:xfrm>
            <a:prstGeom prst="rect">
              <a:avLst/>
            </a:prstGeom>
            <a:noFill/>
            <a:ln w="9525">
              <a:noFill/>
              <a:miter lim="800000"/>
              <a:headEnd/>
              <a:tailEnd/>
            </a:ln>
          </p:spPr>
        </p:pic>
        <p:pic>
          <p:nvPicPr>
            <p:cNvPr id="31758" name="Picture 15"/>
            <p:cNvPicPr>
              <a:picLocks noChangeAspect="1" noChangeArrowheads="1"/>
            </p:cNvPicPr>
            <p:nvPr/>
          </p:nvPicPr>
          <p:blipFill>
            <a:blip r:embed="rId5"/>
            <a:srcRect/>
            <a:stretch>
              <a:fillRect/>
            </a:stretch>
          </p:blipFill>
          <p:spPr bwMode="auto">
            <a:xfrm>
              <a:off x="1553040" y="5562360"/>
              <a:ext cx="302760" cy="280800"/>
            </a:xfrm>
            <a:prstGeom prst="rect">
              <a:avLst/>
            </a:prstGeom>
            <a:noFill/>
            <a:ln w="9525">
              <a:noFill/>
              <a:miter lim="800000"/>
              <a:headEnd/>
              <a:tailEnd/>
            </a:ln>
          </p:spPr>
        </p:pic>
        <p:pic>
          <p:nvPicPr>
            <p:cNvPr id="31759" name="Picture 16"/>
            <p:cNvPicPr>
              <a:picLocks noChangeAspect="1" noChangeArrowheads="1"/>
            </p:cNvPicPr>
            <p:nvPr/>
          </p:nvPicPr>
          <p:blipFill>
            <a:blip r:embed="rId6"/>
            <a:srcRect/>
            <a:stretch>
              <a:fillRect/>
            </a:stretch>
          </p:blipFill>
          <p:spPr bwMode="auto">
            <a:xfrm>
              <a:off x="1463400" y="5835240"/>
              <a:ext cx="392400" cy="311760"/>
            </a:xfrm>
            <a:prstGeom prst="rect">
              <a:avLst/>
            </a:prstGeom>
            <a:noFill/>
            <a:ln w="9525">
              <a:noFill/>
              <a:miter lim="800000"/>
              <a:headEnd/>
              <a:tailEnd/>
            </a:ln>
          </p:spPr>
        </p:pic>
      </p:grpSp>
      <p:pic>
        <p:nvPicPr>
          <p:cNvPr id="31750" name="Picture 20"/>
          <p:cNvPicPr>
            <a:picLocks noChangeAspect="1" noChangeArrowheads="1"/>
          </p:cNvPicPr>
          <p:nvPr/>
        </p:nvPicPr>
        <p:blipFill>
          <a:blip r:embed="rId7"/>
          <a:srcRect/>
          <a:stretch>
            <a:fillRect/>
          </a:stretch>
        </p:blipFill>
        <p:spPr bwMode="auto">
          <a:xfrm>
            <a:off x="506413" y="2157413"/>
            <a:ext cx="7475537" cy="760412"/>
          </a:xfrm>
          <a:prstGeom prst="rect">
            <a:avLst/>
          </a:prstGeom>
          <a:noFill/>
          <a:ln w="9525">
            <a:noFill/>
            <a:miter lim="800000"/>
            <a:headEnd/>
            <a:tailEnd/>
          </a:ln>
        </p:spPr>
      </p:pic>
      <p:sp>
        <p:nvSpPr>
          <p:cNvPr id="207" name="CustomShape 8"/>
          <p:cNvSpPr/>
          <p:nvPr/>
        </p:nvSpPr>
        <p:spPr>
          <a:xfrm>
            <a:off x="460375" y="4654550"/>
            <a:ext cx="7980363" cy="122555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defRPr/>
            </a:pPr>
            <a:r>
              <a:rPr lang="en-US" sz="1600" spc="-1" dirty="0">
                <a:solidFill>
                  <a:schemeClr val="tx1"/>
                </a:solidFill>
                <a:uFill>
                  <a:solidFill>
                    <a:srgbClr val="FFFFFF"/>
                  </a:solidFill>
                </a:uFill>
                <a:latin typeface="Times New Roman"/>
                <a:ea typeface="ヒラギノ角ゴ Pro W3"/>
              </a:rPr>
              <a:t>Reference tendency (P-L)</a:t>
            </a:r>
            <a:r>
              <a:rPr lang="en-US" sz="1600" spc="-1" baseline="-25000" dirty="0">
                <a:solidFill>
                  <a:schemeClr val="tx1"/>
                </a:solidFill>
                <a:uFill>
                  <a:solidFill>
                    <a:srgbClr val="FFFFFF"/>
                  </a:solidFill>
                </a:uFill>
                <a:latin typeface="Times New Roman"/>
                <a:ea typeface="ヒラギノ角ゴ Pro W3"/>
              </a:rPr>
              <a:t>0</a:t>
            </a:r>
            <a:r>
              <a:rPr lang="en-US" sz="1600" spc="-1" dirty="0">
                <a:solidFill>
                  <a:schemeClr val="tx1"/>
                </a:solidFill>
                <a:uFill>
                  <a:solidFill>
                    <a:srgbClr val="FFFFFF"/>
                  </a:solidFill>
                </a:uFill>
                <a:latin typeface="Times New Roman"/>
                <a:ea typeface="ヒラギノ角ゴ Pro W3"/>
              </a:rPr>
              <a:t> and all partial derivatives are computed from odd oxygen (Ox ≡ O</a:t>
            </a:r>
            <a:r>
              <a:rPr lang="en-US" sz="1600" spc="-1" baseline="-25000" dirty="0">
                <a:solidFill>
                  <a:schemeClr val="tx1"/>
                </a:solidFill>
                <a:uFill>
                  <a:solidFill>
                    <a:srgbClr val="FFFFFF"/>
                  </a:solidFill>
                </a:uFill>
                <a:latin typeface="Times New Roman"/>
                <a:ea typeface="ヒラギノ角ゴ Pro W3"/>
              </a:rPr>
              <a:t>3</a:t>
            </a:r>
            <a:r>
              <a:rPr lang="en-US" sz="1600" spc="-1" dirty="0">
                <a:solidFill>
                  <a:schemeClr val="tx1"/>
                </a:solidFill>
                <a:uFill>
                  <a:solidFill>
                    <a:srgbClr val="FFFFFF"/>
                  </a:solidFill>
                </a:uFill>
                <a:latin typeface="Times New Roman"/>
                <a:ea typeface="ヒラギノ角ゴ Pro W3"/>
              </a:rPr>
              <a:t>+O) reaction rates in the CHEM2D photochemical transport model. </a:t>
            </a:r>
            <a:endParaRPr lang="en-US" sz="1600" spc="-1" dirty="0">
              <a:solidFill>
                <a:schemeClr val="tx1"/>
              </a:solidFill>
              <a:uFill>
                <a:solidFill>
                  <a:srgbClr val="FFFFFF"/>
                </a:solidFill>
              </a:uFill>
            </a:endParaRPr>
          </a:p>
          <a:p>
            <a:pPr>
              <a:defRPr/>
            </a:pPr>
            <a:r>
              <a:rPr lang="en-US" sz="1600" spc="-1" dirty="0">
                <a:solidFill>
                  <a:schemeClr val="tx1"/>
                </a:solidFill>
                <a:uFill>
                  <a:solidFill>
                    <a:srgbClr val="FFFFFF"/>
                  </a:solidFill>
                </a:uFill>
                <a:latin typeface="Times New Roman"/>
                <a:ea typeface="ヒラギノ角ゴ Pro W3"/>
              </a:rPr>
              <a:t>CHEM2D is a global model extending from the surface to ~120 km that solves 280 chemical reactions for 100 different species within a transformed Eulerian mean framework with fully interactive radiative heating and dynamics. </a:t>
            </a:r>
            <a:endParaRPr lang="en-US" sz="1600" spc="-1" dirty="0">
              <a:solidFill>
                <a:schemeClr val="tx1"/>
              </a:solidFill>
              <a:uFill>
                <a:solidFill>
                  <a:srgbClr val="FFFFFF"/>
                </a:solidFill>
              </a:uFill>
            </a:endParaRPr>
          </a:p>
        </p:txBody>
      </p:sp>
      <p:cxnSp>
        <p:nvCxnSpPr>
          <p:cNvPr id="3" name="Straight Connector 2"/>
          <p:cNvCxnSpPr>
            <a:endCxn id="205" idx="2"/>
          </p:cNvCxnSpPr>
          <p:nvPr/>
        </p:nvCxnSpPr>
        <p:spPr>
          <a:xfrm>
            <a:off x="1704975" y="2917825"/>
            <a:ext cx="254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1753" name="TextBox 3"/>
          <p:cNvSpPr txBox="1">
            <a:spLocks noChangeArrowheads="1"/>
          </p:cNvSpPr>
          <p:nvPr/>
        </p:nvSpPr>
        <p:spPr bwMode="auto">
          <a:xfrm>
            <a:off x="1704975" y="3043238"/>
            <a:ext cx="2659063" cy="1354137"/>
          </a:xfrm>
          <a:prstGeom prst="rect">
            <a:avLst/>
          </a:prstGeom>
          <a:solidFill>
            <a:srgbClr val="FFFF00"/>
          </a:solidFill>
          <a:ln w="9525">
            <a:noFill/>
            <a:miter lim="800000"/>
            <a:headEnd/>
            <a:tailEnd/>
          </a:ln>
        </p:spPr>
        <p:txBody>
          <a:bodyPr>
            <a:spAutoFit/>
          </a:bodyPr>
          <a:lstStyle/>
          <a:p>
            <a:r>
              <a:rPr lang="en-US" sz="1800" b="1">
                <a:solidFill>
                  <a:srgbClr val="0000CC"/>
                </a:solidFill>
              </a:rPr>
              <a:t>NEMS GSM</a:t>
            </a:r>
          </a:p>
          <a:p>
            <a:r>
              <a:rPr lang="en-US" sz="1600" b="1">
                <a:solidFill>
                  <a:schemeClr val="tx1"/>
                </a:solidFill>
              </a:rPr>
              <a:t>Includes reference tendency and dependence on O3 mixing ratio</a:t>
            </a:r>
          </a:p>
        </p:txBody>
      </p:sp>
      <p:cxnSp>
        <p:nvCxnSpPr>
          <p:cNvPr id="18" name="Straight Connector 17"/>
          <p:cNvCxnSpPr/>
          <p:nvPr/>
        </p:nvCxnSpPr>
        <p:spPr>
          <a:xfrm>
            <a:off x="4691063" y="2917825"/>
            <a:ext cx="329088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1755" name="TextBox 19"/>
          <p:cNvSpPr txBox="1">
            <a:spLocks noChangeArrowheads="1"/>
          </p:cNvSpPr>
          <p:nvPr/>
        </p:nvSpPr>
        <p:spPr bwMode="auto">
          <a:xfrm>
            <a:off x="4906963" y="3043238"/>
            <a:ext cx="3074987" cy="1200150"/>
          </a:xfrm>
          <a:prstGeom prst="rect">
            <a:avLst/>
          </a:prstGeom>
          <a:solidFill>
            <a:srgbClr val="FFFF00"/>
          </a:solidFill>
          <a:ln w="9525">
            <a:noFill/>
            <a:miter lim="800000"/>
            <a:headEnd/>
            <a:tailEnd/>
          </a:ln>
        </p:spPr>
        <p:txBody>
          <a:bodyPr>
            <a:spAutoFit/>
          </a:bodyPr>
          <a:lstStyle/>
          <a:p>
            <a:r>
              <a:rPr lang="en-US" sz="1800" b="1">
                <a:solidFill>
                  <a:srgbClr val="FF0000"/>
                </a:solidFill>
              </a:rPr>
              <a:t>FV3GFS</a:t>
            </a:r>
          </a:p>
          <a:p>
            <a:r>
              <a:rPr lang="en-US" sz="1800" b="1">
                <a:solidFill>
                  <a:schemeClr val="tx1"/>
                </a:solidFill>
              </a:rPr>
              <a:t>Additional dependences on temperature </a:t>
            </a:r>
          </a:p>
          <a:p>
            <a:r>
              <a:rPr lang="en-US" sz="1800" b="1">
                <a:solidFill>
                  <a:schemeClr val="tx1"/>
                </a:solidFill>
              </a:rPr>
              <a:t>and column total ozone</a:t>
            </a:r>
          </a:p>
        </p:txBody>
      </p:sp>
      <p:sp>
        <p:nvSpPr>
          <p:cNvPr id="31756" name="TextBox 7"/>
          <p:cNvSpPr txBox="1">
            <a:spLocks noChangeArrowheads="1"/>
          </p:cNvSpPr>
          <p:nvPr/>
        </p:nvSpPr>
        <p:spPr bwMode="auto">
          <a:xfrm>
            <a:off x="6421438" y="6427788"/>
            <a:ext cx="2065337" cy="304800"/>
          </a:xfrm>
          <a:prstGeom prst="rect">
            <a:avLst/>
          </a:prstGeom>
          <a:noFill/>
          <a:ln w="9525">
            <a:noFill/>
            <a:miter lim="800000"/>
            <a:headEnd/>
            <a:tailEnd/>
          </a:ln>
        </p:spPr>
        <p:txBody>
          <a:bodyPr wrap="none">
            <a:spAutoFit/>
          </a:bodyPr>
          <a:lstStyle/>
          <a:p>
            <a:r>
              <a:rPr lang="en-US"/>
              <a:t>From: Shrivinas Moorthi</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CustomShape 1"/>
          <p:cNvSpPr/>
          <p:nvPr/>
        </p:nvSpPr>
        <p:spPr>
          <a:xfrm>
            <a:off x="195263" y="228600"/>
            <a:ext cx="8015287" cy="914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defRPr/>
            </a:pPr>
            <a:r>
              <a:rPr lang="en-US" sz="2400" b="1">
                <a:solidFill>
                  <a:schemeClr val="tx1"/>
                </a:solidFill>
                <a:latin typeface="Times New Roman" pitchFamily="18" charset="0"/>
                <a:cs typeface="Arial" charset="0"/>
              </a:rPr>
              <a:t>Water Vapor  Sources and Sinks</a:t>
            </a:r>
          </a:p>
          <a:p>
            <a:pPr algn="ctr">
              <a:defRPr/>
            </a:pPr>
            <a:r>
              <a:rPr lang="en-US" sz="2400" b="1">
                <a:solidFill>
                  <a:schemeClr val="tx1"/>
                </a:solidFill>
                <a:latin typeface="Times New Roman" pitchFamily="18" charset="0"/>
                <a:cs typeface="Arial" charset="0"/>
              </a:rPr>
              <a:t> in the Stratosphere/Mesosphere</a:t>
            </a:r>
            <a:endParaRPr lang="en-US" sz="2400">
              <a:solidFill>
                <a:schemeClr val="tx1"/>
              </a:solidFill>
              <a:cs typeface="Arial" charset="0"/>
            </a:endParaRPr>
          </a:p>
        </p:txBody>
      </p:sp>
      <p:sp>
        <p:nvSpPr>
          <p:cNvPr id="210" name="CustomShape 2"/>
          <p:cNvSpPr/>
          <p:nvPr/>
        </p:nvSpPr>
        <p:spPr>
          <a:xfrm>
            <a:off x="533400" y="1524000"/>
            <a:ext cx="8153400" cy="506888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96875" lvl="1" indent="-342900">
              <a:spcBef>
                <a:spcPts val="363"/>
              </a:spcBef>
              <a:buClr>
                <a:srgbClr val="99CCFF"/>
              </a:buClr>
              <a:buSzPct val="70000"/>
              <a:buFont typeface="Wingdings" pitchFamily="2" charset="2"/>
              <a:buChar char="q"/>
              <a:defRPr/>
            </a:pPr>
            <a:r>
              <a:rPr lang="en-US" sz="2000">
                <a:latin typeface="Times New Roman" pitchFamily="18" charset="0"/>
                <a:cs typeface="Arial" charset="0"/>
              </a:rPr>
              <a:t>This new scheme is based on “</a:t>
            </a:r>
            <a:r>
              <a:rPr lang="en-US" sz="2000" i="1">
                <a:latin typeface="Times New Roman" pitchFamily="18" charset="0"/>
                <a:cs typeface="Arial" charset="0"/>
              </a:rPr>
              <a:t>Parameterization of middle atmospheric water vapor photochemistry for high-altitude NWP and data assimilation</a:t>
            </a:r>
            <a:r>
              <a:rPr lang="en-US" sz="2000">
                <a:latin typeface="Times New Roman" pitchFamily="18" charset="0"/>
                <a:cs typeface="Arial" charset="0"/>
              </a:rPr>
              <a:t>” by McCormack et al. (2008), from </a:t>
            </a:r>
            <a:r>
              <a:rPr lang="en-US" sz="2000">
                <a:solidFill>
                  <a:srgbClr val="0000CC"/>
                </a:solidFill>
                <a:latin typeface="Times New Roman" pitchFamily="18" charset="0"/>
                <a:cs typeface="Arial" charset="0"/>
              </a:rPr>
              <a:t>NRL</a:t>
            </a:r>
          </a:p>
          <a:p>
            <a:pPr marL="396875" lvl="1" indent="-342900">
              <a:spcBef>
                <a:spcPts val="363"/>
              </a:spcBef>
              <a:buClr>
                <a:srgbClr val="99CCFF"/>
              </a:buClr>
              <a:buSzPct val="70000"/>
              <a:buFont typeface="Wingdings" pitchFamily="2" charset="2"/>
              <a:buChar char="q"/>
              <a:defRPr/>
            </a:pPr>
            <a:endParaRPr lang="en-US" sz="2000">
              <a:cs typeface="Arial" charset="0"/>
            </a:endParaRPr>
          </a:p>
          <a:p>
            <a:pPr marL="396875" lvl="1" indent="-342900">
              <a:spcBef>
                <a:spcPts val="363"/>
              </a:spcBef>
              <a:buClr>
                <a:srgbClr val="99CCFF"/>
              </a:buClr>
              <a:buSzPct val="70000"/>
              <a:buFont typeface="Wingdings" pitchFamily="2" charset="2"/>
              <a:buChar char="q"/>
              <a:defRPr/>
            </a:pPr>
            <a:r>
              <a:rPr lang="en-US" sz="2000">
                <a:latin typeface="Times New Roman" pitchFamily="18" charset="0"/>
                <a:cs typeface="Arial" charset="0"/>
              </a:rPr>
              <a:t>Accounts for the altitude, latitude, and seasonal variations in the </a:t>
            </a:r>
            <a:r>
              <a:rPr lang="en-US" sz="2000">
                <a:solidFill>
                  <a:srgbClr val="0000CC"/>
                </a:solidFill>
                <a:latin typeface="Times New Roman" pitchFamily="18" charset="0"/>
                <a:cs typeface="Arial" charset="0"/>
              </a:rPr>
              <a:t>photochemical sources and sinks of water vapor </a:t>
            </a:r>
            <a:r>
              <a:rPr lang="en-US" sz="2000">
                <a:latin typeface="Times New Roman" pitchFamily="18" charset="0"/>
                <a:cs typeface="Arial" charset="0"/>
              </a:rPr>
              <a:t>over the pressure region from 100–0.001hPa (∼16–90km altitude)</a:t>
            </a:r>
          </a:p>
          <a:p>
            <a:pPr marL="396875" lvl="1" indent="-342900">
              <a:spcBef>
                <a:spcPts val="363"/>
              </a:spcBef>
              <a:buClr>
                <a:srgbClr val="99CCFF"/>
              </a:buClr>
              <a:buSzPct val="70000"/>
              <a:buFont typeface="Wingdings" pitchFamily="2" charset="2"/>
              <a:buChar char="q"/>
              <a:defRPr/>
            </a:pPr>
            <a:endParaRPr lang="en-US" sz="2000">
              <a:cs typeface="Arial" charset="0"/>
            </a:endParaRPr>
          </a:p>
          <a:p>
            <a:pPr marL="396875" lvl="1" indent="-342900">
              <a:spcBef>
                <a:spcPts val="363"/>
              </a:spcBef>
              <a:buClr>
                <a:srgbClr val="99CCFF"/>
              </a:buClr>
              <a:buSzPct val="70000"/>
              <a:buFont typeface="Wingdings" pitchFamily="2" charset="2"/>
              <a:buChar char="q"/>
              <a:defRPr/>
            </a:pPr>
            <a:r>
              <a:rPr lang="en-US" sz="2000">
                <a:latin typeface="Times New Roman" pitchFamily="18" charset="0"/>
                <a:cs typeface="Arial" charset="0"/>
              </a:rPr>
              <a:t>Monthly and zonal mean H</a:t>
            </a:r>
            <a:r>
              <a:rPr lang="en-US" sz="2000" baseline="-25000">
                <a:latin typeface="Times New Roman" pitchFamily="18" charset="0"/>
                <a:cs typeface="Arial" charset="0"/>
              </a:rPr>
              <a:t>2</a:t>
            </a:r>
            <a:r>
              <a:rPr lang="en-US" sz="2000">
                <a:latin typeface="Times New Roman" pitchFamily="18" charset="0"/>
                <a:cs typeface="Arial" charset="0"/>
              </a:rPr>
              <a:t>O production and loss rates are provided by NRL based on the CHEM2D zonally averaged photochemical-transport model of the middle atmosphere</a:t>
            </a:r>
          </a:p>
          <a:p>
            <a:pPr marL="396875" lvl="1" indent="-342900">
              <a:spcBef>
                <a:spcPts val="363"/>
              </a:spcBef>
              <a:buClr>
                <a:srgbClr val="99CCFF"/>
              </a:buClr>
              <a:buSzPct val="70000"/>
              <a:buFont typeface="Wingdings" pitchFamily="2" charset="2"/>
              <a:buChar char="q"/>
              <a:defRPr/>
            </a:pPr>
            <a:endParaRPr lang="en-US" sz="2000">
              <a:cs typeface="Arial" charset="0"/>
            </a:endParaRPr>
          </a:p>
          <a:p>
            <a:pPr marL="396875" lvl="1" indent="-342900">
              <a:spcBef>
                <a:spcPts val="363"/>
              </a:spcBef>
              <a:buClr>
                <a:srgbClr val="99CCFF"/>
              </a:buClr>
              <a:buSzPct val="70000"/>
              <a:buFont typeface="Wingdings" pitchFamily="2" charset="2"/>
              <a:buChar char="q"/>
              <a:defRPr/>
            </a:pPr>
            <a:r>
              <a:rPr lang="en-US" sz="2000">
                <a:latin typeface="Times New Roman" pitchFamily="18" charset="0"/>
                <a:cs typeface="Arial" charset="0"/>
              </a:rPr>
              <a:t>The scheme mirrors that of ozone, with </a:t>
            </a:r>
            <a:r>
              <a:rPr lang="en-US" sz="2000">
                <a:solidFill>
                  <a:srgbClr val="0000CC"/>
                </a:solidFill>
                <a:latin typeface="Times New Roman" pitchFamily="18" charset="0"/>
                <a:cs typeface="Arial" charset="0"/>
              </a:rPr>
              <a:t>only production and loss terms</a:t>
            </a:r>
            <a:r>
              <a:rPr lang="en-US" sz="2000">
                <a:latin typeface="Times New Roman" pitchFamily="18" charset="0"/>
                <a:cs typeface="Arial" charset="0"/>
              </a:rPr>
              <a:t>.</a:t>
            </a:r>
            <a:endParaRPr lang="en-US" sz="2000">
              <a:cs typeface="Arial" charset="0"/>
            </a:endParaRPr>
          </a:p>
        </p:txBody>
      </p:sp>
      <p:sp>
        <p:nvSpPr>
          <p:cNvPr id="33795" name="TextBox 5"/>
          <p:cNvSpPr txBox="1">
            <a:spLocks noChangeArrowheads="1"/>
          </p:cNvSpPr>
          <p:nvPr/>
        </p:nvSpPr>
        <p:spPr bwMode="auto">
          <a:xfrm>
            <a:off x="6383338" y="6418263"/>
            <a:ext cx="2065337" cy="304800"/>
          </a:xfrm>
          <a:prstGeom prst="rect">
            <a:avLst/>
          </a:prstGeom>
          <a:noFill/>
          <a:ln w="9525">
            <a:noFill/>
            <a:miter lim="800000"/>
            <a:headEnd/>
            <a:tailEnd/>
          </a:ln>
        </p:spPr>
        <p:txBody>
          <a:bodyPr wrap="none">
            <a:spAutoFit/>
          </a:bodyPr>
          <a:lstStyle/>
          <a:p>
            <a:r>
              <a:rPr lang="en-US"/>
              <a:t>From: Shrivinas Moorthi</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txBox="1">
            <a:spLocks noGrp="1"/>
          </p:cNvSpPr>
          <p:nvPr>
            <p:ph type="title"/>
          </p:nvPr>
        </p:nvSpPr>
        <p:spPr>
          <a:xfrm>
            <a:off x="1160463" y="230188"/>
            <a:ext cx="6915150" cy="862012"/>
          </a:xfrm>
        </p:spPr>
        <p:txBody>
          <a:bodyPr/>
          <a:lstStyle/>
          <a:p>
            <a:pPr>
              <a:spcBef>
                <a:spcPct val="0"/>
              </a:spcBef>
              <a:spcAft>
                <a:spcPct val="0"/>
              </a:spcAft>
            </a:pPr>
            <a:r>
              <a:rPr lang="en-US" sz="2400" b="1" smtClean="0">
                <a:solidFill>
                  <a:schemeClr val="tx1"/>
                </a:solidFill>
                <a:latin typeface="Arial" charset="0"/>
                <a:cs typeface="Arial" charset="0"/>
                <a:sym typeface="Arial" charset="0"/>
              </a:rPr>
              <a:t>Terrain: GMTED2010 vs GTOPO30</a:t>
            </a:r>
          </a:p>
        </p:txBody>
      </p:sp>
      <p:sp>
        <p:nvSpPr>
          <p:cNvPr id="8" name="Rectangle 7"/>
          <p:cNvSpPr/>
          <p:nvPr/>
        </p:nvSpPr>
        <p:spPr>
          <a:xfrm>
            <a:off x="415925" y="1355725"/>
            <a:ext cx="4633913" cy="1322388"/>
          </a:xfrm>
          <a:prstGeom prst="rect">
            <a:avLst/>
          </a:prstGeom>
          <a:ln>
            <a:solidFill>
              <a:schemeClr val="bg2">
                <a:lumMod val="40000"/>
                <a:lumOff val="60000"/>
              </a:schemeClr>
            </a:solidFill>
          </a:ln>
        </p:spPr>
        <p:txBody>
          <a:bodyPr>
            <a:spAutoFit/>
          </a:bodyPr>
          <a:lstStyle/>
          <a:p>
            <a:pPr>
              <a:defRPr/>
            </a:pPr>
            <a:r>
              <a:rPr lang="en-US" sz="1600" b="1" dirty="0"/>
              <a:t>GMTED2010: </a:t>
            </a:r>
          </a:p>
          <a:p>
            <a:pPr>
              <a:defRPr/>
            </a:pPr>
            <a:r>
              <a:rPr lang="en-US" sz="1600" dirty="0"/>
              <a:t>A </a:t>
            </a:r>
            <a:r>
              <a:rPr lang="en-US" sz="1600" b="1" dirty="0">
                <a:solidFill>
                  <a:srgbClr val="FF0000"/>
                </a:solidFill>
              </a:rPr>
              <a:t>more accurate </a:t>
            </a:r>
            <a:r>
              <a:rPr lang="en-US" sz="1600" dirty="0"/>
              <a:t>replacement for GTOPO30 data,  created by USGS in 2010.  Primarily derived from NASA Shuttle Radar Topography Mission (SRTM) data.</a:t>
            </a:r>
          </a:p>
        </p:txBody>
      </p:sp>
      <p:sp>
        <p:nvSpPr>
          <p:cNvPr id="9" name="Title 1"/>
          <p:cNvSpPr txBox="1">
            <a:spLocks/>
          </p:cNvSpPr>
          <p:nvPr/>
        </p:nvSpPr>
        <p:spPr bwMode="auto">
          <a:xfrm>
            <a:off x="5183188" y="1312863"/>
            <a:ext cx="3327400" cy="249237"/>
          </a:xfrm>
          <a:prstGeom prst="rect">
            <a:avLst/>
          </a:prstGeom>
          <a:noFill/>
          <a:ln w="9525">
            <a:noFill/>
            <a:miter lim="800000"/>
            <a:headEnd/>
            <a:tailEnd/>
          </a:ln>
        </p:spPr>
        <p:txBody>
          <a:bodyPr lIns="91425" tIns="91425" rIns="91425" bIns="91425" anchor="ctr"/>
          <a:lstStyle>
            <a:defPPr marR="0" lvl="0" algn="l" rtl="0">
              <a:lnSpc>
                <a:spcPct val="100000"/>
              </a:lnSpc>
              <a:spcBef>
                <a:spcPts val="0"/>
              </a:spcBef>
              <a:spcAft>
                <a:spcPts val="0"/>
              </a:spcAft>
            </a:defPPr>
            <a:lvl1pPr marL="0" marR="0" lvl="0" indent="0" algn="ctr" rtl="0" eaLnBrk="0" fontAlgn="base" hangingPunct="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eaLnBrk="0" fontAlgn="base" hangingPunct="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eaLnBrk="0" fontAlgn="base" hangingPunct="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eaLnBrk="0" fontAlgn="base" hangingPunct="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eaLnBrk="0" fontAlgn="base" hangingPunct="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eaLnBrk="0" fontAlgn="base" hangingPunct="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eaLnBrk="0" fontAlgn="base" hangingPunct="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eaLnBrk="0" fontAlgn="base" hangingPunct="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eaLnBrk="0" fontAlgn="base" hangingPunct="0">
              <a:spcBef>
                <a:spcPts val="0"/>
              </a:spcBef>
              <a:spcAft>
                <a:spcPts val="0"/>
              </a:spcAft>
              <a:buNone/>
              <a:defRPr sz="4400" b="0" i="0" u="none" strike="noStrike" cap="none">
                <a:solidFill>
                  <a:schemeClr val="dk2"/>
                </a:solidFill>
                <a:latin typeface="Arial"/>
                <a:ea typeface="Arial"/>
                <a:cs typeface="Arial"/>
                <a:sym typeface="Arial"/>
              </a:defRPr>
            </a:lvl9pPr>
          </a:lstStyle>
          <a:p>
            <a:pPr>
              <a:defRPr/>
            </a:pPr>
            <a:r>
              <a:rPr lang="en-US" sz="1600" b="1" kern="0" dirty="0">
                <a:solidFill>
                  <a:schemeClr val="tx1"/>
                </a:solidFill>
              </a:rPr>
              <a:t>GMTED minus GTOPO30</a:t>
            </a:r>
          </a:p>
        </p:txBody>
      </p:sp>
      <p:pic>
        <p:nvPicPr>
          <p:cNvPr id="34820" name="Picture 9"/>
          <p:cNvPicPr>
            <a:picLocks noChangeAspect="1"/>
          </p:cNvPicPr>
          <p:nvPr/>
        </p:nvPicPr>
        <p:blipFill>
          <a:blip r:embed="rId2"/>
          <a:srcRect/>
          <a:stretch>
            <a:fillRect/>
          </a:stretch>
        </p:blipFill>
        <p:spPr bwMode="auto">
          <a:xfrm>
            <a:off x="5295900" y="1562100"/>
            <a:ext cx="3452813" cy="1876425"/>
          </a:xfrm>
          <a:prstGeom prst="rect">
            <a:avLst/>
          </a:prstGeom>
          <a:noFill/>
          <a:ln w="9525">
            <a:noFill/>
            <a:miter lim="800000"/>
            <a:headEnd/>
            <a:tailEnd/>
          </a:ln>
        </p:spPr>
      </p:pic>
      <p:sp>
        <p:nvSpPr>
          <p:cNvPr id="34821" name="TextBox 10"/>
          <p:cNvSpPr txBox="1">
            <a:spLocks noChangeArrowheads="1"/>
          </p:cNvSpPr>
          <p:nvPr/>
        </p:nvSpPr>
        <p:spPr bwMode="auto">
          <a:xfrm>
            <a:off x="5475288" y="3438525"/>
            <a:ext cx="3395662" cy="461963"/>
          </a:xfrm>
          <a:prstGeom prst="rect">
            <a:avLst/>
          </a:prstGeom>
          <a:noFill/>
          <a:ln w="9525">
            <a:noFill/>
            <a:miter lim="800000"/>
            <a:headEnd/>
            <a:tailEnd/>
          </a:ln>
        </p:spPr>
        <p:txBody>
          <a:bodyPr>
            <a:spAutoFit/>
          </a:bodyPr>
          <a:lstStyle/>
          <a:p>
            <a:r>
              <a:rPr lang="en-US" sz="1200" b="1"/>
              <a:t>DIFFERENCES IN GREENLAND ARE LARGE IN MAGNITUDE AND AREAL EXTENT</a:t>
            </a:r>
            <a:r>
              <a:rPr lang="en-US" sz="1200"/>
              <a:t>.</a:t>
            </a:r>
          </a:p>
        </p:txBody>
      </p:sp>
      <p:sp>
        <p:nvSpPr>
          <p:cNvPr id="34822" name="TextBox 11"/>
          <p:cNvSpPr txBox="1">
            <a:spLocks noChangeArrowheads="1"/>
          </p:cNvSpPr>
          <p:nvPr/>
        </p:nvSpPr>
        <p:spPr bwMode="auto">
          <a:xfrm>
            <a:off x="5565775" y="2814638"/>
            <a:ext cx="1069975" cy="307975"/>
          </a:xfrm>
          <a:prstGeom prst="rect">
            <a:avLst/>
          </a:prstGeom>
          <a:solidFill>
            <a:schemeClr val="bg1"/>
          </a:solidFill>
          <a:ln w="9525">
            <a:noFill/>
            <a:miter lim="800000"/>
            <a:headEnd/>
            <a:tailEnd/>
          </a:ln>
        </p:spPr>
        <p:txBody>
          <a:bodyPr wrap="none">
            <a:spAutoFit/>
          </a:bodyPr>
          <a:lstStyle/>
          <a:p>
            <a:r>
              <a:rPr lang="en-US" b="1"/>
              <a:t>Greenland</a:t>
            </a:r>
          </a:p>
        </p:txBody>
      </p:sp>
      <p:sp>
        <p:nvSpPr>
          <p:cNvPr id="34823" name="TextBox 12"/>
          <p:cNvSpPr txBox="1">
            <a:spLocks noChangeArrowheads="1"/>
          </p:cNvSpPr>
          <p:nvPr/>
        </p:nvSpPr>
        <p:spPr bwMode="auto">
          <a:xfrm>
            <a:off x="7564438" y="1863725"/>
            <a:ext cx="946150" cy="306388"/>
          </a:xfrm>
          <a:prstGeom prst="rect">
            <a:avLst/>
          </a:prstGeom>
          <a:noFill/>
          <a:ln w="9525">
            <a:noFill/>
            <a:miter lim="800000"/>
            <a:headEnd/>
            <a:tailEnd/>
          </a:ln>
        </p:spPr>
        <p:txBody>
          <a:bodyPr wrap="none">
            <a:spAutoFit/>
          </a:bodyPr>
          <a:lstStyle/>
          <a:p>
            <a:r>
              <a:rPr lang="en-US" b="1">
                <a:solidFill>
                  <a:srgbClr val="FF0000"/>
                </a:solidFill>
              </a:rPr>
              <a:t>&gt; 1000 m</a:t>
            </a:r>
          </a:p>
        </p:txBody>
      </p:sp>
      <p:pic>
        <p:nvPicPr>
          <p:cNvPr id="34824" name="Picture 13"/>
          <p:cNvPicPr>
            <a:picLocks noChangeAspect="1"/>
          </p:cNvPicPr>
          <p:nvPr/>
        </p:nvPicPr>
        <p:blipFill>
          <a:blip r:embed="rId3"/>
          <a:srcRect/>
          <a:stretch>
            <a:fillRect/>
          </a:stretch>
        </p:blipFill>
        <p:spPr bwMode="auto">
          <a:xfrm>
            <a:off x="415925" y="3122613"/>
            <a:ext cx="2317750" cy="3319462"/>
          </a:xfrm>
          <a:prstGeom prst="rect">
            <a:avLst/>
          </a:prstGeom>
          <a:noFill/>
          <a:ln w="9525">
            <a:noFill/>
            <a:miter lim="800000"/>
            <a:headEnd/>
            <a:tailEnd/>
          </a:ln>
        </p:spPr>
      </p:pic>
      <p:sp>
        <p:nvSpPr>
          <p:cNvPr id="34825" name="Rectangle 14"/>
          <p:cNvSpPr>
            <a:spLocks noChangeArrowheads="1"/>
          </p:cNvSpPr>
          <p:nvPr/>
        </p:nvSpPr>
        <p:spPr bwMode="auto">
          <a:xfrm>
            <a:off x="949325" y="5105400"/>
            <a:ext cx="1501775" cy="523875"/>
          </a:xfrm>
          <a:prstGeom prst="rect">
            <a:avLst/>
          </a:prstGeom>
          <a:noFill/>
          <a:ln w="9525">
            <a:noFill/>
            <a:miter lim="800000"/>
            <a:headEnd/>
            <a:tailEnd/>
          </a:ln>
        </p:spPr>
        <p:txBody>
          <a:bodyPr>
            <a:spAutoFit/>
          </a:bodyPr>
          <a:lstStyle/>
          <a:p>
            <a:endParaRPr lang="en-US" b="1"/>
          </a:p>
          <a:p>
            <a:r>
              <a:rPr lang="en-US" b="1"/>
              <a:t>HEIGHT</a:t>
            </a:r>
          </a:p>
        </p:txBody>
      </p:sp>
      <p:pic>
        <p:nvPicPr>
          <p:cNvPr id="34826" name="Picture 15"/>
          <p:cNvPicPr>
            <a:picLocks noChangeAspect="1"/>
          </p:cNvPicPr>
          <p:nvPr/>
        </p:nvPicPr>
        <p:blipFill>
          <a:blip r:embed="rId4"/>
          <a:srcRect/>
          <a:stretch>
            <a:fillRect/>
          </a:stretch>
        </p:blipFill>
        <p:spPr bwMode="auto">
          <a:xfrm>
            <a:off x="2806700" y="3122613"/>
            <a:ext cx="2079625" cy="3319462"/>
          </a:xfrm>
          <a:prstGeom prst="rect">
            <a:avLst/>
          </a:prstGeom>
          <a:noFill/>
          <a:ln w="9525">
            <a:noFill/>
            <a:miter lim="800000"/>
            <a:headEnd/>
            <a:tailEnd/>
          </a:ln>
        </p:spPr>
      </p:pic>
      <p:sp>
        <p:nvSpPr>
          <p:cNvPr id="34827" name="Rectangle 17"/>
          <p:cNvSpPr>
            <a:spLocks noChangeArrowheads="1"/>
          </p:cNvSpPr>
          <p:nvPr/>
        </p:nvSpPr>
        <p:spPr bwMode="auto">
          <a:xfrm>
            <a:off x="1889125" y="2900363"/>
            <a:ext cx="2179638" cy="307975"/>
          </a:xfrm>
          <a:prstGeom prst="rect">
            <a:avLst/>
          </a:prstGeom>
          <a:solidFill>
            <a:schemeClr val="bg1"/>
          </a:solidFill>
          <a:ln w="9525">
            <a:noFill/>
            <a:miter lim="800000"/>
            <a:headEnd/>
            <a:tailEnd/>
          </a:ln>
        </p:spPr>
        <p:txBody>
          <a:bodyPr>
            <a:spAutoFit/>
          </a:bodyPr>
          <a:lstStyle/>
          <a:p>
            <a:r>
              <a:rPr lang="en-US" b="1"/>
              <a:t>South America</a:t>
            </a:r>
            <a:endParaRPr lang="en-US"/>
          </a:p>
        </p:txBody>
      </p:sp>
      <p:sp>
        <p:nvSpPr>
          <p:cNvPr id="34828" name="TextBox 18"/>
          <p:cNvSpPr txBox="1">
            <a:spLocks noChangeArrowheads="1"/>
          </p:cNvSpPr>
          <p:nvPr/>
        </p:nvSpPr>
        <p:spPr bwMode="auto">
          <a:xfrm>
            <a:off x="3263900" y="5256213"/>
            <a:ext cx="1485900" cy="738187"/>
          </a:xfrm>
          <a:prstGeom prst="rect">
            <a:avLst/>
          </a:prstGeom>
          <a:noFill/>
          <a:ln w="9525">
            <a:noFill/>
            <a:miter lim="800000"/>
            <a:headEnd/>
            <a:tailEnd/>
          </a:ln>
        </p:spPr>
        <p:txBody>
          <a:bodyPr>
            <a:spAutoFit/>
          </a:bodyPr>
          <a:lstStyle/>
          <a:p>
            <a:r>
              <a:rPr lang="en-US" b="1"/>
              <a:t>DIFFERENCE in STANDARD </a:t>
            </a:r>
          </a:p>
          <a:p>
            <a:r>
              <a:rPr lang="en-US" b="1"/>
              <a:t>DEVIATION</a:t>
            </a:r>
          </a:p>
        </p:txBody>
      </p:sp>
      <p:sp>
        <p:nvSpPr>
          <p:cNvPr id="34829" name="Rectangle 19"/>
          <p:cNvSpPr>
            <a:spLocks noChangeArrowheads="1"/>
          </p:cNvSpPr>
          <p:nvPr/>
        </p:nvSpPr>
        <p:spPr bwMode="auto">
          <a:xfrm>
            <a:off x="1047750" y="4005263"/>
            <a:ext cx="841375" cy="307975"/>
          </a:xfrm>
          <a:prstGeom prst="rect">
            <a:avLst/>
          </a:prstGeom>
          <a:noFill/>
          <a:ln w="9525">
            <a:noFill/>
            <a:miter lim="800000"/>
            <a:headEnd/>
            <a:tailEnd/>
          </a:ln>
        </p:spPr>
        <p:txBody>
          <a:bodyPr wrap="none">
            <a:spAutoFit/>
          </a:bodyPr>
          <a:lstStyle/>
          <a:p>
            <a:r>
              <a:rPr lang="en-US" b="1">
                <a:solidFill>
                  <a:srgbClr val="FF0000"/>
                </a:solidFill>
              </a:rPr>
              <a:t>2000 m</a:t>
            </a:r>
            <a:r>
              <a:rPr lang="en-US" b="1"/>
              <a:t> </a:t>
            </a:r>
          </a:p>
        </p:txBody>
      </p:sp>
      <p:sp>
        <p:nvSpPr>
          <p:cNvPr id="34830" name="TextBox 20"/>
          <p:cNvSpPr txBox="1">
            <a:spLocks noChangeArrowheads="1"/>
          </p:cNvSpPr>
          <p:nvPr/>
        </p:nvSpPr>
        <p:spPr bwMode="auto">
          <a:xfrm>
            <a:off x="198438" y="6516688"/>
            <a:ext cx="2703512" cy="274637"/>
          </a:xfrm>
          <a:prstGeom prst="rect">
            <a:avLst/>
          </a:prstGeom>
          <a:noFill/>
          <a:ln w="9525">
            <a:noFill/>
            <a:miter lim="800000"/>
            <a:headEnd/>
            <a:tailEnd/>
          </a:ln>
        </p:spPr>
        <p:txBody>
          <a:bodyPr wrap="none">
            <a:spAutoFit/>
          </a:bodyPr>
          <a:lstStyle/>
          <a:p>
            <a:r>
              <a:rPr lang="en-US" sz="1200"/>
              <a:t>From: George Gayno &amp; Fanglin Yang</a:t>
            </a:r>
          </a:p>
        </p:txBody>
      </p:sp>
      <p:pic>
        <p:nvPicPr>
          <p:cNvPr id="34831" name="Picture 21"/>
          <p:cNvPicPr>
            <a:picLocks noChangeAspect="1"/>
          </p:cNvPicPr>
          <p:nvPr/>
        </p:nvPicPr>
        <p:blipFill>
          <a:blip r:embed="rId5"/>
          <a:srcRect t="16000" b="16000"/>
          <a:stretch>
            <a:fillRect/>
          </a:stretch>
        </p:blipFill>
        <p:spPr bwMode="auto">
          <a:xfrm>
            <a:off x="5281613" y="4416425"/>
            <a:ext cx="3732212" cy="1903413"/>
          </a:xfrm>
          <a:prstGeom prst="rect">
            <a:avLst/>
          </a:prstGeom>
          <a:noFill/>
          <a:ln w="9525">
            <a:noFill/>
            <a:miter lim="800000"/>
            <a:headEnd/>
            <a:tailEnd/>
          </a:ln>
        </p:spPr>
      </p:pic>
      <p:sp>
        <p:nvSpPr>
          <p:cNvPr id="34832" name="Rectangle 22"/>
          <p:cNvSpPr>
            <a:spLocks noChangeArrowheads="1"/>
          </p:cNvSpPr>
          <p:nvPr/>
        </p:nvSpPr>
        <p:spPr bwMode="auto">
          <a:xfrm>
            <a:off x="5918200" y="4159250"/>
            <a:ext cx="2608263" cy="307975"/>
          </a:xfrm>
          <a:prstGeom prst="rect">
            <a:avLst/>
          </a:prstGeom>
          <a:noFill/>
          <a:ln w="9525">
            <a:noFill/>
            <a:miter lim="800000"/>
            <a:headEnd/>
            <a:tailEnd/>
          </a:ln>
        </p:spPr>
        <p:txBody>
          <a:bodyPr wrap="none">
            <a:spAutoFit/>
          </a:bodyPr>
          <a:lstStyle/>
          <a:p>
            <a:r>
              <a:rPr lang="en-US" b="1"/>
              <a:t>GMTED2010 – Terrain height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txBox="1">
            <a:spLocks noGrp="1"/>
          </p:cNvSpPr>
          <p:nvPr>
            <p:ph type="ctrTitle" idx="4294967295"/>
          </p:nvPr>
        </p:nvSpPr>
        <p:spPr>
          <a:xfrm>
            <a:off x="306388" y="298450"/>
            <a:ext cx="7956550" cy="492125"/>
          </a:xfrm>
        </p:spPr>
        <p:txBody>
          <a:bodyPr lIns="91440" tIns="45720" rIns="91440" bIns="45720"/>
          <a:lstStyle/>
          <a:p>
            <a:pPr algn="ctr"/>
            <a:r>
              <a:rPr lang="en-US" sz="2000" b="1" smtClean="0">
                <a:solidFill>
                  <a:srgbClr val="003399"/>
                </a:solidFill>
                <a:latin typeface="Arial" charset="0"/>
                <a:cs typeface="Arial" charset="0"/>
              </a:rPr>
              <a:t>FV3GFS Stochastic Physics Update</a:t>
            </a:r>
          </a:p>
        </p:txBody>
      </p:sp>
      <p:sp>
        <p:nvSpPr>
          <p:cNvPr id="35842" name="Rectangle 3"/>
          <p:cNvSpPr>
            <a:spLocks noChangeArrowheads="1"/>
          </p:cNvSpPr>
          <p:nvPr/>
        </p:nvSpPr>
        <p:spPr bwMode="auto">
          <a:xfrm>
            <a:off x="7051675" y="6513513"/>
            <a:ext cx="1450975" cy="304800"/>
          </a:xfrm>
          <a:prstGeom prst="rect">
            <a:avLst/>
          </a:prstGeom>
          <a:noFill/>
          <a:ln w="9525">
            <a:noFill/>
            <a:miter lim="800000"/>
            <a:headEnd/>
            <a:tailEnd/>
          </a:ln>
        </p:spPr>
        <p:txBody>
          <a:bodyPr wrap="none">
            <a:spAutoFit/>
          </a:bodyPr>
          <a:lstStyle/>
          <a:p>
            <a:r>
              <a:rPr lang="en-US">
                <a:solidFill>
                  <a:srgbClr val="003399"/>
                </a:solidFill>
                <a:latin typeface="Calibri" pitchFamily="34" charset="0"/>
              </a:rPr>
              <a:t>From: Phil Pegion</a:t>
            </a:r>
            <a:endParaRPr lang="en-US">
              <a:solidFill>
                <a:schemeClr val="tx1"/>
              </a:solidFill>
              <a:latin typeface="Calibri" pitchFamily="34" charset="0"/>
            </a:endParaRPr>
          </a:p>
        </p:txBody>
      </p:sp>
      <p:sp>
        <p:nvSpPr>
          <p:cNvPr id="35843" name="Title 1"/>
          <p:cNvSpPr txBox="1">
            <a:spLocks/>
          </p:cNvSpPr>
          <p:nvPr/>
        </p:nvSpPr>
        <p:spPr bwMode="auto">
          <a:xfrm>
            <a:off x="57150" y="2498725"/>
            <a:ext cx="4906963" cy="2052638"/>
          </a:xfrm>
          <a:prstGeom prst="rect">
            <a:avLst/>
          </a:prstGeom>
          <a:noFill/>
          <a:ln w="9525">
            <a:solidFill>
              <a:schemeClr val="accent1"/>
            </a:solidFill>
            <a:miter lim="800000"/>
            <a:headEnd/>
            <a:tailEnd/>
          </a:ln>
        </p:spPr>
        <p:txBody>
          <a:bodyPr lIns="91425" tIns="91425" rIns="91425" bIns="91425" anchor="ctr"/>
          <a:lstStyle/>
          <a:p>
            <a:pPr marL="230188" indent="-230188" eaLnBrk="0" hangingPunct="0"/>
            <a:r>
              <a:rPr lang="en-US" sz="1600" b="1">
                <a:solidFill>
                  <a:srgbClr val="FF0000"/>
                </a:solidFill>
              </a:rPr>
              <a:t>Stochastic Kinetic Energy Backscatter</a:t>
            </a:r>
          </a:p>
          <a:p>
            <a:pPr marL="230188" indent="-230188" eaLnBrk="0" hangingPunct="0">
              <a:buFont typeface="Arial" charset="0"/>
              <a:buChar char="•"/>
            </a:pPr>
            <a:r>
              <a:rPr lang="en-US">
                <a:solidFill>
                  <a:schemeClr val="tx1"/>
                </a:solidFill>
              </a:rPr>
              <a:t>GFS only uses the </a:t>
            </a:r>
            <a:r>
              <a:rPr lang="en-US" b="1" i="1">
                <a:solidFill>
                  <a:schemeClr val="tx1"/>
                </a:solidFill>
              </a:rPr>
              <a:t>numerical dissipation </a:t>
            </a:r>
            <a:r>
              <a:rPr lang="en-US">
                <a:solidFill>
                  <a:schemeClr val="tx1"/>
                </a:solidFill>
              </a:rPr>
              <a:t>estimate based on the </a:t>
            </a:r>
            <a:r>
              <a:rPr lang="en-US" b="1" i="1">
                <a:solidFill>
                  <a:schemeClr val="tx1"/>
                </a:solidFill>
              </a:rPr>
              <a:t>vorticity gradient</a:t>
            </a:r>
            <a:r>
              <a:rPr lang="en-US">
                <a:solidFill>
                  <a:schemeClr val="tx1"/>
                </a:solidFill>
              </a:rPr>
              <a:t>, and smoothed in spectral space.</a:t>
            </a:r>
          </a:p>
          <a:p>
            <a:pPr marL="230188" indent="-230188" eaLnBrk="0" hangingPunct="0">
              <a:buFont typeface="Arial" charset="0"/>
              <a:buChar char="•"/>
            </a:pPr>
            <a:r>
              <a:rPr lang="en-US">
                <a:solidFill>
                  <a:schemeClr val="tx1"/>
                </a:solidFill>
              </a:rPr>
              <a:t>FV3 core calculates </a:t>
            </a:r>
            <a:r>
              <a:rPr lang="en-US" b="1" i="1">
                <a:solidFill>
                  <a:schemeClr val="tx1"/>
                </a:solidFill>
              </a:rPr>
              <a:t>Kinetic Energy </a:t>
            </a:r>
            <a:r>
              <a:rPr lang="en-US">
                <a:solidFill>
                  <a:schemeClr val="tx1"/>
                </a:solidFill>
              </a:rPr>
              <a:t>loss at each time step in terms of a heat source that is added to the temperature equation. This loss smoothed in grid-point space for SKEB.</a:t>
            </a:r>
          </a:p>
        </p:txBody>
      </p:sp>
      <p:sp>
        <p:nvSpPr>
          <p:cNvPr id="8" name="Title 1"/>
          <p:cNvSpPr txBox="1">
            <a:spLocks/>
          </p:cNvSpPr>
          <p:nvPr/>
        </p:nvSpPr>
        <p:spPr bwMode="auto">
          <a:xfrm>
            <a:off x="247650" y="4502150"/>
            <a:ext cx="4824413" cy="374650"/>
          </a:xfrm>
          <a:prstGeom prst="rect">
            <a:avLst/>
          </a:prstGeom>
          <a:noFill/>
          <a:ln w="9525">
            <a:noFill/>
            <a:miter lim="800000"/>
            <a:headEnd/>
            <a:tailEnd/>
          </a:ln>
        </p:spPr>
        <p:txBody>
          <a:bodyPr lIns="91425" tIns="91425" rIns="91425" bIns="91425" anchor="ctr"/>
          <a:lstStyle>
            <a:defPPr marR="0" lvl="0" algn="l" rtl="0">
              <a:lnSpc>
                <a:spcPct val="100000"/>
              </a:lnSpc>
              <a:spcBef>
                <a:spcPts val="0"/>
              </a:spcBef>
              <a:spcAft>
                <a:spcPts val="0"/>
              </a:spcAft>
            </a:defPPr>
            <a:lvl1pPr marL="0" marR="0" lvl="0" indent="0" algn="ctr" rtl="0" eaLnBrk="0" fontAlgn="base" hangingPunct="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eaLnBrk="0" fontAlgn="base" hangingPunct="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eaLnBrk="0" fontAlgn="base" hangingPunct="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eaLnBrk="0" fontAlgn="base" hangingPunct="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eaLnBrk="0" fontAlgn="base" hangingPunct="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eaLnBrk="0" fontAlgn="base" hangingPunct="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eaLnBrk="0" fontAlgn="base" hangingPunct="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eaLnBrk="0" fontAlgn="base" hangingPunct="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eaLnBrk="0" fontAlgn="base" hangingPunct="0">
              <a:spcBef>
                <a:spcPts val="0"/>
              </a:spcBef>
              <a:spcAft>
                <a:spcPts val="0"/>
              </a:spcAft>
              <a:buNone/>
              <a:defRPr sz="4400" b="0" i="0" u="none" strike="noStrike" cap="none">
                <a:solidFill>
                  <a:schemeClr val="dk2"/>
                </a:solidFill>
                <a:latin typeface="Arial"/>
                <a:ea typeface="Arial"/>
                <a:cs typeface="Arial"/>
                <a:sym typeface="Arial"/>
              </a:defRPr>
            </a:lvl9pPr>
          </a:lstStyle>
          <a:p>
            <a:pPr>
              <a:defRPr/>
            </a:pPr>
            <a:r>
              <a:rPr lang="en-US" sz="1600" b="1" kern="0" dirty="0">
                <a:solidFill>
                  <a:schemeClr val="tx1"/>
                </a:solidFill>
              </a:rPr>
              <a:t>Zonal Mean of dissipation estimate</a:t>
            </a:r>
          </a:p>
        </p:txBody>
      </p:sp>
      <p:pic>
        <p:nvPicPr>
          <p:cNvPr id="35845" name="Content Placeholder 5"/>
          <p:cNvPicPr>
            <a:picLocks noChangeAspect="1"/>
          </p:cNvPicPr>
          <p:nvPr/>
        </p:nvPicPr>
        <p:blipFill>
          <a:blip r:embed="rId2"/>
          <a:srcRect t="8389"/>
          <a:stretch>
            <a:fillRect/>
          </a:stretch>
        </p:blipFill>
        <p:spPr bwMode="auto">
          <a:xfrm>
            <a:off x="-152400" y="4816475"/>
            <a:ext cx="2716213" cy="2041525"/>
          </a:xfrm>
          <a:prstGeom prst="rect">
            <a:avLst/>
          </a:prstGeom>
          <a:noFill/>
          <a:ln w="9525">
            <a:noFill/>
            <a:miter lim="800000"/>
            <a:headEnd/>
            <a:tailEnd/>
          </a:ln>
        </p:spPr>
      </p:pic>
      <p:pic>
        <p:nvPicPr>
          <p:cNvPr id="35846" name="Picture 9"/>
          <p:cNvPicPr>
            <a:picLocks noChangeAspect="1"/>
          </p:cNvPicPr>
          <p:nvPr/>
        </p:nvPicPr>
        <p:blipFill>
          <a:blip r:embed="rId3"/>
          <a:srcRect l="48958" t="13144" r="4681" b="52139"/>
          <a:stretch>
            <a:fillRect/>
          </a:stretch>
        </p:blipFill>
        <p:spPr bwMode="auto">
          <a:xfrm>
            <a:off x="2332038" y="4857750"/>
            <a:ext cx="2616200" cy="1804988"/>
          </a:xfrm>
          <a:prstGeom prst="rect">
            <a:avLst/>
          </a:prstGeom>
          <a:noFill/>
          <a:ln w="9525">
            <a:noFill/>
            <a:miter lim="800000"/>
            <a:headEnd/>
            <a:tailEnd/>
          </a:ln>
        </p:spPr>
      </p:pic>
      <p:sp>
        <p:nvSpPr>
          <p:cNvPr id="35847" name="TextBox 10"/>
          <p:cNvSpPr txBox="1">
            <a:spLocks noChangeArrowheads="1"/>
          </p:cNvSpPr>
          <p:nvPr/>
        </p:nvSpPr>
        <p:spPr bwMode="auto">
          <a:xfrm>
            <a:off x="1639888" y="6099175"/>
            <a:ext cx="554037" cy="306388"/>
          </a:xfrm>
          <a:prstGeom prst="rect">
            <a:avLst/>
          </a:prstGeom>
          <a:solidFill>
            <a:schemeClr val="bg1"/>
          </a:solidFill>
          <a:ln w="9525">
            <a:noFill/>
            <a:miter lim="800000"/>
            <a:headEnd/>
            <a:tailEnd/>
          </a:ln>
        </p:spPr>
        <p:txBody>
          <a:bodyPr wrap="none">
            <a:spAutoFit/>
          </a:bodyPr>
          <a:lstStyle/>
          <a:p>
            <a:r>
              <a:rPr lang="en-US" sz="1800" b="1">
                <a:solidFill>
                  <a:schemeClr val="tx1"/>
                </a:solidFill>
                <a:latin typeface="Calibri" pitchFamily="34" charset="0"/>
              </a:rPr>
              <a:t>GFS</a:t>
            </a:r>
          </a:p>
        </p:txBody>
      </p:sp>
      <p:sp>
        <p:nvSpPr>
          <p:cNvPr id="35848" name="TextBox 11"/>
          <p:cNvSpPr txBox="1">
            <a:spLocks noChangeArrowheads="1"/>
          </p:cNvSpPr>
          <p:nvPr/>
        </p:nvSpPr>
        <p:spPr bwMode="auto">
          <a:xfrm>
            <a:off x="3789363" y="6100763"/>
            <a:ext cx="898525" cy="366712"/>
          </a:xfrm>
          <a:prstGeom prst="rect">
            <a:avLst/>
          </a:prstGeom>
          <a:solidFill>
            <a:schemeClr val="bg1"/>
          </a:solidFill>
          <a:ln w="9525">
            <a:noFill/>
            <a:miter lim="800000"/>
            <a:headEnd/>
            <a:tailEnd/>
          </a:ln>
        </p:spPr>
        <p:txBody>
          <a:bodyPr wrap="none">
            <a:spAutoFit/>
          </a:bodyPr>
          <a:lstStyle/>
          <a:p>
            <a:r>
              <a:rPr lang="en-US" sz="1800" b="1">
                <a:solidFill>
                  <a:schemeClr val="tx1"/>
                </a:solidFill>
                <a:latin typeface="Calibri" pitchFamily="34" charset="0"/>
              </a:rPr>
              <a:t>FV3GFS</a:t>
            </a:r>
          </a:p>
        </p:txBody>
      </p:sp>
      <p:sp>
        <p:nvSpPr>
          <p:cNvPr id="35849" name="Rectangle 12"/>
          <p:cNvSpPr>
            <a:spLocks noChangeArrowheads="1"/>
          </p:cNvSpPr>
          <p:nvPr/>
        </p:nvSpPr>
        <p:spPr bwMode="auto">
          <a:xfrm>
            <a:off x="1082675" y="741363"/>
            <a:ext cx="7259638" cy="366712"/>
          </a:xfrm>
          <a:prstGeom prst="rect">
            <a:avLst/>
          </a:prstGeom>
          <a:noFill/>
          <a:ln w="9525">
            <a:noFill/>
            <a:miter lim="800000"/>
            <a:headEnd/>
            <a:tailEnd/>
          </a:ln>
        </p:spPr>
        <p:txBody>
          <a:bodyPr>
            <a:spAutoFit/>
          </a:bodyPr>
          <a:lstStyle/>
          <a:p>
            <a:pPr algn="ctr"/>
            <a:r>
              <a:rPr lang="en-US" sz="1800" b="1">
                <a:solidFill>
                  <a:schemeClr val="tx1"/>
                </a:solidFill>
                <a:latin typeface="Calibri" pitchFamily="34" charset="0"/>
              </a:rPr>
              <a:t>SKEB, SPPT, and SHUM were implemented into FV3GFS </a:t>
            </a:r>
          </a:p>
        </p:txBody>
      </p:sp>
      <p:sp>
        <p:nvSpPr>
          <p:cNvPr id="35850" name="Content Placeholder 2"/>
          <p:cNvSpPr txBox="1">
            <a:spLocks/>
          </p:cNvSpPr>
          <p:nvPr/>
        </p:nvSpPr>
        <p:spPr bwMode="auto">
          <a:xfrm>
            <a:off x="5049838" y="2527300"/>
            <a:ext cx="4005262" cy="3929063"/>
          </a:xfrm>
          <a:prstGeom prst="rect">
            <a:avLst/>
          </a:prstGeom>
          <a:noFill/>
          <a:ln w="9525">
            <a:solidFill>
              <a:schemeClr val="accent1"/>
            </a:solidFill>
            <a:miter lim="800000"/>
            <a:headEnd/>
            <a:tailEnd/>
          </a:ln>
        </p:spPr>
        <p:txBody>
          <a:bodyPr lIns="91425" tIns="91425" rIns="91425" bIns="91425"/>
          <a:lstStyle/>
          <a:p>
            <a:pPr marL="230188" indent="-230188" eaLnBrk="0" hangingPunct="0">
              <a:spcBef>
                <a:spcPts val="638"/>
              </a:spcBef>
              <a:buClr>
                <a:srgbClr val="000000"/>
              </a:buClr>
              <a:buFont typeface="Arial" charset="0"/>
              <a:buNone/>
            </a:pPr>
            <a:r>
              <a:rPr lang="en-US" sz="1600" b="1">
                <a:solidFill>
                  <a:srgbClr val="FF0000"/>
                </a:solidFill>
              </a:rPr>
              <a:t>Vertical correlation of random patterns</a:t>
            </a:r>
          </a:p>
          <a:p>
            <a:pPr marL="230188" indent="-230188" eaLnBrk="0" hangingPunct="0">
              <a:spcBef>
                <a:spcPts val="638"/>
              </a:spcBef>
              <a:buClr>
                <a:srgbClr val="000000"/>
              </a:buClr>
              <a:buFont typeface="Arial" charset="0"/>
              <a:buChar char="•"/>
            </a:pPr>
            <a:r>
              <a:rPr lang="en-US" sz="1600"/>
              <a:t>GFS produces a unique random pattern at every model level, then smoothed in the vertical using 40 passes of a 1-2-1 filter.</a:t>
            </a:r>
          </a:p>
          <a:p>
            <a:pPr marL="230188" indent="-230188" eaLnBrk="0" hangingPunct="0">
              <a:spcBef>
                <a:spcPts val="638"/>
              </a:spcBef>
              <a:buClr>
                <a:srgbClr val="000000"/>
              </a:buClr>
              <a:buFont typeface="Arial" charset="0"/>
              <a:buChar char="•"/>
            </a:pPr>
            <a:r>
              <a:rPr lang="en-US" sz="1600"/>
              <a:t>Update to FV3GFS is to use the evolution of the random patterns over time to create vertical correlation. The pattern are saved on a independent vertical coordinate and interpolated to model levels.  This allows for a </a:t>
            </a:r>
            <a:r>
              <a:rPr lang="en-US" sz="1600" b="1"/>
              <a:t>separation of vertical and temporal correlation</a:t>
            </a:r>
            <a:r>
              <a:rPr lang="en-US" sz="1600"/>
              <a:t> but only needing to carry one random pattern</a:t>
            </a:r>
          </a:p>
        </p:txBody>
      </p:sp>
      <p:sp>
        <p:nvSpPr>
          <p:cNvPr id="35851" name="TextBox 2"/>
          <p:cNvSpPr txBox="1">
            <a:spLocks noChangeArrowheads="1"/>
          </p:cNvSpPr>
          <p:nvPr/>
        </p:nvSpPr>
        <p:spPr bwMode="auto">
          <a:xfrm>
            <a:off x="92075" y="1241425"/>
            <a:ext cx="8963025" cy="1165225"/>
          </a:xfrm>
          <a:prstGeom prst="rect">
            <a:avLst/>
          </a:prstGeom>
          <a:solidFill>
            <a:schemeClr val="bg1"/>
          </a:solidFill>
          <a:ln w="9525">
            <a:solidFill>
              <a:schemeClr val="accent1"/>
            </a:solidFill>
            <a:miter lim="800000"/>
            <a:headEnd/>
            <a:tailEnd/>
          </a:ln>
        </p:spPr>
        <p:txBody>
          <a:bodyPr>
            <a:spAutoFit/>
          </a:bodyPr>
          <a:lstStyle/>
          <a:p>
            <a:pPr marL="285750" indent="-285750">
              <a:buFont typeface="Arial" charset="0"/>
              <a:buChar char="•"/>
            </a:pPr>
            <a:r>
              <a:rPr lang="en-US">
                <a:solidFill>
                  <a:schemeClr val="tx1"/>
                </a:solidFill>
              </a:rPr>
              <a:t>GFS generates random patterns in spectral space, and transforms patterns to a Gaussian grid</a:t>
            </a:r>
          </a:p>
          <a:p>
            <a:pPr marL="285750" indent="-285750">
              <a:buFont typeface="Arial" charset="0"/>
              <a:buChar char="•"/>
            </a:pPr>
            <a:r>
              <a:rPr lang="en-US">
                <a:solidFill>
                  <a:schemeClr val="tx1"/>
                </a:solidFill>
              </a:rPr>
              <a:t>FV3GFS still uses spectral patterns in spectral space, transforms them to a Gaussain grid, then interpolates to model’s cubed-sphere grid.  The spectral resolution of the random pattern is decoupled from the resolution of the model, but due to the way the spectral transforms are decomposed with MPI, there is a limit of the number of MPI tasks for a spectral resolution (this decomposition is taken from the GSM core).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ontent Placeholder 2"/>
          <p:cNvSpPr txBox="1">
            <a:spLocks noGrp="1"/>
          </p:cNvSpPr>
          <p:nvPr>
            <p:ph idx="4294967295"/>
          </p:nvPr>
        </p:nvSpPr>
        <p:spPr>
          <a:xfrm>
            <a:off x="381000" y="2039938"/>
            <a:ext cx="4054475" cy="4351337"/>
          </a:xfrm>
          <a:ln>
            <a:solidFill>
              <a:schemeClr val="accent1"/>
            </a:solidFill>
          </a:ln>
        </p:spPr>
        <p:txBody>
          <a:bodyPr lIns="91440" tIns="45720" rIns="91440" bIns="45720"/>
          <a:lstStyle/>
          <a:p>
            <a:pPr>
              <a:lnSpc>
                <a:spcPct val="90000"/>
              </a:lnSpc>
            </a:pPr>
            <a:r>
              <a:rPr lang="en-US" sz="2000" smtClean="0">
                <a:latin typeface="Arial" charset="0"/>
                <a:cs typeface="Arial" charset="0"/>
              </a:rPr>
              <a:t>Several crashes were traced back to an interaction of the PBL scheme and mountain blocking scheme with SPPT.</a:t>
            </a:r>
          </a:p>
          <a:p>
            <a:pPr>
              <a:lnSpc>
                <a:spcPct val="90000"/>
              </a:lnSpc>
            </a:pPr>
            <a:r>
              <a:rPr lang="en-US" sz="2000" smtClean="0">
                <a:latin typeface="Arial" charset="0"/>
                <a:cs typeface="Arial" charset="0"/>
              </a:rPr>
              <a:t>Gravity wave/mountain blocking scheme diagnoses a “dividing streamline” based on orography and kinetic energy (Lott and Miller 1997)</a:t>
            </a:r>
          </a:p>
          <a:p>
            <a:pPr>
              <a:lnSpc>
                <a:spcPct val="90000"/>
              </a:lnSpc>
            </a:pPr>
            <a:r>
              <a:rPr lang="en-US" sz="2000" smtClean="0">
                <a:latin typeface="Arial" charset="0"/>
                <a:cs typeface="Arial" charset="0"/>
              </a:rPr>
              <a:t>This fix is to not apply any SPPT perturbations where the model diagnoses the flow as blocked, then ramp up to full perturbations over 3 grid points in the vertical.</a:t>
            </a:r>
          </a:p>
        </p:txBody>
      </p:sp>
      <p:pic>
        <p:nvPicPr>
          <p:cNvPr id="36866" name="Content Placeholder 4"/>
          <p:cNvPicPr>
            <a:picLocks noChangeAspect="1"/>
          </p:cNvPicPr>
          <p:nvPr/>
        </p:nvPicPr>
        <p:blipFill>
          <a:blip r:embed="rId2"/>
          <a:srcRect/>
          <a:stretch>
            <a:fillRect/>
          </a:stretch>
        </p:blipFill>
        <p:spPr bwMode="auto">
          <a:xfrm>
            <a:off x="5322888" y="1743075"/>
            <a:ext cx="3297237" cy="2641600"/>
          </a:xfrm>
          <a:prstGeom prst="rect">
            <a:avLst/>
          </a:prstGeom>
          <a:noFill/>
          <a:ln w="9525">
            <a:noFill/>
            <a:miter lim="800000"/>
            <a:headEnd/>
            <a:tailEnd/>
          </a:ln>
        </p:spPr>
      </p:pic>
      <p:sp>
        <p:nvSpPr>
          <p:cNvPr id="5" name="Title 1">
            <a:extLst>
              <a:ext uri="{FF2B5EF4-FFF2-40B4-BE49-F238E27FC236}"/>
            </a:extLst>
          </p:cNvPr>
          <p:cNvSpPr txBox="1">
            <a:spLocks/>
          </p:cNvSpPr>
          <p:nvPr/>
        </p:nvSpPr>
        <p:spPr>
          <a:xfrm>
            <a:off x="5462588" y="4406900"/>
            <a:ext cx="3368675" cy="274638"/>
          </a:xfrm>
          <a:prstGeom prst="rect">
            <a:avLst/>
          </a:prstGeom>
        </p:spPr>
        <p:txBody>
          <a:bodyPr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r>
              <a:rPr lang="en-US" sz="1600" b="1" dirty="0"/>
              <a:t>Cross section across the Andes</a:t>
            </a:r>
          </a:p>
        </p:txBody>
      </p:sp>
      <p:pic>
        <p:nvPicPr>
          <p:cNvPr id="36868" name="Content Placeholder 4"/>
          <p:cNvPicPr>
            <a:picLocks noChangeAspect="1"/>
          </p:cNvPicPr>
          <p:nvPr/>
        </p:nvPicPr>
        <p:blipFill>
          <a:blip r:embed="rId3"/>
          <a:srcRect/>
          <a:stretch>
            <a:fillRect/>
          </a:stretch>
        </p:blipFill>
        <p:spPr bwMode="auto">
          <a:xfrm>
            <a:off x="5119688" y="4681538"/>
            <a:ext cx="3500437" cy="1946275"/>
          </a:xfrm>
          <a:prstGeom prst="rect">
            <a:avLst/>
          </a:prstGeom>
          <a:noFill/>
          <a:ln w="9525">
            <a:noFill/>
            <a:miter lim="800000"/>
            <a:headEnd/>
            <a:tailEnd/>
          </a:ln>
        </p:spPr>
      </p:pic>
      <p:sp>
        <p:nvSpPr>
          <p:cNvPr id="36869" name="TextBox 6"/>
          <p:cNvSpPr txBox="1">
            <a:spLocks noChangeArrowheads="1"/>
          </p:cNvSpPr>
          <p:nvPr/>
        </p:nvSpPr>
        <p:spPr bwMode="auto">
          <a:xfrm>
            <a:off x="5599113" y="1474788"/>
            <a:ext cx="3135312" cy="585787"/>
          </a:xfrm>
          <a:prstGeom prst="rect">
            <a:avLst/>
          </a:prstGeom>
          <a:noFill/>
          <a:ln w="9525">
            <a:noFill/>
            <a:miter lim="800000"/>
            <a:headEnd/>
            <a:tailEnd/>
          </a:ln>
        </p:spPr>
        <p:txBody>
          <a:bodyPr>
            <a:spAutoFit/>
          </a:bodyPr>
          <a:lstStyle/>
          <a:p>
            <a:r>
              <a:rPr lang="en-US" sz="1600" b="1">
                <a:solidFill>
                  <a:schemeClr val="tx1"/>
                </a:solidFill>
                <a:latin typeface="Calibri" pitchFamily="34" charset="0"/>
              </a:rPr>
              <a:t>level of the dividing streamline  </a:t>
            </a:r>
          </a:p>
        </p:txBody>
      </p:sp>
      <p:sp>
        <p:nvSpPr>
          <p:cNvPr id="36870" name="Title 1"/>
          <p:cNvSpPr txBox="1">
            <a:spLocks/>
          </p:cNvSpPr>
          <p:nvPr/>
        </p:nvSpPr>
        <p:spPr bwMode="auto">
          <a:xfrm>
            <a:off x="515938" y="1319213"/>
            <a:ext cx="3848100" cy="642937"/>
          </a:xfrm>
          <a:prstGeom prst="rect">
            <a:avLst/>
          </a:prstGeom>
          <a:noFill/>
          <a:ln w="9525">
            <a:noFill/>
            <a:miter lim="800000"/>
            <a:headEnd/>
            <a:tailEnd/>
          </a:ln>
        </p:spPr>
        <p:txBody>
          <a:bodyPr anchor="ctr"/>
          <a:lstStyle/>
          <a:p>
            <a:pPr>
              <a:lnSpc>
                <a:spcPct val="90000"/>
              </a:lnSpc>
            </a:pPr>
            <a:r>
              <a:rPr lang="en-US" sz="2800" b="1">
                <a:solidFill>
                  <a:schemeClr val="tx1"/>
                </a:solidFill>
                <a:latin typeface="Calibri" pitchFamily="34" charset="0"/>
              </a:rPr>
              <a:t>Modification to SPPT	</a:t>
            </a:r>
          </a:p>
        </p:txBody>
      </p:sp>
      <p:sp>
        <p:nvSpPr>
          <p:cNvPr id="36871" name="Title 1"/>
          <p:cNvSpPr txBox="1">
            <a:spLocks/>
          </p:cNvSpPr>
          <p:nvPr/>
        </p:nvSpPr>
        <p:spPr bwMode="auto">
          <a:xfrm>
            <a:off x="736600" y="531813"/>
            <a:ext cx="7956550" cy="492125"/>
          </a:xfrm>
          <a:prstGeom prst="rect">
            <a:avLst/>
          </a:prstGeom>
          <a:noFill/>
          <a:ln w="9525">
            <a:noFill/>
            <a:miter lim="800000"/>
            <a:headEnd/>
            <a:tailEnd/>
          </a:ln>
        </p:spPr>
        <p:txBody>
          <a:bodyPr lIns="91425" tIns="91425" rIns="91425" bIns="91425" anchor="ctr"/>
          <a:lstStyle/>
          <a:p>
            <a:pPr algn="ctr" eaLnBrk="0" hangingPunct="0">
              <a:lnSpc>
                <a:spcPct val="80000"/>
              </a:lnSpc>
            </a:pPr>
            <a:r>
              <a:rPr lang="en-US" sz="2500" b="1">
                <a:solidFill>
                  <a:schemeClr val="tx1"/>
                </a:solidFill>
              </a:rPr>
              <a:t>FV3GFS Stochastic Physics Update</a:t>
            </a:r>
          </a:p>
        </p:txBody>
      </p:sp>
      <p:sp>
        <p:nvSpPr>
          <p:cNvPr id="36872" name="Rectangle 9"/>
          <p:cNvSpPr>
            <a:spLocks noChangeArrowheads="1"/>
          </p:cNvSpPr>
          <p:nvPr/>
        </p:nvSpPr>
        <p:spPr bwMode="auto">
          <a:xfrm>
            <a:off x="407988" y="6437313"/>
            <a:ext cx="1450975" cy="304800"/>
          </a:xfrm>
          <a:prstGeom prst="rect">
            <a:avLst/>
          </a:prstGeom>
          <a:noFill/>
          <a:ln w="9525">
            <a:noFill/>
            <a:miter lim="800000"/>
            <a:headEnd/>
            <a:tailEnd/>
          </a:ln>
        </p:spPr>
        <p:txBody>
          <a:bodyPr wrap="none">
            <a:spAutoFit/>
          </a:bodyPr>
          <a:lstStyle/>
          <a:p>
            <a:r>
              <a:rPr lang="en-US">
                <a:solidFill>
                  <a:srgbClr val="003399"/>
                </a:solidFill>
                <a:latin typeface="Calibri" pitchFamily="34" charset="0"/>
              </a:rPr>
              <a:t>From: Phil Pegion</a:t>
            </a:r>
            <a:endParaRPr lang="en-US">
              <a:solidFill>
                <a:schemeClr val="tx1"/>
              </a:solidFill>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89" name="Group 3"/>
          <p:cNvGrpSpPr>
            <a:grpSpLocks/>
          </p:cNvGrpSpPr>
          <p:nvPr/>
        </p:nvGrpSpPr>
        <p:grpSpPr bwMode="auto">
          <a:xfrm>
            <a:off x="231775" y="1466850"/>
            <a:ext cx="4695825" cy="4930775"/>
            <a:chOff x="762000" y="685800"/>
            <a:chExt cx="7772400" cy="5987853"/>
          </a:xfrm>
        </p:grpSpPr>
        <p:sp>
          <p:nvSpPr>
            <p:cNvPr id="5" name="Oval 4"/>
            <p:cNvSpPr/>
            <p:nvPr/>
          </p:nvSpPr>
          <p:spPr>
            <a:xfrm>
              <a:off x="890753" y="1516697"/>
              <a:ext cx="2233448" cy="3714936"/>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00"/>
            </a:p>
          </p:txBody>
        </p:sp>
        <p:sp>
          <p:nvSpPr>
            <p:cNvPr id="6" name="Oval 5"/>
            <p:cNvSpPr/>
            <p:nvPr/>
          </p:nvSpPr>
          <p:spPr>
            <a:xfrm>
              <a:off x="5609897" y="685800"/>
              <a:ext cx="914400" cy="1600102"/>
            </a:xfrm>
            <a:prstGeom prst="ellipse">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dirty="0"/>
                <a:t> </a:t>
              </a:r>
            </a:p>
          </p:txBody>
        </p:sp>
        <p:sp>
          <p:nvSpPr>
            <p:cNvPr id="37895" name="TextBox 6"/>
            <p:cNvSpPr txBox="1">
              <a:spLocks noChangeArrowheads="1"/>
            </p:cNvSpPr>
            <p:nvPr/>
          </p:nvSpPr>
          <p:spPr bwMode="auto">
            <a:xfrm>
              <a:off x="1685303" y="1793059"/>
              <a:ext cx="811751" cy="230832"/>
            </a:xfrm>
            <a:prstGeom prst="rect">
              <a:avLst/>
            </a:prstGeom>
            <a:noFill/>
            <a:ln w="9525">
              <a:noFill/>
              <a:miter lim="800000"/>
              <a:headEnd/>
              <a:tailEnd/>
            </a:ln>
          </p:spPr>
          <p:txBody>
            <a:bodyPr>
              <a:spAutoFit/>
            </a:bodyPr>
            <a:lstStyle/>
            <a:p>
              <a:r>
                <a:rPr lang="en-US" sz="900"/>
                <a:t>PE1</a:t>
              </a:r>
            </a:p>
          </p:txBody>
        </p:sp>
        <p:sp>
          <p:nvSpPr>
            <p:cNvPr id="37896" name="TextBox 7"/>
            <p:cNvSpPr txBox="1">
              <a:spLocks noChangeArrowheads="1"/>
            </p:cNvSpPr>
            <p:nvPr/>
          </p:nvSpPr>
          <p:spPr bwMode="auto">
            <a:xfrm>
              <a:off x="1702849" y="2210518"/>
              <a:ext cx="667538" cy="230832"/>
            </a:xfrm>
            <a:prstGeom prst="rect">
              <a:avLst/>
            </a:prstGeom>
            <a:noFill/>
            <a:ln w="9525">
              <a:noFill/>
              <a:miter lim="800000"/>
              <a:headEnd/>
              <a:tailEnd/>
            </a:ln>
          </p:spPr>
          <p:txBody>
            <a:bodyPr>
              <a:spAutoFit/>
            </a:bodyPr>
            <a:lstStyle/>
            <a:p>
              <a:r>
                <a:rPr lang="en-US" sz="900"/>
                <a:t>PE2</a:t>
              </a:r>
            </a:p>
          </p:txBody>
        </p:sp>
        <p:sp>
          <p:nvSpPr>
            <p:cNvPr id="37897" name="TextBox 8"/>
            <p:cNvSpPr txBox="1">
              <a:spLocks noChangeArrowheads="1"/>
            </p:cNvSpPr>
            <p:nvPr/>
          </p:nvSpPr>
          <p:spPr bwMode="auto">
            <a:xfrm>
              <a:off x="762000" y="5550340"/>
              <a:ext cx="2438400" cy="369332"/>
            </a:xfrm>
            <a:prstGeom prst="rect">
              <a:avLst/>
            </a:prstGeom>
            <a:noFill/>
            <a:ln w="9525">
              <a:noFill/>
              <a:miter lim="800000"/>
              <a:headEnd/>
              <a:tailEnd/>
            </a:ln>
          </p:spPr>
          <p:txBody>
            <a:bodyPr>
              <a:spAutoFit/>
            </a:bodyPr>
            <a:lstStyle/>
            <a:p>
              <a:pPr algn="ctr"/>
              <a:r>
                <a:rPr lang="en-US" sz="900"/>
                <a:t>Forecast grid comp</a:t>
              </a:r>
            </a:p>
            <a:p>
              <a:pPr algn="ctr"/>
              <a:r>
                <a:rPr lang="en-US" sz="900"/>
                <a:t>Parallel domain</a:t>
              </a:r>
            </a:p>
          </p:txBody>
        </p:sp>
        <p:sp>
          <p:nvSpPr>
            <p:cNvPr id="37898" name="TextBox 9"/>
            <p:cNvSpPr txBox="1">
              <a:spLocks noChangeArrowheads="1"/>
            </p:cNvSpPr>
            <p:nvPr/>
          </p:nvSpPr>
          <p:spPr bwMode="auto">
            <a:xfrm>
              <a:off x="1702849" y="2579851"/>
              <a:ext cx="667538" cy="230832"/>
            </a:xfrm>
            <a:prstGeom prst="rect">
              <a:avLst/>
            </a:prstGeom>
            <a:noFill/>
            <a:ln w="9525">
              <a:noFill/>
              <a:miter lim="800000"/>
              <a:headEnd/>
              <a:tailEnd/>
            </a:ln>
          </p:spPr>
          <p:txBody>
            <a:bodyPr>
              <a:spAutoFit/>
            </a:bodyPr>
            <a:lstStyle/>
            <a:p>
              <a:r>
                <a:rPr lang="en-US" sz="900"/>
                <a:t>PE3</a:t>
              </a:r>
            </a:p>
          </p:txBody>
        </p:sp>
        <p:sp>
          <p:nvSpPr>
            <p:cNvPr id="37899" name="TextBox 10"/>
            <p:cNvSpPr txBox="1">
              <a:spLocks noChangeArrowheads="1"/>
            </p:cNvSpPr>
            <p:nvPr/>
          </p:nvSpPr>
          <p:spPr bwMode="auto">
            <a:xfrm>
              <a:off x="1637039" y="3917500"/>
              <a:ext cx="667538" cy="230832"/>
            </a:xfrm>
            <a:prstGeom prst="rect">
              <a:avLst/>
            </a:prstGeom>
            <a:noFill/>
            <a:ln w="9525">
              <a:noFill/>
              <a:miter lim="800000"/>
              <a:headEnd/>
              <a:tailEnd/>
            </a:ln>
          </p:spPr>
          <p:txBody>
            <a:bodyPr>
              <a:spAutoFit/>
            </a:bodyPr>
            <a:lstStyle/>
            <a:p>
              <a:r>
                <a:rPr lang="en-US" sz="900"/>
                <a:t>PEn</a:t>
              </a:r>
            </a:p>
          </p:txBody>
        </p:sp>
        <p:sp>
          <p:nvSpPr>
            <p:cNvPr id="12" name="Oval 11"/>
            <p:cNvSpPr/>
            <p:nvPr/>
          </p:nvSpPr>
          <p:spPr>
            <a:xfrm>
              <a:off x="1905001" y="3047397"/>
              <a:ext cx="131379" cy="886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00"/>
            </a:p>
          </p:txBody>
        </p:sp>
        <p:sp>
          <p:nvSpPr>
            <p:cNvPr id="13" name="Oval 12"/>
            <p:cNvSpPr/>
            <p:nvPr/>
          </p:nvSpPr>
          <p:spPr>
            <a:xfrm>
              <a:off x="1905001" y="3301872"/>
              <a:ext cx="131379" cy="886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00"/>
            </a:p>
          </p:txBody>
        </p:sp>
        <p:sp>
          <p:nvSpPr>
            <p:cNvPr id="14" name="Oval 13"/>
            <p:cNvSpPr/>
            <p:nvPr/>
          </p:nvSpPr>
          <p:spPr>
            <a:xfrm>
              <a:off x="1886607" y="3581407"/>
              <a:ext cx="131379" cy="8675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00"/>
            </a:p>
          </p:txBody>
        </p:sp>
        <p:sp>
          <p:nvSpPr>
            <p:cNvPr id="37903" name="TextBox 14"/>
            <p:cNvSpPr txBox="1">
              <a:spLocks noChangeArrowheads="1"/>
            </p:cNvSpPr>
            <p:nvPr/>
          </p:nvSpPr>
          <p:spPr bwMode="auto">
            <a:xfrm>
              <a:off x="5791200" y="805013"/>
              <a:ext cx="670364" cy="230832"/>
            </a:xfrm>
            <a:prstGeom prst="rect">
              <a:avLst/>
            </a:prstGeom>
            <a:noFill/>
            <a:ln w="9525">
              <a:noFill/>
              <a:miter lim="800000"/>
              <a:headEnd/>
              <a:tailEnd/>
            </a:ln>
          </p:spPr>
          <p:txBody>
            <a:bodyPr>
              <a:spAutoFit/>
            </a:bodyPr>
            <a:lstStyle/>
            <a:p>
              <a:r>
                <a:rPr lang="en-US" sz="900"/>
                <a:t>PE1</a:t>
              </a:r>
            </a:p>
          </p:txBody>
        </p:sp>
        <p:sp>
          <p:nvSpPr>
            <p:cNvPr id="37904" name="TextBox 15"/>
            <p:cNvSpPr txBox="1">
              <a:spLocks noChangeArrowheads="1"/>
            </p:cNvSpPr>
            <p:nvPr/>
          </p:nvSpPr>
          <p:spPr bwMode="auto">
            <a:xfrm>
              <a:off x="5786788" y="1052882"/>
              <a:ext cx="670364" cy="230832"/>
            </a:xfrm>
            <a:prstGeom prst="rect">
              <a:avLst/>
            </a:prstGeom>
            <a:noFill/>
            <a:ln w="9525">
              <a:noFill/>
              <a:miter lim="800000"/>
              <a:headEnd/>
              <a:tailEnd/>
            </a:ln>
          </p:spPr>
          <p:txBody>
            <a:bodyPr>
              <a:spAutoFit/>
            </a:bodyPr>
            <a:lstStyle/>
            <a:p>
              <a:r>
                <a:rPr lang="en-US" sz="900"/>
                <a:t>PE2</a:t>
              </a:r>
            </a:p>
          </p:txBody>
        </p:sp>
        <p:sp>
          <p:nvSpPr>
            <p:cNvPr id="17" name="Oval 16"/>
            <p:cNvSpPr/>
            <p:nvPr/>
          </p:nvSpPr>
          <p:spPr>
            <a:xfrm>
              <a:off x="6009290" y="1428017"/>
              <a:ext cx="131379" cy="886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00"/>
            </a:p>
          </p:txBody>
        </p:sp>
        <p:sp>
          <p:nvSpPr>
            <p:cNvPr id="37906" name="TextBox 18"/>
            <p:cNvSpPr txBox="1">
              <a:spLocks noChangeArrowheads="1"/>
            </p:cNvSpPr>
            <p:nvPr/>
          </p:nvSpPr>
          <p:spPr bwMode="auto">
            <a:xfrm>
              <a:off x="5736026" y="1490550"/>
              <a:ext cx="658092" cy="230832"/>
            </a:xfrm>
            <a:prstGeom prst="rect">
              <a:avLst/>
            </a:prstGeom>
            <a:noFill/>
            <a:ln w="9525">
              <a:noFill/>
              <a:miter lim="800000"/>
              <a:headEnd/>
              <a:tailEnd/>
            </a:ln>
          </p:spPr>
          <p:txBody>
            <a:bodyPr>
              <a:spAutoFit/>
            </a:bodyPr>
            <a:lstStyle/>
            <a:p>
              <a:r>
                <a:rPr lang="en-US" sz="900"/>
                <a:t>PEm</a:t>
              </a:r>
            </a:p>
          </p:txBody>
        </p:sp>
        <p:sp>
          <p:nvSpPr>
            <p:cNvPr id="20" name="Oval 19"/>
            <p:cNvSpPr/>
            <p:nvPr/>
          </p:nvSpPr>
          <p:spPr>
            <a:xfrm>
              <a:off x="5562601" y="2397717"/>
              <a:ext cx="938047" cy="1600102"/>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00"/>
            </a:p>
          </p:txBody>
        </p:sp>
        <p:sp>
          <p:nvSpPr>
            <p:cNvPr id="37908" name="TextBox 20"/>
            <p:cNvSpPr txBox="1">
              <a:spLocks noChangeArrowheads="1"/>
            </p:cNvSpPr>
            <p:nvPr/>
          </p:nvSpPr>
          <p:spPr bwMode="auto">
            <a:xfrm>
              <a:off x="5790878" y="2516646"/>
              <a:ext cx="670685" cy="230832"/>
            </a:xfrm>
            <a:prstGeom prst="rect">
              <a:avLst/>
            </a:prstGeom>
            <a:noFill/>
            <a:ln w="9525">
              <a:noFill/>
              <a:miter lim="800000"/>
              <a:headEnd/>
              <a:tailEnd/>
            </a:ln>
          </p:spPr>
          <p:txBody>
            <a:bodyPr>
              <a:spAutoFit/>
            </a:bodyPr>
            <a:lstStyle/>
            <a:p>
              <a:r>
                <a:rPr lang="en-US" sz="900"/>
                <a:t>PE1</a:t>
              </a:r>
            </a:p>
          </p:txBody>
        </p:sp>
        <p:sp>
          <p:nvSpPr>
            <p:cNvPr id="37909" name="TextBox 21"/>
            <p:cNvSpPr txBox="1">
              <a:spLocks noChangeArrowheads="1"/>
            </p:cNvSpPr>
            <p:nvPr/>
          </p:nvSpPr>
          <p:spPr bwMode="auto">
            <a:xfrm>
              <a:off x="5777341" y="2779905"/>
              <a:ext cx="670685" cy="230832"/>
            </a:xfrm>
            <a:prstGeom prst="rect">
              <a:avLst/>
            </a:prstGeom>
            <a:noFill/>
            <a:ln w="9525">
              <a:noFill/>
              <a:miter lim="800000"/>
              <a:headEnd/>
              <a:tailEnd/>
            </a:ln>
          </p:spPr>
          <p:txBody>
            <a:bodyPr>
              <a:spAutoFit/>
            </a:bodyPr>
            <a:lstStyle/>
            <a:p>
              <a:r>
                <a:rPr lang="en-US" sz="900"/>
                <a:t>PE2</a:t>
              </a:r>
            </a:p>
          </p:txBody>
        </p:sp>
        <p:sp>
          <p:nvSpPr>
            <p:cNvPr id="23" name="Oval 22"/>
            <p:cNvSpPr/>
            <p:nvPr/>
          </p:nvSpPr>
          <p:spPr>
            <a:xfrm>
              <a:off x="6009290" y="3139934"/>
              <a:ext cx="134006" cy="886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00"/>
            </a:p>
          </p:txBody>
        </p:sp>
        <p:sp>
          <p:nvSpPr>
            <p:cNvPr id="37911" name="TextBox 24"/>
            <p:cNvSpPr txBox="1">
              <a:spLocks noChangeArrowheads="1"/>
            </p:cNvSpPr>
            <p:nvPr/>
          </p:nvSpPr>
          <p:spPr bwMode="auto">
            <a:xfrm>
              <a:off x="5782288" y="3228073"/>
              <a:ext cx="674863" cy="230832"/>
            </a:xfrm>
            <a:prstGeom prst="rect">
              <a:avLst/>
            </a:prstGeom>
            <a:noFill/>
            <a:ln w="9525">
              <a:noFill/>
              <a:miter lim="800000"/>
              <a:headEnd/>
              <a:tailEnd/>
            </a:ln>
          </p:spPr>
          <p:txBody>
            <a:bodyPr>
              <a:spAutoFit/>
            </a:bodyPr>
            <a:lstStyle/>
            <a:p>
              <a:r>
                <a:rPr lang="en-US" sz="900"/>
                <a:t>PEm</a:t>
              </a:r>
            </a:p>
          </p:txBody>
        </p:sp>
        <p:sp>
          <p:nvSpPr>
            <p:cNvPr id="26" name="Oval 25"/>
            <p:cNvSpPr/>
            <p:nvPr/>
          </p:nvSpPr>
          <p:spPr>
            <a:xfrm>
              <a:off x="5604642" y="4724613"/>
              <a:ext cx="914400" cy="1600102"/>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00"/>
            </a:p>
          </p:txBody>
        </p:sp>
        <p:sp>
          <p:nvSpPr>
            <p:cNvPr id="37913" name="TextBox 26"/>
            <p:cNvSpPr txBox="1">
              <a:spLocks noChangeArrowheads="1"/>
            </p:cNvSpPr>
            <p:nvPr/>
          </p:nvSpPr>
          <p:spPr bwMode="auto">
            <a:xfrm>
              <a:off x="5737035" y="4799536"/>
              <a:ext cx="676355" cy="230832"/>
            </a:xfrm>
            <a:prstGeom prst="rect">
              <a:avLst/>
            </a:prstGeom>
            <a:noFill/>
            <a:ln w="9525">
              <a:noFill/>
              <a:miter lim="800000"/>
              <a:headEnd/>
              <a:tailEnd/>
            </a:ln>
          </p:spPr>
          <p:txBody>
            <a:bodyPr>
              <a:spAutoFit/>
            </a:bodyPr>
            <a:lstStyle/>
            <a:p>
              <a:r>
                <a:rPr lang="en-US" sz="900"/>
                <a:t>PE1</a:t>
              </a:r>
            </a:p>
          </p:txBody>
        </p:sp>
        <p:sp>
          <p:nvSpPr>
            <p:cNvPr id="37914" name="TextBox 27"/>
            <p:cNvSpPr txBox="1">
              <a:spLocks noChangeArrowheads="1"/>
            </p:cNvSpPr>
            <p:nvPr/>
          </p:nvSpPr>
          <p:spPr bwMode="auto">
            <a:xfrm>
              <a:off x="5730111" y="5070243"/>
              <a:ext cx="676355" cy="230832"/>
            </a:xfrm>
            <a:prstGeom prst="rect">
              <a:avLst/>
            </a:prstGeom>
            <a:noFill/>
            <a:ln w="9525">
              <a:noFill/>
              <a:miter lim="800000"/>
              <a:headEnd/>
              <a:tailEnd/>
            </a:ln>
          </p:spPr>
          <p:txBody>
            <a:bodyPr>
              <a:spAutoFit/>
            </a:bodyPr>
            <a:lstStyle/>
            <a:p>
              <a:r>
                <a:rPr lang="en-US" sz="900"/>
                <a:t>PE2</a:t>
              </a:r>
            </a:p>
          </p:txBody>
        </p:sp>
        <p:sp>
          <p:nvSpPr>
            <p:cNvPr id="29" name="Oval 28"/>
            <p:cNvSpPr/>
            <p:nvPr/>
          </p:nvSpPr>
          <p:spPr>
            <a:xfrm>
              <a:off x="5943600" y="5410922"/>
              <a:ext cx="131379" cy="8675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00"/>
            </a:p>
          </p:txBody>
        </p:sp>
        <p:sp>
          <p:nvSpPr>
            <p:cNvPr id="37916" name="TextBox 30"/>
            <p:cNvSpPr txBox="1">
              <a:spLocks noChangeArrowheads="1"/>
            </p:cNvSpPr>
            <p:nvPr/>
          </p:nvSpPr>
          <p:spPr bwMode="auto">
            <a:xfrm>
              <a:off x="5719898" y="5551293"/>
              <a:ext cx="658092" cy="230832"/>
            </a:xfrm>
            <a:prstGeom prst="rect">
              <a:avLst/>
            </a:prstGeom>
            <a:noFill/>
            <a:ln w="9525">
              <a:noFill/>
              <a:miter lim="800000"/>
              <a:headEnd/>
              <a:tailEnd/>
            </a:ln>
          </p:spPr>
          <p:txBody>
            <a:bodyPr>
              <a:spAutoFit/>
            </a:bodyPr>
            <a:lstStyle/>
            <a:p>
              <a:r>
                <a:rPr lang="en-US" sz="900"/>
                <a:t>PEm</a:t>
              </a:r>
            </a:p>
          </p:txBody>
        </p:sp>
        <p:sp>
          <p:nvSpPr>
            <p:cNvPr id="32" name="Oval 31"/>
            <p:cNvSpPr/>
            <p:nvPr/>
          </p:nvSpPr>
          <p:spPr>
            <a:xfrm>
              <a:off x="5964621" y="4142407"/>
              <a:ext cx="131379" cy="13302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00"/>
            </a:p>
          </p:txBody>
        </p:sp>
        <p:sp>
          <p:nvSpPr>
            <p:cNvPr id="33" name="Oval 32"/>
            <p:cNvSpPr/>
            <p:nvPr/>
          </p:nvSpPr>
          <p:spPr>
            <a:xfrm>
              <a:off x="5959366" y="4404593"/>
              <a:ext cx="131379" cy="13109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00"/>
            </a:p>
          </p:txBody>
        </p:sp>
        <p:cxnSp>
          <p:nvCxnSpPr>
            <p:cNvPr id="34" name="Straight Arrow Connector 33"/>
            <p:cNvCxnSpPr/>
            <p:nvPr/>
          </p:nvCxnSpPr>
          <p:spPr>
            <a:xfrm flipV="1">
              <a:off x="3200400" y="1642006"/>
              <a:ext cx="2286000" cy="119333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3200400" y="3001129"/>
              <a:ext cx="2286000" cy="7325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3200400" y="3760696"/>
              <a:ext cx="2362201" cy="1549979"/>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3276601" y="3377057"/>
              <a:ext cx="2286000" cy="832824"/>
            </a:xfrm>
            <a:prstGeom prst="straightConnector1">
              <a:avLst/>
            </a:prstGeom>
            <a:ln w="76200">
              <a:prstDash val="dash"/>
              <a:tailEnd type="arrow"/>
            </a:ln>
          </p:spPr>
          <p:style>
            <a:lnRef idx="1">
              <a:schemeClr val="accent1"/>
            </a:lnRef>
            <a:fillRef idx="0">
              <a:schemeClr val="accent1"/>
            </a:fillRef>
            <a:effectRef idx="0">
              <a:schemeClr val="accent1"/>
            </a:effectRef>
            <a:fontRef idx="minor">
              <a:schemeClr val="tx1"/>
            </a:fontRef>
          </p:style>
        </p:cxnSp>
        <p:sp>
          <p:nvSpPr>
            <p:cNvPr id="38" name="Flowchart: Magnetic Disk 37"/>
            <p:cNvSpPr/>
            <p:nvPr/>
          </p:nvSpPr>
          <p:spPr>
            <a:xfrm>
              <a:off x="7270532" y="847738"/>
              <a:ext cx="932792" cy="337372"/>
            </a:xfrm>
            <a:prstGeom prst="flowChartMagneticDisk">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00"/>
            </a:p>
          </p:txBody>
        </p:sp>
        <p:sp>
          <p:nvSpPr>
            <p:cNvPr id="37924" name="TextBox 38"/>
            <p:cNvSpPr txBox="1">
              <a:spLocks noChangeArrowheads="1"/>
            </p:cNvSpPr>
            <p:nvPr/>
          </p:nvSpPr>
          <p:spPr bwMode="auto">
            <a:xfrm>
              <a:off x="7171454" y="874365"/>
              <a:ext cx="1356912" cy="230832"/>
            </a:xfrm>
            <a:prstGeom prst="rect">
              <a:avLst/>
            </a:prstGeom>
            <a:noFill/>
            <a:ln w="9525">
              <a:noFill/>
              <a:miter lim="800000"/>
              <a:headEnd/>
              <a:tailEnd/>
            </a:ln>
          </p:spPr>
          <p:txBody>
            <a:bodyPr>
              <a:spAutoFit/>
            </a:bodyPr>
            <a:lstStyle/>
            <a:p>
              <a:r>
                <a:rPr lang="en-US" sz="900"/>
                <a:t>nggps3df00</a:t>
              </a:r>
            </a:p>
          </p:txBody>
        </p:sp>
        <p:sp>
          <p:nvSpPr>
            <p:cNvPr id="40" name="Right Arrow 39"/>
            <p:cNvSpPr/>
            <p:nvPr/>
          </p:nvSpPr>
          <p:spPr>
            <a:xfrm>
              <a:off x="6634656" y="1347048"/>
              <a:ext cx="457200" cy="2949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00"/>
            </a:p>
          </p:txBody>
        </p:sp>
        <p:sp>
          <p:nvSpPr>
            <p:cNvPr id="37926" name="TextBox 44"/>
            <p:cNvSpPr txBox="1">
              <a:spLocks noChangeArrowheads="1"/>
            </p:cNvSpPr>
            <p:nvPr/>
          </p:nvSpPr>
          <p:spPr bwMode="auto">
            <a:xfrm>
              <a:off x="3733801" y="1968925"/>
              <a:ext cx="990601" cy="230832"/>
            </a:xfrm>
            <a:prstGeom prst="rect">
              <a:avLst/>
            </a:prstGeom>
            <a:noFill/>
            <a:ln w="9525">
              <a:noFill/>
              <a:miter lim="800000"/>
              <a:headEnd/>
              <a:tailEnd/>
            </a:ln>
          </p:spPr>
          <p:txBody>
            <a:bodyPr>
              <a:spAutoFit/>
            </a:bodyPr>
            <a:lstStyle/>
            <a:p>
              <a:r>
                <a:rPr lang="en-US" sz="900"/>
                <a:t>FH=00</a:t>
              </a:r>
            </a:p>
          </p:txBody>
        </p:sp>
        <p:sp>
          <p:nvSpPr>
            <p:cNvPr id="37927" name="TextBox 45"/>
            <p:cNvSpPr txBox="1">
              <a:spLocks noChangeArrowheads="1"/>
            </p:cNvSpPr>
            <p:nvPr/>
          </p:nvSpPr>
          <p:spPr bwMode="auto">
            <a:xfrm>
              <a:off x="3733801" y="2749127"/>
              <a:ext cx="990601" cy="230832"/>
            </a:xfrm>
            <a:prstGeom prst="rect">
              <a:avLst/>
            </a:prstGeom>
            <a:noFill/>
            <a:ln w="9525">
              <a:noFill/>
              <a:miter lim="800000"/>
              <a:headEnd/>
              <a:tailEnd/>
            </a:ln>
          </p:spPr>
          <p:txBody>
            <a:bodyPr>
              <a:spAutoFit/>
            </a:bodyPr>
            <a:lstStyle/>
            <a:p>
              <a:r>
                <a:rPr lang="en-US" sz="900"/>
                <a:t>FH=03</a:t>
              </a:r>
            </a:p>
          </p:txBody>
        </p:sp>
        <p:sp>
          <p:nvSpPr>
            <p:cNvPr id="37928" name="TextBox 60"/>
            <p:cNvSpPr txBox="1">
              <a:spLocks noChangeArrowheads="1"/>
            </p:cNvSpPr>
            <p:nvPr/>
          </p:nvSpPr>
          <p:spPr bwMode="auto">
            <a:xfrm>
              <a:off x="3733801" y="4105191"/>
              <a:ext cx="838200" cy="230832"/>
            </a:xfrm>
            <a:prstGeom prst="rect">
              <a:avLst/>
            </a:prstGeom>
            <a:noFill/>
            <a:ln w="9525">
              <a:noFill/>
              <a:miter lim="800000"/>
              <a:headEnd/>
              <a:tailEnd/>
            </a:ln>
          </p:spPr>
          <p:txBody>
            <a:bodyPr>
              <a:spAutoFit/>
            </a:bodyPr>
            <a:lstStyle/>
            <a:p>
              <a:r>
                <a:rPr lang="en-US" sz="900"/>
                <a:t>FH=x</a:t>
              </a:r>
            </a:p>
          </p:txBody>
        </p:sp>
        <p:sp>
          <p:nvSpPr>
            <p:cNvPr id="62" name="Right Arrow 61"/>
            <p:cNvSpPr/>
            <p:nvPr/>
          </p:nvSpPr>
          <p:spPr>
            <a:xfrm>
              <a:off x="6611007" y="3082099"/>
              <a:ext cx="457200" cy="2949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00"/>
            </a:p>
          </p:txBody>
        </p:sp>
        <p:sp>
          <p:nvSpPr>
            <p:cNvPr id="63" name="Right Arrow 62"/>
            <p:cNvSpPr/>
            <p:nvPr/>
          </p:nvSpPr>
          <p:spPr>
            <a:xfrm>
              <a:off x="6655677" y="5333809"/>
              <a:ext cx="457200" cy="2949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00"/>
            </a:p>
          </p:txBody>
        </p:sp>
        <p:sp>
          <p:nvSpPr>
            <p:cNvPr id="37931" name="TextBox 86"/>
            <p:cNvSpPr txBox="1">
              <a:spLocks noChangeArrowheads="1"/>
            </p:cNvSpPr>
            <p:nvPr/>
          </p:nvSpPr>
          <p:spPr bwMode="auto">
            <a:xfrm>
              <a:off x="5110796" y="6304321"/>
              <a:ext cx="1774268" cy="369332"/>
            </a:xfrm>
            <a:prstGeom prst="rect">
              <a:avLst/>
            </a:prstGeom>
            <a:noFill/>
            <a:ln w="9525">
              <a:noFill/>
              <a:miter lim="800000"/>
              <a:headEnd/>
              <a:tailEnd/>
            </a:ln>
          </p:spPr>
          <p:txBody>
            <a:bodyPr>
              <a:spAutoFit/>
            </a:bodyPr>
            <a:lstStyle/>
            <a:p>
              <a:pPr algn="ctr"/>
              <a:r>
                <a:rPr lang="en-US" sz="900" b="1"/>
                <a:t>Write grid comp </a:t>
              </a:r>
            </a:p>
            <a:p>
              <a:pPr algn="ctr"/>
              <a:r>
                <a:rPr lang="en-US" sz="900" b="1"/>
                <a:t>Parallel domain</a:t>
              </a:r>
            </a:p>
          </p:txBody>
        </p:sp>
        <p:sp>
          <p:nvSpPr>
            <p:cNvPr id="70" name="Flowchart: Magnetic Disk 69"/>
            <p:cNvSpPr/>
            <p:nvPr/>
          </p:nvSpPr>
          <p:spPr>
            <a:xfrm>
              <a:off x="7275787" y="1283429"/>
              <a:ext cx="932792" cy="339299"/>
            </a:xfrm>
            <a:prstGeom prst="flowChartMagneticDisk">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00"/>
            </a:p>
          </p:txBody>
        </p:sp>
        <p:sp>
          <p:nvSpPr>
            <p:cNvPr id="37933" name="TextBox 70"/>
            <p:cNvSpPr txBox="1">
              <a:spLocks noChangeArrowheads="1"/>
            </p:cNvSpPr>
            <p:nvPr/>
          </p:nvSpPr>
          <p:spPr bwMode="auto">
            <a:xfrm>
              <a:off x="7177488" y="1311458"/>
              <a:ext cx="1356912" cy="230832"/>
            </a:xfrm>
            <a:prstGeom prst="rect">
              <a:avLst/>
            </a:prstGeom>
            <a:noFill/>
            <a:ln w="9525">
              <a:noFill/>
              <a:miter lim="800000"/>
              <a:headEnd/>
              <a:tailEnd/>
            </a:ln>
          </p:spPr>
          <p:txBody>
            <a:bodyPr>
              <a:spAutoFit/>
            </a:bodyPr>
            <a:lstStyle/>
            <a:p>
              <a:r>
                <a:rPr lang="en-US" sz="900"/>
                <a:t>nggps2df00</a:t>
              </a:r>
            </a:p>
          </p:txBody>
        </p:sp>
        <p:sp>
          <p:nvSpPr>
            <p:cNvPr id="72" name="Flowchart: Magnetic Disk 71"/>
            <p:cNvSpPr/>
            <p:nvPr/>
          </p:nvSpPr>
          <p:spPr>
            <a:xfrm>
              <a:off x="7275787" y="1719119"/>
              <a:ext cx="932792" cy="337372"/>
            </a:xfrm>
            <a:prstGeom prst="flowChartMagneticDisk">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00"/>
            </a:p>
          </p:txBody>
        </p:sp>
        <p:sp>
          <p:nvSpPr>
            <p:cNvPr id="37935" name="TextBox 72"/>
            <p:cNvSpPr txBox="1">
              <a:spLocks noChangeArrowheads="1"/>
            </p:cNvSpPr>
            <p:nvPr/>
          </p:nvSpPr>
          <p:spPr bwMode="auto">
            <a:xfrm>
              <a:off x="7131338" y="1745968"/>
              <a:ext cx="1356912" cy="230832"/>
            </a:xfrm>
            <a:prstGeom prst="rect">
              <a:avLst/>
            </a:prstGeom>
            <a:noFill/>
            <a:ln w="9525">
              <a:noFill/>
              <a:miter lim="800000"/>
              <a:headEnd/>
              <a:tailEnd/>
            </a:ln>
          </p:spPr>
          <p:txBody>
            <a:bodyPr>
              <a:spAutoFit/>
            </a:bodyPr>
            <a:lstStyle/>
            <a:p>
              <a:pPr algn="ctr"/>
              <a:r>
                <a:rPr lang="en-US" sz="900"/>
                <a:t>pgbf00</a:t>
              </a:r>
            </a:p>
          </p:txBody>
        </p:sp>
        <p:sp>
          <p:nvSpPr>
            <p:cNvPr id="37936" name="TextBox 1"/>
            <p:cNvSpPr txBox="1">
              <a:spLocks noChangeArrowheads="1"/>
            </p:cNvSpPr>
            <p:nvPr/>
          </p:nvSpPr>
          <p:spPr bwMode="auto">
            <a:xfrm>
              <a:off x="1246908" y="4442427"/>
              <a:ext cx="1447800" cy="230832"/>
            </a:xfrm>
            <a:prstGeom prst="rect">
              <a:avLst/>
            </a:prstGeom>
            <a:noFill/>
            <a:ln w="9525">
              <a:noFill/>
              <a:miter lim="800000"/>
              <a:headEnd/>
              <a:tailEnd/>
            </a:ln>
          </p:spPr>
          <p:txBody>
            <a:bodyPr>
              <a:spAutoFit/>
            </a:bodyPr>
            <a:lstStyle/>
            <a:p>
              <a:pPr algn="ctr"/>
              <a:r>
                <a:rPr lang="en-US" sz="900">
                  <a:solidFill>
                    <a:srgbClr val="FF0000"/>
                  </a:solidFill>
                </a:rPr>
                <a:t>FCST grid component</a:t>
              </a:r>
            </a:p>
          </p:txBody>
        </p:sp>
        <p:sp>
          <p:nvSpPr>
            <p:cNvPr id="37937" name="TextBox 46"/>
            <p:cNvSpPr txBox="1">
              <a:spLocks noChangeArrowheads="1"/>
            </p:cNvSpPr>
            <p:nvPr/>
          </p:nvSpPr>
          <p:spPr bwMode="auto">
            <a:xfrm>
              <a:off x="5605098" y="1831592"/>
              <a:ext cx="914399" cy="369332"/>
            </a:xfrm>
            <a:prstGeom prst="rect">
              <a:avLst/>
            </a:prstGeom>
            <a:noFill/>
            <a:ln w="9525">
              <a:noFill/>
              <a:miter lim="800000"/>
              <a:headEnd/>
              <a:tailEnd/>
            </a:ln>
          </p:spPr>
          <p:txBody>
            <a:bodyPr>
              <a:spAutoFit/>
            </a:bodyPr>
            <a:lstStyle/>
            <a:p>
              <a:pPr algn="ctr"/>
              <a:r>
                <a:rPr lang="en-US" sz="900" b="1">
                  <a:solidFill>
                    <a:srgbClr val="FF0000"/>
                  </a:solidFill>
                </a:rPr>
                <a:t>wrt   grid comp</a:t>
              </a:r>
            </a:p>
          </p:txBody>
        </p:sp>
        <p:sp>
          <p:nvSpPr>
            <p:cNvPr id="37938" name="TextBox 87"/>
            <p:cNvSpPr txBox="1">
              <a:spLocks noChangeArrowheads="1"/>
            </p:cNvSpPr>
            <p:nvPr/>
          </p:nvSpPr>
          <p:spPr bwMode="auto">
            <a:xfrm>
              <a:off x="5585903" y="3523818"/>
              <a:ext cx="914399" cy="369332"/>
            </a:xfrm>
            <a:prstGeom prst="rect">
              <a:avLst/>
            </a:prstGeom>
            <a:noFill/>
            <a:ln w="9525">
              <a:noFill/>
              <a:miter lim="800000"/>
              <a:headEnd/>
              <a:tailEnd/>
            </a:ln>
          </p:spPr>
          <p:txBody>
            <a:bodyPr>
              <a:spAutoFit/>
            </a:bodyPr>
            <a:lstStyle/>
            <a:p>
              <a:pPr algn="ctr"/>
              <a:r>
                <a:rPr lang="en-US" sz="900" b="1">
                  <a:solidFill>
                    <a:srgbClr val="FF0000"/>
                  </a:solidFill>
                </a:rPr>
                <a:t>wrt   grid comp</a:t>
              </a:r>
            </a:p>
          </p:txBody>
        </p:sp>
        <p:sp>
          <p:nvSpPr>
            <p:cNvPr id="37939" name="TextBox 88"/>
            <p:cNvSpPr txBox="1">
              <a:spLocks noChangeArrowheads="1"/>
            </p:cNvSpPr>
            <p:nvPr/>
          </p:nvSpPr>
          <p:spPr bwMode="auto">
            <a:xfrm>
              <a:off x="5619370" y="5816913"/>
              <a:ext cx="914399" cy="369332"/>
            </a:xfrm>
            <a:prstGeom prst="rect">
              <a:avLst/>
            </a:prstGeom>
            <a:noFill/>
            <a:ln w="9525">
              <a:noFill/>
              <a:miter lim="800000"/>
              <a:headEnd/>
              <a:tailEnd/>
            </a:ln>
          </p:spPr>
          <p:txBody>
            <a:bodyPr>
              <a:spAutoFit/>
            </a:bodyPr>
            <a:lstStyle/>
            <a:p>
              <a:pPr algn="ctr"/>
              <a:r>
                <a:rPr lang="en-US" sz="900" b="1">
                  <a:solidFill>
                    <a:srgbClr val="FF0000"/>
                  </a:solidFill>
                </a:rPr>
                <a:t>wrt   grid comp</a:t>
              </a:r>
            </a:p>
          </p:txBody>
        </p:sp>
        <p:sp>
          <p:nvSpPr>
            <p:cNvPr id="90" name="Flowchart: Magnetic Disk 89"/>
            <p:cNvSpPr/>
            <p:nvPr/>
          </p:nvSpPr>
          <p:spPr>
            <a:xfrm>
              <a:off x="7252138" y="2613634"/>
              <a:ext cx="932794" cy="339299"/>
            </a:xfrm>
            <a:prstGeom prst="flowChartMagneticDisk">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00"/>
            </a:p>
          </p:txBody>
        </p:sp>
        <p:sp>
          <p:nvSpPr>
            <p:cNvPr id="37941" name="TextBox 90"/>
            <p:cNvSpPr txBox="1">
              <a:spLocks noChangeArrowheads="1"/>
            </p:cNvSpPr>
            <p:nvPr/>
          </p:nvSpPr>
          <p:spPr bwMode="auto">
            <a:xfrm>
              <a:off x="7153780" y="2641405"/>
              <a:ext cx="1356912" cy="230832"/>
            </a:xfrm>
            <a:prstGeom prst="rect">
              <a:avLst/>
            </a:prstGeom>
            <a:noFill/>
            <a:ln w="9525">
              <a:noFill/>
              <a:miter lim="800000"/>
              <a:headEnd/>
              <a:tailEnd/>
            </a:ln>
          </p:spPr>
          <p:txBody>
            <a:bodyPr>
              <a:spAutoFit/>
            </a:bodyPr>
            <a:lstStyle/>
            <a:p>
              <a:r>
                <a:rPr lang="en-US" sz="900"/>
                <a:t>nggps3df00</a:t>
              </a:r>
            </a:p>
          </p:txBody>
        </p:sp>
        <p:sp>
          <p:nvSpPr>
            <p:cNvPr id="92" name="Flowchart: Magnetic Disk 91"/>
            <p:cNvSpPr/>
            <p:nvPr/>
          </p:nvSpPr>
          <p:spPr>
            <a:xfrm>
              <a:off x="7260022" y="3051253"/>
              <a:ext cx="932792" cy="339299"/>
            </a:xfrm>
            <a:prstGeom prst="flowChartMagneticDisk">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00"/>
            </a:p>
          </p:txBody>
        </p:sp>
        <p:sp>
          <p:nvSpPr>
            <p:cNvPr id="37943" name="TextBox 92"/>
            <p:cNvSpPr txBox="1">
              <a:spLocks noChangeArrowheads="1"/>
            </p:cNvSpPr>
            <p:nvPr/>
          </p:nvSpPr>
          <p:spPr bwMode="auto">
            <a:xfrm>
              <a:off x="7159814" y="3078499"/>
              <a:ext cx="1356912" cy="230832"/>
            </a:xfrm>
            <a:prstGeom prst="rect">
              <a:avLst/>
            </a:prstGeom>
            <a:noFill/>
            <a:ln w="9525">
              <a:noFill/>
              <a:miter lim="800000"/>
              <a:headEnd/>
              <a:tailEnd/>
            </a:ln>
          </p:spPr>
          <p:txBody>
            <a:bodyPr>
              <a:spAutoFit/>
            </a:bodyPr>
            <a:lstStyle/>
            <a:p>
              <a:r>
                <a:rPr lang="en-US" sz="900"/>
                <a:t>nggps2df00</a:t>
              </a:r>
            </a:p>
          </p:txBody>
        </p:sp>
        <p:sp>
          <p:nvSpPr>
            <p:cNvPr id="94" name="Flowchart: Magnetic Disk 93"/>
            <p:cNvSpPr/>
            <p:nvPr/>
          </p:nvSpPr>
          <p:spPr>
            <a:xfrm>
              <a:off x="7260022" y="3485015"/>
              <a:ext cx="932792" cy="339299"/>
            </a:xfrm>
            <a:prstGeom prst="flowChartMagneticDisk">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00"/>
            </a:p>
          </p:txBody>
        </p:sp>
        <p:sp>
          <p:nvSpPr>
            <p:cNvPr id="37945" name="TextBox 94"/>
            <p:cNvSpPr txBox="1">
              <a:spLocks noChangeArrowheads="1"/>
            </p:cNvSpPr>
            <p:nvPr/>
          </p:nvSpPr>
          <p:spPr bwMode="auto">
            <a:xfrm>
              <a:off x="7113664" y="3513007"/>
              <a:ext cx="1356912" cy="230832"/>
            </a:xfrm>
            <a:prstGeom prst="rect">
              <a:avLst/>
            </a:prstGeom>
            <a:noFill/>
            <a:ln w="9525">
              <a:noFill/>
              <a:miter lim="800000"/>
              <a:headEnd/>
              <a:tailEnd/>
            </a:ln>
          </p:spPr>
          <p:txBody>
            <a:bodyPr>
              <a:spAutoFit/>
            </a:bodyPr>
            <a:lstStyle/>
            <a:p>
              <a:pPr algn="ctr"/>
              <a:r>
                <a:rPr lang="en-US" sz="900"/>
                <a:t>pgbf00</a:t>
              </a:r>
            </a:p>
          </p:txBody>
        </p:sp>
        <p:sp>
          <p:nvSpPr>
            <p:cNvPr id="96" name="Flowchart: Magnetic Disk 95"/>
            <p:cNvSpPr/>
            <p:nvPr/>
          </p:nvSpPr>
          <p:spPr>
            <a:xfrm>
              <a:off x="7270532" y="4944386"/>
              <a:ext cx="932792" cy="339299"/>
            </a:xfrm>
            <a:prstGeom prst="flowChartMagneticDisk">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00"/>
            </a:p>
          </p:txBody>
        </p:sp>
        <p:sp>
          <p:nvSpPr>
            <p:cNvPr id="37947" name="TextBox 96"/>
            <p:cNvSpPr txBox="1">
              <a:spLocks noChangeArrowheads="1"/>
            </p:cNvSpPr>
            <p:nvPr/>
          </p:nvSpPr>
          <p:spPr bwMode="auto">
            <a:xfrm>
              <a:off x="7171454" y="4971704"/>
              <a:ext cx="1356912" cy="230832"/>
            </a:xfrm>
            <a:prstGeom prst="rect">
              <a:avLst/>
            </a:prstGeom>
            <a:noFill/>
            <a:ln w="9525">
              <a:noFill/>
              <a:miter lim="800000"/>
              <a:headEnd/>
              <a:tailEnd/>
            </a:ln>
          </p:spPr>
          <p:txBody>
            <a:bodyPr>
              <a:spAutoFit/>
            </a:bodyPr>
            <a:lstStyle/>
            <a:p>
              <a:r>
                <a:rPr lang="en-US" sz="900"/>
                <a:t>nggps3df00</a:t>
              </a:r>
            </a:p>
          </p:txBody>
        </p:sp>
        <p:sp>
          <p:nvSpPr>
            <p:cNvPr id="98" name="Flowchart: Magnetic Disk 97"/>
            <p:cNvSpPr/>
            <p:nvPr/>
          </p:nvSpPr>
          <p:spPr>
            <a:xfrm>
              <a:off x="7275787" y="5382004"/>
              <a:ext cx="932792" cy="337372"/>
            </a:xfrm>
            <a:prstGeom prst="flowChartMagneticDisk">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00"/>
            </a:p>
          </p:txBody>
        </p:sp>
        <p:sp>
          <p:nvSpPr>
            <p:cNvPr id="37949" name="TextBox 98"/>
            <p:cNvSpPr txBox="1">
              <a:spLocks noChangeArrowheads="1"/>
            </p:cNvSpPr>
            <p:nvPr/>
          </p:nvSpPr>
          <p:spPr bwMode="auto">
            <a:xfrm>
              <a:off x="7177488" y="5408797"/>
              <a:ext cx="1356912" cy="230832"/>
            </a:xfrm>
            <a:prstGeom prst="rect">
              <a:avLst/>
            </a:prstGeom>
            <a:noFill/>
            <a:ln w="9525">
              <a:noFill/>
              <a:miter lim="800000"/>
              <a:headEnd/>
              <a:tailEnd/>
            </a:ln>
          </p:spPr>
          <p:txBody>
            <a:bodyPr>
              <a:spAutoFit/>
            </a:bodyPr>
            <a:lstStyle/>
            <a:p>
              <a:r>
                <a:rPr lang="en-US" sz="900"/>
                <a:t>nggps2df00</a:t>
              </a:r>
            </a:p>
          </p:txBody>
        </p:sp>
        <p:sp>
          <p:nvSpPr>
            <p:cNvPr id="100" name="Flowchart: Magnetic Disk 99"/>
            <p:cNvSpPr/>
            <p:nvPr/>
          </p:nvSpPr>
          <p:spPr>
            <a:xfrm>
              <a:off x="7275787" y="5815767"/>
              <a:ext cx="932792" cy="339299"/>
            </a:xfrm>
            <a:prstGeom prst="flowChartMagneticDisk">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00"/>
            </a:p>
          </p:txBody>
        </p:sp>
        <p:sp>
          <p:nvSpPr>
            <p:cNvPr id="37951" name="TextBox 100"/>
            <p:cNvSpPr txBox="1">
              <a:spLocks noChangeArrowheads="1"/>
            </p:cNvSpPr>
            <p:nvPr/>
          </p:nvSpPr>
          <p:spPr bwMode="auto">
            <a:xfrm>
              <a:off x="7131338" y="5843307"/>
              <a:ext cx="1356912" cy="230832"/>
            </a:xfrm>
            <a:prstGeom prst="rect">
              <a:avLst/>
            </a:prstGeom>
            <a:noFill/>
            <a:ln w="9525">
              <a:noFill/>
              <a:miter lim="800000"/>
              <a:headEnd/>
              <a:tailEnd/>
            </a:ln>
          </p:spPr>
          <p:txBody>
            <a:bodyPr>
              <a:spAutoFit/>
            </a:bodyPr>
            <a:lstStyle/>
            <a:p>
              <a:pPr algn="ctr"/>
              <a:r>
                <a:rPr lang="en-US" sz="900"/>
                <a:t>pgbf00</a:t>
              </a:r>
            </a:p>
          </p:txBody>
        </p:sp>
        <p:sp>
          <p:nvSpPr>
            <p:cNvPr id="102" name="Oval 101"/>
            <p:cNvSpPr/>
            <p:nvPr/>
          </p:nvSpPr>
          <p:spPr>
            <a:xfrm>
              <a:off x="7620000" y="4462428"/>
              <a:ext cx="123497" cy="106030"/>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00"/>
            </a:p>
          </p:txBody>
        </p:sp>
        <p:sp>
          <p:nvSpPr>
            <p:cNvPr id="103" name="Oval 102"/>
            <p:cNvSpPr/>
            <p:nvPr/>
          </p:nvSpPr>
          <p:spPr>
            <a:xfrm>
              <a:off x="7609490" y="4153974"/>
              <a:ext cx="123497" cy="104103"/>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00"/>
            </a:p>
          </p:txBody>
        </p:sp>
      </p:grpSp>
      <p:sp>
        <p:nvSpPr>
          <p:cNvPr id="37890" name="Rectangle 17"/>
          <p:cNvSpPr>
            <a:spLocks noChangeArrowheads="1"/>
          </p:cNvSpPr>
          <p:nvPr/>
        </p:nvSpPr>
        <p:spPr bwMode="auto">
          <a:xfrm>
            <a:off x="1598613" y="422275"/>
            <a:ext cx="5992812" cy="461963"/>
          </a:xfrm>
          <a:prstGeom prst="rect">
            <a:avLst/>
          </a:prstGeom>
          <a:noFill/>
          <a:ln w="9525">
            <a:noFill/>
            <a:miter lim="800000"/>
            <a:headEnd/>
            <a:tailEnd/>
          </a:ln>
        </p:spPr>
        <p:txBody>
          <a:bodyPr wrap="none">
            <a:spAutoFit/>
          </a:bodyPr>
          <a:lstStyle/>
          <a:p>
            <a:r>
              <a:rPr lang="en-US" sz="2400" b="1">
                <a:solidFill>
                  <a:srgbClr val="000099"/>
                </a:solidFill>
                <a:latin typeface="Calibri" pitchFamily="34" charset="0"/>
              </a:rPr>
              <a:t>Parallelized NEMS FV3 Write Grid Component</a:t>
            </a:r>
          </a:p>
        </p:txBody>
      </p:sp>
      <p:sp>
        <p:nvSpPr>
          <p:cNvPr id="67" name="Content Placeholder 2"/>
          <p:cNvSpPr txBox="1">
            <a:spLocks/>
          </p:cNvSpPr>
          <p:nvPr/>
        </p:nvSpPr>
        <p:spPr>
          <a:xfrm>
            <a:off x="4927600" y="1374775"/>
            <a:ext cx="3848100" cy="5022850"/>
          </a:xfrm>
          <a:prstGeom prst="rect">
            <a:avLst/>
          </a:prstGeom>
          <a:ln>
            <a:solidFill>
              <a:schemeClr val="bg2"/>
            </a:solidFill>
          </a:ln>
        </p:spPr>
        <p:txBody>
          <a:bodyPr/>
          <a:lst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lvl="1" algn="l" rtl="0" eaLnBrk="0" fontAlgn="base" hangingPunct="0">
              <a:spcBef>
                <a:spcPct val="0"/>
              </a:spcBef>
              <a:spcAft>
                <a:spcPct val="0"/>
              </a:spcAft>
              <a:defRPr sz="1400">
                <a:solidFill>
                  <a:srgbClr val="000000"/>
                </a:solidFill>
                <a:latin typeface="Arial"/>
                <a:ea typeface="Arial"/>
                <a:cs typeface="Arial"/>
                <a:sym typeface="Arial" charset="0"/>
              </a:defRPr>
            </a:lvl2pPr>
            <a:lvl3pPr lvl="2" algn="l" rtl="0" eaLnBrk="0" fontAlgn="base" hangingPunct="0">
              <a:spcBef>
                <a:spcPct val="0"/>
              </a:spcBef>
              <a:spcAft>
                <a:spcPct val="0"/>
              </a:spcAft>
              <a:defRPr sz="1400">
                <a:solidFill>
                  <a:srgbClr val="000000"/>
                </a:solidFill>
                <a:latin typeface="Arial"/>
                <a:ea typeface="Arial"/>
                <a:cs typeface="Arial"/>
                <a:sym typeface="Arial" charset="0"/>
              </a:defRPr>
            </a:lvl3pPr>
            <a:lvl4pPr lvl="3" algn="l" rtl="0" eaLnBrk="0" fontAlgn="base" hangingPunct="0">
              <a:spcBef>
                <a:spcPct val="0"/>
              </a:spcBef>
              <a:spcAft>
                <a:spcPct val="0"/>
              </a:spcAft>
              <a:defRPr sz="1400">
                <a:solidFill>
                  <a:srgbClr val="000000"/>
                </a:solidFill>
                <a:latin typeface="Arial"/>
                <a:ea typeface="Arial"/>
                <a:cs typeface="Arial"/>
                <a:sym typeface="Arial" charset="0"/>
              </a:defRPr>
            </a:lvl4pPr>
            <a:lvl5pPr lvl="4" algn="l" rtl="0" eaLnBrk="0" fontAlgn="base" hangingPunct="0">
              <a:spcBef>
                <a:spcPct val="0"/>
              </a:spcBef>
              <a:spcAft>
                <a:spcPct val="0"/>
              </a:spcAft>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defRPr/>
            </a:pPr>
            <a:r>
              <a:rPr lang="en-US" sz="2000" b="1" kern="0" dirty="0">
                <a:solidFill>
                  <a:srgbClr val="0000CC"/>
                </a:solidFill>
                <a:latin typeface="Calibri" panose="020F0502020204030204" pitchFamily="34" charset="0"/>
              </a:rPr>
              <a:t>GFDL FMS </a:t>
            </a:r>
            <a:r>
              <a:rPr lang="en-US" sz="2000" kern="0" dirty="0">
                <a:latin typeface="Calibri" panose="020F0502020204030204" pitchFamily="34" charset="0"/>
              </a:rPr>
              <a:t>writes files in native cubed sphere grid in six tiles, one file for each tile in </a:t>
            </a:r>
            <a:r>
              <a:rPr lang="en-US" sz="2000" kern="0" dirty="0" err="1">
                <a:latin typeface="Calibri" panose="020F0502020204030204" pitchFamily="34" charset="0"/>
              </a:rPr>
              <a:t>netcdf</a:t>
            </a:r>
            <a:r>
              <a:rPr lang="en-US" sz="2000" kern="0" dirty="0">
                <a:latin typeface="Calibri" panose="020F0502020204030204" pitchFamily="34" charset="0"/>
              </a:rPr>
              <a:t> format with </a:t>
            </a:r>
            <a:r>
              <a:rPr lang="en-US" sz="2000" b="1" i="1" kern="0" dirty="0">
                <a:latin typeface="Calibri" panose="020F0502020204030204" pitchFamily="34" charset="0"/>
              </a:rPr>
              <a:t>all output times at once</a:t>
            </a:r>
            <a:r>
              <a:rPr lang="en-US" sz="2000" kern="0" dirty="0">
                <a:latin typeface="Calibri" panose="020F0502020204030204" pitchFamily="34" charset="0"/>
              </a:rPr>
              <a:t>.</a:t>
            </a:r>
          </a:p>
          <a:p>
            <a:pPr marL="342900" indent="-342900">
              <a:buFont typeface="Arial" panose="020B0604020202020204" pitchFamily="34" charset="0"/>
              <a:buChar char="•"/>
              <a:defRPr/>
            </a:pPr>
            <a:endParaRPr lang="en-US" sz="2000" kern="0" dirty="0">
              <a:latin typeface="Calibri" panose="020F0502020204030204" pitchFamily="34" charset="0"/>
            </a:endParaRPr>
          </a:p>
          <a:p>
            <a:pPr>
              <a:defRPr/>
            </a:pPr>
            <a:r>
              <a:rPr lang="en-US" sz="2000" b="1" kern="0" dirty="0">
                <a:solidFill>
                  <a:srgbClr val="0000CC"/>
                </a:solidFill>
                <a:latin typeface="Calibri" panose="020F0502020204030204" pitchFamily="34" charset="0"/>
              </a:rPr>
              <a:t>NEMSIO writes</a:t>
            </a:r>
          </a:p>
          <a:p>
            <a:pPr marL="342900" indent="-342900">
              <a:buFont typeface="Arial" panose="020B0604020202020204" pitchFamily="34" charset="0"/>
              <a:buChar char="•"/>
              <a:defRPr/>
            </a:pPr>
            <a:r>
              <a:rPr lang="en-US" sz="2000" kern="0" dirty="0">
                <a:latin typeface="Calibri" panose="020F0502020204030204" pitchFamily="34" charset="0"/>
              </a:rPr>
              <a:t>history files in </a:t>
            </a:r>
            <a:r>
              <a:rPr lang="en-US" sz="2000" b="1" kern="0" dirty="0">
                <a:latin typeface="Calibri" panose="020F0502020204030204" pitchFamily="34" charset="0"/>
              </a:rPr>
              <a:t>cubed sphere grid </a:t>
            </a:r>
            <a:r>
              <a:rPr lang="en-US" sz="2000" kern="0" dirty="0">
                <a:latin typeface="Calibri" panose="020F0502020204030204" pitchFamily="34" charset="0"/>
              </a:rPr>
              <a:t>in six tiles, one file one tile in </a:t>
            </a:r>
            <a:r>
              <a:rPr lang="en-US" sz="2000" kern="0" dirty="0" err="1">
                <a:latin typeface="Calibri" panose="020F0502020204030204" pitchFamily="34" charset="0"/>
              </a:rPr>
              <a:t>netcdf</a:t>
            </a:r>
            <a:r>
              <a:rPr lang="en-US" sz="2000" kern="0" dirty="0">
                <a:latin typeface="Calibri" panose="020F0502020204030204" pitchFamily="34" charset="0"/>
              </a:rPr>
              <a:t> format at a </a:t>
            </a:r>
            <a:r>
              <a:rPr lang="en-US" sz="2000" b="1" i="1" kern="0" dirty="0">
                <a:latin typeface="Calibri" panose="020F0502020204030204" pitchFamily="34" charset="0"/>
              </a:rPr>
              <a:t>specific output time</a:t>
            </a:r>
          </a:p>
          <a:p>
            <a:pPr marL="342900" indent="-342900">
              <a:buFont typeface="Arial" panose="020B0604020202020204" pitchFamily="34" charset="0"/>
              <a:buChar char="•"/>
              <a:defRPr/>
            </a:pPr>
            <a:endParaRPr lang="en-US" sz="2000" b="1" i="1" kern="0" dirty="0">
              <a:latin typeface="Calibri" panose="020F0502020204030204" pitchFamily="34" charset="0"/>
            </a:endParaRPr>
          </a:p>
          <a:p>
            <a:pPr marL="342900" lvl="1" indent="-342900">
              <a:buFont typeface="Arial" panose="020B0604020202020204" pitchFamily="34" charset="0"/>
              <a:buChar char="•"/>
              <a:defRPr/>
            </a:pPr>
            <a:r>
              <a:rPr lang="en-US" sz="2000" kern="0" dirty="0">
                <a:latin typeface="Calibri" panose="020F0502020204030204" pitchFamily="34" charset="0"/>
              </a:rPr>
              <a:t>history files in </a:t>
            </a:r>
            <a:r>
              <a:rPr lang="en-US" sz="2000" b="1" kern="0" dirty="0">
                <a:latin typeface="Calibri" panose="020F0502020204030204" pitchFamily="34" charset="0"/>
              </a:rPr>
              <a:t>global Gaussian grid</a:t>
            </a:r>
            <a:r>
              <a:rPr lang="en-US" sz="2000" kern="0" dirty="0">
                <a:latin typeface="Calibri" panose="020F0502020204030204" pitchFamily="34" charset="0"/>
              </a:rPr>
              <a:t>, one file for global </a:t>
            </a:r>
            <a:r>
              <a:rPr lang="en-US" sz="2000" b="1" i="1" kern="0" dirty="0">
                <a:latin typeface="Calibri" panose="020F0502020204030204" pitchFamily="34" charset="0"/>
              </a:rPr>
              <a:t>at a specific output time</a:t>
            </a:r>
            <a:r>
              <a:rPr lang="en-US" sz="2000" b="1" kern="0" dirty="0">
                <a:latin typeface="Calibri" panose="020F0502020204030204" pitchFamily="34" charset="0"/>
              </a:rPr>
              <a:t> </a:t>
            </a:r>
            <a:r>
              <a:rPr lang="en-US" sz="2000" kern="0" dirty="0">
                <a:latin typeface="Calibri" panose="020F0502020204030204" pitchFamily="34" charset="0"/>
              </a:rPr>
              <a:t>in either </a:t>
            </a:r>
            <a:r>
              <a:rPr lang="en-US" sz="2000" b="1" kern="0" dirty="0" err="1">
                <a:latin typeface="Calibri" panose="020F0502020204030204" pitchFamily="34" charset="0"/>
              </a:rPr>
              <a:t>netcdf</a:t>
            </a:r>
            <a:r>
              <a:rPr lang="en-US" sz="2000" kern="0" dirty="0">
                <a:latin typeface="Calibri" panose="020F0502020204030204" pitchFamily="34" charset="0"/>
              </a:rPr>
              <a:t> format or </a:t>
            </a:r>
            <a:r>
              <a:rPr lang="en-US" sz="2000" b="1" kern="0" dirty="0">
                <a:latin typeface="Calibri" panose="020F0502020204030204" pitchFamily="34" charset="0"/>
              </a:rPr>
              <a:t>NEMSIO</a:t>
            </a:r>
            <a:r>
              <a:rPr lang="en-US" sz="2000" kern="0" dirty="0">
                <a:latin typeface="Calibri" panose="020F0502020204030204" pitchFamily="34" charset="0"/>
              </a:rPr>
              <a:t> format</a:t>
            </a:r>
          </a:p>
          <a:p>
            <a:pPr marL="0" lvl="1">
              <a:defRPr/>
            </a:pPr>
            <a:endParaRPr lang="en-US" sz="2000" kern="0" dirty="0">
              <a:latin typeface="Calibri" panose="020F0502020204030204" pitchFamily="34" charset="0"/>
            </a:endParaRPr>
          </a:p>
          <a:p>
            <a:pPr>
              <a:defRPr/>
            </a:pPr>
            <a:endParaRPr lang="en-US" sz="2000" kern="0" dirty="0">
              <a:latin typeface="Calibri" panose="020F0502020204030204" pitchFamily="34" charset="0"/>
            </a:endParaRPr>
          </a:p>
        </p:txBody>
      </p:sp>
      <p:sp>
        <p:nvSpPr>
          <p:cNvPr id="37892" name="TextBox 23"/>
          <p:cNvSpPr txBox="1">
            <a:spLocks noChangeArrowheads="1"/>
          </p:cNvSpPr>
          <p:nvPr/>
        </p:nvSpPr>
        <p:spPr bwMode="auto">
          <a:xfrm>
            <a:off x="6851650" y="6534150"/>
            <a:ext cx="1543050" cy="304800"/>
          </a:xfrm>
          <a:prstGeom prst="rect">
            <a:avLst/>
          </a:prstGeom>
          <a:noFill/>
          <a:ln w="9525">
            <a:noFill/>
            <a:miter lim="800000"/>
            <a:headEnd/>
            <a:tailEnd/>
          </a:ln>
        </p:spPr>
        <p:txBody>
          <a:bodyPr wrap="none">
            <a:spAutoFit/>
          </a:bodyPr>
          <a:lstStyle/>
          <a:p>
            <a:r>
              <a:rPr lang="en-US"/>
              <a:t>From : Jun Wang</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txBox="1">
            <a:spLocks noGrp="1"/>
          </p:cNvSpPr>
          <p:nvPr>
            <p:ph type="title" idx="4294967295"/>
          </p:nvPr>
        </p:nvSpPr>
        <p:spPr>
          <a:xfrm>
            <a:off x="423863" y="230188"/>
            <a:ext cx="8229600" cy="771525"/>
          </a:xfrm>
        </p:spPr>
        <p:txBody>
          <a:bodyPr lIns="91440" tIns="45720" rIns="91440" bIns="45720"/>
          <a:lstStyle/>
          <a:p>
            <a:pPr algn="ctr"/>
            <a:r>
              <a:rPr lang="en-US" sz="2400" b="1" smtClean="0">
                <a:solidFill>
                  <a:srgbClr val="0000CC"/>
                </a:solidFill>
                <a:latin typeface="Arial" charset="0"/>
                <a:cs typeface="Arial" charset="0"/>
              </a:rPr>
              <a:t>DA:  Infrastructure Changes</a:t>
            </a:r>
          </a:p>
        </p:txBody>
      </p:sp>
      <p:sp>
        <p:nvSpPr>
          <p:cNvPr id="38914" name="Content Placeholder 2"/>
          <p:cNvSpPr txBox="1">
            <a:spLocks noGrp="1"/>
          </p:cNvSpPr>
          <p:nvPr>
            <p:ph idx="4294967295"/>
          </p:nvPr>
        </p:nvSpPr>
        <p:spPr>
          <a:xfrm>
            <a:off x="285750" y="1343025"/>
            <a:ext cx="8629650" cy="5240338"/>
          </a:xfrm>
        </p:spPr>
        <p:txBody>
          <a:bodyPr lIns="91440" tIns="45720" rIns="91440" bIns="45720"/>
          <a:lstStyle/>
          <a:p>
            <a:pPr marL="228600" indent="-228600">
              <a:buFontTx/>
              <a:buChar char="•"/>
            </a:pPr>
            <a:r>
              <a:rPr lang="en-US" sz="1800" smtClean="0">
                <a:latin typeface="Arial" charset="0"/>
                <a:cs typeface="Arial" charset="0"/>
              </a:rPr>
              <a:t>Improved GSI code efficiency</a:t>
            </a:r>
          </a:p>
          <a:p>
            <a:pPr marL="228600" indent="-228600">
              <a:buFontTx/>
              <a:buChar char="•"/>
            </a:pPr>
            <a:endParaRPr lang="en-US" sz="1800" smtClean="0">
              <a:latin typeface="Arial" charset="0"/>
              <a:cs typeface="Arial" charset="0"/>
            </a:endParaRPr>
          </a:p>
          <a:p>
            <a:pPr marL="228600" indent="-228600">
              <a:buFontTx/>
              <a:buChar char="•"/>
            </a:pPr>
            <a:r>
              <a:rPr lang="en-US" sz="1800" smtClean="0">
                <a:latin typeface="Arial" charset="0"/>
                <a:cs typeface="Arial" charset="0"/>
              </a:rPr>
              <a:t>The GSI does not currently have the capability to operate on a non-rectangular grid.  Forecasts are therefore provided via the FV3 write-grid component on the Gaussian grid required by the GSI.  </a:t>
            </a:r>
            <a:r>
              <a:rPr lang="en-US" sz="1800" b="1" smtClean="0">
                <a:solidFill>
                  <a:srgbClr val="0000CC"/>
                </a:solidFill>
                <a:latin typeface="Arial" charset="0"/>
                <a:cs typeface="Arial" charset="0"/>
              </a:rPr>
              <a:t>Increments</a:t>
            </a:r>
            <a:r>
              <a:rPr lang="en-US" sz="1800" smtClean="0">
                <a:latin typeface="Arial" charset="0"/>
                <a:cs typeface="Arial" charset="0"/>
              </a:rPr>
              <a:t> </a:t>
            </a:r>
            <a:r>
              <a:rPr lang="en-US" sz="1800" b="1" smtClean="0">
                <a:solidFill>
                  <a:srgbClr val="0000CC"/>
                </a:solidFill>
                <a:latin typeface="Arial" charset="0"/>
                <a:cs typeface="Arial" charset="0"/>
              </a:rPr>
              <a:t>are interpolated back on the cube-sphere grid</a:t>
            </a:r>
            <a:r>
              <a:rPr lang="en-US" sz="1800" smtClean="0">
                <a:latin typeface="Arial" charset="0"/>
                <a:cs typeface="Arial" charset="0"/>
              </a:rPr>
              <a:t> within the FV3 model itself.</a:t>
            </a:r>
          </a:p>
          <a:p>
            <a:pPr marL="228600" indent="-228600">
              <a:buFontTx/>
              <a:buChar char="•"/>
            </a:pPr>
            <a:endParaRPr lang="en-US" sz="1800" smtClean="0">
              <a:latin typeface="Arial" charset="0"/>
              <a:cs typeface="Arial" charset="0"/>
            </a:endParaRPr>
          </a:p>
          <a:p>
            <a:pPr marL="228600" indent="-228600">
              <a:buFontTx/>
              <a:buChar char="•"/>
            </a:pPr>
            <a:r>
              <a:rPr lang="en-US" sz="1800" smtClean="0">
                <a:latin typeface="Arial" charset="0"/>
                <a:cs typeface="Arial" charset="0"/>
              </a:rPr>
              <a:t>Both the analysis and </a:t>
            </a:r>
            <a:r>
              <a:rPr lang="en-US" sz="1800" smtClean="0">
                <a:solidFill>
                  <a:srgbClr val="0000CC"/>
                </a:solidFill>
                <a:latin typeface="Arial" charset="0"/>
                <a:cs typeface="Arial" charset="0"/>
              </a:rPr>
              <a:t>EnKF</a:t>
            </a:r>
            <a:r>
              <a:rPr lang="en-US" sz="1800" smtClean="0">
                <a:latin typeface="Arial" charset="0"/>
                <a:cs typeface="Arial" charset="0"/>
              </a:rPr>
              <a:t> components are now performed at </a:t>
            </a:r>
            <a:r>
              <a:rPr lang="en-US" sz="1800" b="1" smtClean="0">
                <a:solidFill>
                  <a:srgbClr val="0000CC"/>
                </a:solidFill>
                <a:latin typeface="Arial" charset="0"/>
                <a:cs typeface="Arial" charset="0"/>
              </a:rPr>
              <a:t>one-half of the deterministic forecast resolution</a:t>
            </a:r>
            <a:r>
              <a:rPr lang="en-US" sz="1800" smtClean="0">
                <a:latin typeface="Arial" charset="0"/>
                <a:cs typeface="Arial" charset="0"/>
              </a:rPr>
              <a:t> (increased from one-third in current operations) and is now C384 </a:t>
            </a:r>
            <a:r>
              <a:rPr lang="en-US" sz="1800" smtClean="0">
                <a:solidFill>
                  <a:srgbClr val="0000CC"/>
                </a:solidFill>
                <a:latin typeface="Arial" charset="0"/>
                <a:cs typeface="Arial" charset="0"/>
              </a:rPr>
              <a:t>(~26km</a:t>
            </a:r>
            <a:r>
              <a:rPr lang="en-US" sz="1800" smtClean="0">
                <a:latin typeface="Arial" charset="0"/>
                <a:cs typeface="Arial" charset="0"/>
              </a:rPr>
              <a:t>) instead of 35km.  This reduced issues when interpolating between ensemble and control resolutions.</a:t>
            </a:r>
          </a:p>
          <a:p>
            <a:pPr marL="228600" indent="-228600">
              <a:buFontTx/>
              <a:buChar char="•"/>
            </a:pPr>
            <a:endParaRPr lang="en-US" sz="1800" smtClean="0">
              <a:latin typeface="Arial" charset="0"/>
              <a:cs typeface="Arial" charset="0"/>
            </a:endParaRPr>
          </a:p>
          <a:p>
            <a:pPr marL="228600" indent="-228600">
              <a:buFontTx/>
              <a:buChar char="•"/>
            </a:pPr>
            <a:r>
              <a:rPr lang="en-US" sz="1800" b="1" smtClean="0">
                <a:solidFill>
                  <a:srgbClr val="0000CC"/>
                </a:solidFill>
                <a:latin typeface="Arial" charset="0"/>
                <a:cs typeface="Arial" charset="0"/>
              </a:rPr>
              <a:t>Tropical cyclone relocation</a:t>
            </a:r>
            <a:r>
              <a:rPr lang="en-US" sz="1800" smtClean="0">
                <a:latin typeface="Arial" charset="0"/>
                <a:cs typeface="Arial" charset="0"/>
              </a:rPr>
              <a:t> is </a:t>
            </a:r>
            <a:r>
              <a:rPr lang="en-US" sz="1800" b="1" smtClean="0">
                <a:solidFill>
                  <a:srgbClr val="0000CC"/>
                </a:solidFill>
                <a:latin typeface="Arial" charset="0"/>
                <a:cs typeface="Arial" charset="0"/>
              </a:rPr>
              <a:t>omitted</a:t>
            </a:r>
            <a:r>
              <a:rPr lang="en-US" sz="1800" smtClean="0">
                <a:latin typeface="Arial" charset="0"/>
                <a:cs typeface="Arial" charset="0"/>
              </a:rPr>
              <a:t> from the implementation, as is the full field </a:t>
            </a:r>
            <a:r>
              <a:rPr lang="en-US" sz="1800" b="1" smtClean="0">
                <a:solidFill>
                  <a:srgbClr val="0000CC"/>
                </a:solidFill>
                <a:latin typeface="Arial" charset="0"/>
                <a:cs typeface="Arial" charset="0"/>
              </a:rPr>
              <a:t>digital filter</a:t>
            </a:r>
            <a:r>
              <a:rPr lang="en-US" sz="1800" smtClean="0">
                <a:latin typeface="Arial" charset="0"/>
                <a:cs typeface="Arial" charset="0"/>
              </a:rPr>
              <a:t>.</a:t>
            </a:r>
          </a:p>
          <a:p>
            <a:pPr marL="228600" indent="-228600">
              <a:buFontTx/>
              <a:buChar char="•"/>
            </a:pPr>
            <a:endParaRPr lang="en-US" sz="1800" smtClean="0">
              <a:latin typeface="Arial" charset="0"/>
              <a:cs typeface="Arial" charset="0"/>
            </a:endParaRPr>
          </a:p>
          <a:p>
            <a:pPr marL="228600" indent="-228600">
              <a:lnSpc>
                <a:spcPct val="90000"/>
              </a:lnSpc>
              <a:buFontTx/>
              <a:buChar char="•"/>
            </a:pPr>
            <a:r>
              <a:rPr lang="en-US" sz="1800" smtClean="0">
                <a:latin typeface="Arial" charset="0"/>
                <a:cs typeface="Arial" charset="0"/>
              </a:rPr>
              <a:t>The current operational GDAS/GFS system uses a total (non-precipitating) cloud condensate, whereas the FV3-GFS has </a:t>
            </a:r>
            <a:r>
              <a:rPr lang="en-US" sz="1800" b="1" smtClean="0">
                <a:solidFill>
                  <a:srgbClr val="0000CC"/>
                </a:solidFill>
                <a:latin typeface="Arial" charset="0"/>
                <a:cs typeface="Arial" charset="0"/>
              </a:rPr>
              <a:t>five separate hydrometeor</a:t>
            </a:r>
            <a:r>
              <a:rPr lang="en-US" sz="1800" smtClean="0">
                <a:latin typeface="Arial" charset="0"/>
                <a:cs typeface="Arial" charset="0"/>
              </a:rPr>
              <a:t> variables.</a:t>
            </a:r>
          </a:p>
          <a:p>
            <a:pPr marL="228600" indent="-228600">
              <a:lnSpc>
                <a:spcPct val="90000"/>
              </a:lnSpc>
              <a:buFontTx/>
              <a:buChar char="•"/>
            </a:pPr>
            <a:endParaRPr lang="en-US" sz="1800" smtClean="0">
              <a:latin typeface="Arial" charset="0"/>
              <a:cs typeface="Arial" charset="0"/>
            </a:endParaRPr>
          </a:p>
        </p:txBody>
      </p:sp>
      <p:sp>
        <p:nvSpPr>
          <p:cNvPr id="38915" name="Text Box 4"/>
          <p:cNvSpPr txBox="1">
            <a:spLocks noChangeArrowheads="1"/>
          </p:cNvSpPr>
          <p:nvPr/>
        </p:nvSpPr>
        <p:spPr bwMode="auto">
          <a:xfrm>
            <a:off x="6842125" y="6419850"/>
            <a:ext cx="1423988" cy="307975"/>
          </a:xfrm>
          <a:prstGeom prst="rect">
            <a:avLst/>
          </a:prstGeom>
          <a:noFill/>
          <a:ln w="9525">
            <a:noFill/>
            <a:miter lim="800000"/>
            <a:headEnd/>
            <a:tailEnd/>
          </a:ln>
        </p:spPr>
        <p:txBody>
          <a:bodyPr wrap="none">
            <a:spAutoFit/>
          </a:bodyPr>
          <a:lstStyle/>
          <a:p>
            <a:r>
              <a:rPr lang="en-US"/>
              <a:t>From: DA Team</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txBox="1">
            <a:spLocks noGrp="1"/>
          </p:cNvSpPr>
          <p:nvPr>
            <p:ph type="title" idx="4294967295"/>
          </p:nvPr>
        </p:nvSpPr>
        <p:spPr>
          <a:xfrm>
            <a:off x="423863" y="230188"/>
            <a:ext cx="8229600" cy="771525"/>
          </a:xfrm>
        </p:spPr>
        <p:txBody>
          <a:bodyPr lIns="91440" tIns="45720" rIns="91440" bIns="45720"/>
          <a:lstStyle/>
          <a:p>
            <a:pPr algn="ctr"/>
            <a:r>
              <a:rPr lang="en-US" sz="2400" b="1" smtClean="0">
                <a:solidFill>
                  <a:schemeClr val="tx1"/>
                </a:solidFill>
                <a:latin typeface="Arial" charset="0"/>
                <a:cs typeface="Arial" charset="0"/>
              </a:rPr>
              <a:t>DA Infrastructure Changes – cont’d</a:t>
            </a:r>
          </a:p>
        </p:txBody>
      </p:sp>
      <p:sp>
        <p:nvSpPr>
          <p:cNvPr id="39938" name="Content Placeholder 2"/>
          <p:cNvSpPr txBox="1">
            <a:spLocks noGrp="1"/>
          </p:cNvSpPr>
          <p:nvPr>
            <p:ph idx="4294967295"/>
          </p:nvPr>
        </p:nvSpPr>
        <p:spPr>
          <a:xfrm>
            <a:off x="361950" y="1581150"/>
            <a:ext cx="8362950" cy="4916488"/>
          </a:xfrm>
        </p:spPr>
        <p:txBody>
          <a:bodyPr lIns="91440" tIns="45720" rIns="91440" bIns="45720"/>
          <a:lstStyle/>
          <a:p>
            <a:pPr marL="228600" indent="-228600">
              <a:lnSpc>
                <a:spcPct val="90000"/>
              </a:lnSpc>
              <a:buFontTx/>
              <a:buChar char="•"/>
            </a:pPr>
            <a:r>
              <a:rPr lang="en-US" sz="1800" smtClean="0">
                <a:latin typeface="Arial" charset="0"/>
                <a:cs typeface="Arial" charset="0"/>
              </a:rPr>
              <a:t>The initial FV3 data assimilation scheme retains the total cloud condensate control variable by </a:t>
            </a:r>
            <a:r>
              <a:rPr lang="en-US" sz="1800" b="1" smtClean="0">
                <a:solidFill>
                  <a:srgbClr val="0000CC"/>
                </a:solidFill>
                <a:latin typeface="Arial" charset="0"/>
                <a:cs typeface="Arial" charset="0"/>
              </a:rPr>
              <a:t>combining liquid water and ice amounts</a:t>
            </a:r>
            <a:r>
              <a:rPr lang="en-US" sz="1800" smtClean="0">
                <a:latin typeface="Arial" charset="0"/>
                <a:cs typeface="Arial" charset="0"/>
              </a:rPr>
              <a:t> from the model, but avoids issues with how to split the analysis increments into the component species by </a:t>
            </a:r>
            <a:r>
              <a:rPr lang="en-US" sz="1800" b="1" smtClean="0">
                <a:solidFill>
                  <a:srgbClr val="0000CC"/>
                </a:solidFill>
                <a:latin typeface="Arial" charset="0"/>
                <a:cs typeface="Arial" charset="0"/>
              </a:rPr>
              <a:t>not feeding the increment back</a:t>
            </a:r>
            <a:r>
              <a:rPr lang="en-US" sz="1800" smtClean="0">
                <a:latin typeface="Arial" charset="0"/>
                <a:cs typeface="Arial" charset="0"/>
              </a:rPr>
              <a:t> at all.</a:t>
            </a:r>
          </a:p>
          <a:p>
            <a:pPr marL="228600" indent="-228600">
              <a:lnSpc>
                <a:spcPct val="90000"/>
              </a:lnSpc>
            </a:pPr>
            <a:endParaRPr lang="en-US" sz="1800" smtClean="0">
              <a:latin typeface="Arial" charset="0"/>
              <a:cs typeface="Arial" charset="0"/>
            </a:endParaRPr>
          </a:p>
          <a:p>
            <a:pPr marL="628650" lvl="1" indent="-285750">
              <a:lnSpc>
                <a:spcPct val="90000"/>
              </a:lnSpc>
              <a:buFontTx/>
              <a:buChar char="–"/>
            </a:pPr>
            <a:r>
              <a:rPr lang="en-US" sz="1800" smtClean="0">
                <a:latin typeface="Arial" charset="0"/>
                <a:cs typeface="Arial" charset="0"/>
              </a:rPr>
              <a:t>This approach (treating the cloud as a “sink variable”) will </a:t>
            </a:r>
            <a:r>
              <a:rPr lang="en-US" sz="1800" b="1" smtClean="0">
                <a:solidFill>
                  <a:srgbClr val="0000CC"/>
                </a:solidFill>
                <a:latin typeface="Arial" charset="0"/>
                <a:cs typeface="Arial" charset="0"/>
              </a:rPr>
              <a:t>still update the other model fields</a:t>
            </a:r>
            <a:r>
              <a:rPr lang="en-US" sz="1800" smtClean="0">
                <a:latin typeface="Arial" charset="0"/>
                <a:cs typeface="Arial" charset="0"/>
              </a:rPr>
              <a:t> </a:t>
            </a:r>
            <a:r>
              <a:rPr lang="en-US" sz="1800" b="1" smtClean="0">
                <a:solidFill>
                  <a:srgbClr val="0000CC"/>
                </a:solidFill>
                <a:latin typeface="Arial" charset="0"/>
                <a:cs typeface="Arial" charset="0"/>
              </a:rPr>
              <a:t>to be consistent with the cloud increment</a:t>
            </a:r>
            <a:r>
              <a:rPr lang="en-US" sz="1800" smtClean="0">
                <a:latin typeface="Arial" charset="0"/>
                <a:cs typeface="Arial" charset="0"/>
              </a:rPr>
              <a:t> through the multivariate error correlation in the background error specification while also </a:t>
            </a:r>
            <a:r>
              <a:rPr lang="en-US" sz="1800" b="1" smtClean="0">
                <a:solidFill>
                  <a:srgbClr val="0000CC"/>
                </a:solidFill>
                <a:latin typeface="Arial" charset="0"/>
                <a:cs typeface="Arial" charset="0"/>
              </a:rPr>
              <a:t>mitigating “spin-down” issues</a:t>
            </a:r>
            <a:r>
              <a:rPr lang="en-US" sz="1800" smtClean="0">
                <a:latin typeface="Arial" charset="0"/>
                <a:cs typeface="Arial" charset="0"/>
              </a:rPr>
              <a:t> seen in current operations.</a:t>
            </a:r>
          </a:p>
          <a:p>
            <a:pPr marL="228600" indent="-228600">
              <a:buFontTx/>
              <a:buChar char="•"/>
            </a:pPr>
            <a:endParaRPr lang="en-US" sz="1800" smtClean="0">
              <a:latin typeface="Arial" charset="0"/>
              <a:cs typeface="Arial" charset="0"/>
            </a:endParaRPr>
          </a:p>
          <a:p>
            <a:pPr marL="228600" indent="-228600">
              <a:buFontTx/>
              <a:buChar char="•"/>
            </a:pPr>
            <a:endParaRPr lang="en-US" sz="1800" smtClean="0">
              <a:latin typeface="Arial" charset="0"/>
              <a:cs typeface="Arial" charset="0"/>
            </a:endParaRPr>
          </a:p>
          <a:p>
            <a:pPr marL="228600" indent="-228600">
              <a:buFontTx/>
              <a:buChar char="•"/>
            </a:pPr>
            <a:r>
              <a:rPr lang="en-US" sz="1800" b="1" smtClean="0">
                <a:solidFill>
                  <a:srgbClr val="0000CC"/>
                </a:solidFill>
                <a:latin typeface="Arial" charset="0"/>
                <a:cs typeface="Arial" charset="0"/>
              </a:rPr>
              <a:t>Only </a:t>
            </a:r>
            <a:r>
              <a:rPr lang="en-US" sz="1800" smtClean="0">
                <a:solidFill>
                  <a:schemeClr val="tx1"/>
                </a:solidFill>
                <a:latin typeface="Arial" charset="0"/>
                <a:cs typeface="Arial" charset="0"/>
              </a:rPr>
              <a:t>the</a:t>
            </a:r>
            <a:r>
              <a:rPr lang="en-US" sz="1800" b="1" smtClean="0">
                <a:solidFill>
                  <a:srgbClr val="0000CC"/>
                </a:solidFill>
                <a:latin typeface="Arial" charset="0"/>
                <a:cs typeface="Arial" charset="0"/>
              </a:rPr>
              <a:t> SHUM</a:t>
            </a:r>
            <a:r>
              <a:rPr lang="en-US" sz="1800" smtClean="0">
                <a:latin typeface="Arial" charset="0"/>
                <a:cs typeface="Arial" charset="0"/>
              </a:rPr>
              <a:t> (Stochastically Perturbed Boundary Layer Specific Humidity) and </a:t>
            </a:r>
            <a:r>
              <a:rPr lang="en-US" sz="1800" b="1" smtClean="0">
                <a:solidFill>
                  <a:srgbClr val="0000CC"/>
                </a:solidFill>
                <a:latin typeface="Arial" charset="0"/>
                <a:cs typeface="Arial" charset="0"/>
              </a:rPr>
              <a:t>SPPT</a:t>
            </a:r>
            <a:r>
              <a:rPr lang="en-US" sz="1800" smtClean="0">
                <a:latin typeface="Arial" charset="0"/>
                <a:cs typeface="Arial" charset="0"/>
              </a:rPr>
              <a:t> (Stochastically Perturbed Physics Tendencies) are included as stochastic physics in the EnKF.  The </a:t>
            </a:r>
            <a:r>
              <a:rPr lang="en-US" sz="1800" b="1" smtClean="0">
                <a:solidFill>
                  <a:srgbClr val="0000CC"/>
                </a:solidFill>
                <a:latin typeface="Arial" charset="0"/>
                <a:cs typeface="Arial" charset="0"/>
              </a:rPr>
              <a:t>SKEB</a:t>
            </a:r>
            <a:r>
              <a:rPr lang="en-US" sz="1800" smtClean="0">
                <a:latin typeface="Arial" charset="0"/>
                <a:cs typeface="Arial" charset="0"/>
              </a:rPr>
              <a:t> (Stochastic Energy Backscatter) </a:t>
            </a:r>
            <a:r>
              <a:rPr lang="en-US" sz="1800" b="1" smtClean="0">
                <a:solidFill>
                  <a:srgbClr val="0000CC"/>
                </a:solidFill>
                <a:latin typeface="Arial" charset="0"/>
                <a:cs typeface="Arial" charset="0"/>
              </a:rPr>
              <a:t>was not</a:t>
            </a:r>
            <a:r>
              <a:rPr lang="en-US" sz="1800" smtClean="0">
                <a:latin typeface="Arial" charset="0"/>
                <a:cs typeface="Arial" charset="0"/>
              </a:rPr>
              <a:t> available to be </a:t>
            </a:r>
            <a:r>
              <a:rPr lang="en-US" sz="1800" b="1" smtClean="0">
                <a:solidFill>
                  <a:srgbClr val="0000CC"/>
                </a:solidFill>
                <a:latin typeface="Arial" charset="0"/>
                <a:cs typeface="Arial" charset="0"/>
              </a:rPr>
              <a:t>used</a:t>
            </a:r>
            <a:r>
              <a:rPr lang="en-US" sz="1800" smtClean="0">
                <a:latin typeface="Arial" charset="0"/>
                <a:cs typeface="Arial" charset="0"/>
              </a:rPr>
              <a:t> at the time the code was frozen, and amplitude parameters for SHUM and SPPT were modified to compensate.  </a:t>
            </a:r>
          </a:p>
        </p:txBody>
      </p:sp>
      <p:sp>
        <p:nvSpPr>
          <p:cNvPr id="39939" name="Text Box 4"/>
          <p:cNvSpPr txBox="1">
            <a:spLocks noChangeArrowheads="1"/>
          </p:cNvSpPr>
          <p:nvPr/>
        </p:nvSpPr>
        <p:spPr bwMode="auto">
          <a:xfrm>
            <a:off x="6842125" y="6419850"/>
            <a:ext cx="1423988" cy="307975"/>
          </a:xfrm>
          <a:prstGeom prst="rect">
            <a:avLst/>
          </a:prstGeom>
          <a:noFill/>
          <a:ln w="9525">
            <a:noFill/>
            <a:miter lim="800000"/>
            <a:headEnd/>
            <a:tailEnd/>
          </a:ln>
        </p:spPr>
        <p:txBody>
          <a:bodyPr wrap="none">
            <a:spAutoFit/>
          </a:bodyPr>
          <a:lstStyle/>
          <a:p>
            <a:r>
              <a:rPr lang="en-US"/>
              <a:t>From: DA Team</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txBox="1">
            <a:spLocks noGrp="1"/>
          </p:cNvSpPr>
          <p:nvPr>
            <p:ph type="title" idx="4294967295"/>
          </p:nvPr>
        </p:nvSpPr>
        <p:spPr>
          <a:xfrm>
            <a:off x="1271588" y="230188"/>
            <a:ext cx="6410325" cy="819150"/>
          </a:xfrm>
        </p:spPr>
        <p:txBody>
          <a:bodyPr lIns="91440" tIns="45720" rIns="91440" bIns="45720"/>
          <a:lstStyle/>
          <a:p>
            <a:pPr algn="ctr"/>
            <a:r>
              <a:rPr lang="en-US" sz="2400" b="1" smtClean="0">
                <a:solidFill>
                  <a:srgbClr val="0000CC"/>
                </a:solidFill>
                <a:latin typeface="Arial" charset="0"/>
                <a:cs typeface="Arial" charset="0"/>
              </a:rPr>
              <a:t>DA: Observation Changes</a:t>
            </a:r>
          </a:p>
        </p:txBody>
      </p:sp>
      <p:sp>
        <p:nvSpPr>
          <p:cNvPr id="40962" name="Content Placeholder 2"/>
          <p:cNvSpPr txBox="1">
            <a:spLocks noGrp="1"/>
          </p:cNvSpPr>
          <p:nvPr>
            <p:ph idx="4294967295"/>
          </p:nvPr>
        </p:nvSpPr>
        <p:spPr>
          <a:xfrm>
            <a:off x="276225" y="1228725"/>
            <a:ext cx="5924550" cy="5278438"/>
          </a:xfrm>
          <a:ln>
            <a:solidFill>
              <a:schemeClr val="accent1"/>
            </a:solidFill>
          </a:ln>
        </p:spPr>
        <p:txBody>
          <a:bodyPr lIns="91440" tIns="45720" rIns="91440" bIns="45720"/>
          <a:lstStyle/>
          <a:p>
            <a:pPr marL="266700" indent="-266700">
              <a:buFontTx/>
              <a:buChar char="•"/>
            </a:pPr>
            <a:r>
              <a:rPr lang="en-US" sz="1800" b="1" smtClean="0">
                <a:solidFill>
                  <a:srgbClr val="0000CC"/>
                </a:solidFill>
                <a:latin typeface="Arial" charset="0"/>
                <a:cs typeface="Arial" charset="0"/>
              </a:rPr>
              <a:t>ATMS</a:t>
            </a:r>
            <a:r>
              <a:rPr lang="en-US" sz="1800" smtClean="0">
                <a:latin typeface="Arial" charset="0"/>
                <a:cs typeface="Arial" charset="0"/>
              </a:rPr>
              <a:t> has been upgraded from </a:t>
            </a:r>
            <a:r>
              <a:rPr lang="en-US" sz="1800" b="1" smtClean="0">
                <a:solidFill>
                  <a:srgbClr val="0000CC"/>
                </a:solidFill>
                <a:latin typeface="Arial" charset="0"/>
                <a:cs typeface="Arial" charset="0"/>
              </a:rPr>
              <a:t>clear-sky to all-sky</a:t>
            </a:r>
            <a:r>
              <a:rPr lang="en-US" sz="1800" smtClean="0">
                <a:latin typeface="Arial" charset="0"/>
                <a:cs typeface="Arial" charset="0"/>
              </a:rPr>
              <a:t> assimilation to be consistent with the AMSU-A sensors.</a:t>
            </a:r>
          </a:p>
          <a:p>
            <a:pPr marL="266700" indent="-266700">
              <a:buFontTx/>
              <a:buChar char="•"/>
            </a:pPr>
            <a:endParaRPr lang="en-US" sz="1800" smtClean="0">
              <a:latin typeface="Arial" charset="0"/>
              <a:cs typeface="Arial" charset="0"/>
            </a:endParaRPr>
          </a:p>
          <a:p>
            <a:pPr marL="266700" indent="-266700">
              <a:buFontTx/>
              <a:buChar char="•"/>
            </a:pPr>
            <a:r>
              <a:rPr lang="en-US" sz="1800" smtClean="0">
                <a:latin typeface="Arial" charset="0"/>
                <a:cs typeface="Arial" charset="0"/>
              </a:rPr>
              <a:t>CrIS on Suomi-NPP was upgraded to use the full spectral resolution (FSR) data stream – consistent with CrIS on NOAA-20 (moisture and pressure).</a:t>
            </a:r>
          </a:p>
          <a:p>
            <a:pPr marL="266700" indent="-266700">
              <a:buFontTx/>
              <a:buChar char="•"/>
            </a:pPr>
            <a:endParaRPr lang="en-US" sz="1800" smtClean="0">
              <a:latin typeface="Arial" charset="0"/>
              <a:cs typeface="Arial" charset="0"/>
            </a:endParaRPr>
          </a:p>
          <a:p>
            <a:pPr marL="266700" indent="-266700">
              <a:buFontTx/>
              <a:buChar char="•"/>
            </a:pPr>
            <a:r>
              <a:rPr lang="en-US" sz="1800" smtClean="0">
                <a:latin typeface="Arial" charset="0"/>
                <a:cs typeface="Arial" charset="0"/>
              </a:rPr>
              <a:t>CrIS and ATMS on NOAA-20 as well as GOES-16 winds were made operational in 2018 and this is reflected in the FV3-GFS package.   CrIS has slightly modified observation errors and thinning compared to operations.</a:t>
            </a:r>
          </a:p>
          <a:p>
            <a:pPr marL="266700" indent="-266700">
              <a:buFontTx/>
              <a:buChar char="•"/>
            </a:pPr>
            <a:endParaRPr lang="en-US" sz="1800" smtClean="0">
              <a:latin typeface="Arial" charset="0"/>
              <a:cs typeface="Arial" charset="0"/>
            </a:endParaRPr>
          </a:p>
          <a:p>
            <a:pPr marL="266700" indent="-266700">
              <a:buFontTx/>
              <a:buChar char="•"/>
            </a:pPr>
            <a:r>
              <a:rPr lang="en-US" sz="1800" smtClean="0">
                <a:latin typeface="Arial" charset="0"/>
                <a:cs typeface="Arial" charset="0"/>
              </a:rPr>
              <a:t>Turn on 10 water vapor channels for IASI.</a:t>
            </a:r>
          </a:p>
          <a:p>
            <a:pPr marL="266700" indent="-266700">
              <a:buFontTx/>
              <a:buChar char="•"/>
            </a:pPr>
            <a:endParaRPr lang="en-US" sz="1800" smtClean="0">
              <a:latin typeface="Arial" charset="0"/>
              <a:cs typeface="Arial" charset="0"/>
            </a:endParaRPr>
          </a:p>
          <a:p>
            <a:pPr marL="266700" indent="-266700">
              <a:buFontTx/>
              <a:buChar char="•"/>
            </a:pPr>
            <a:r>
              <a:rPr lang="en-US" sz="1800" smtClean="0">
                <a:latin typeface="Arial" charset="0"/>
                <a:cs typeface="Arial" charset="0"/>
              </a:rPr>
              <a:t>Turn on Megha-Tropiques Saphir (humidity)</a:t>
            </a:r>
          </a:p>
          <a:p>
            <a:pPr marL="266700" indent="-266700">
              <a:buFontTx/>
              <a:buChar char="•"/>
            </a:pPr>
            <a:endParaRPr lang="en-US" sz="1800" b="1" smtClean="0">
              <a:latin typeface="Arial" charset="0"/>
              <a:cs typeface="Arial" charset="0"/>
            </a:endParaRPr>
          </a:p>
          <a:p>
            <a:pPr marL="266700" indent="-266700">
              <a:buFontTx/>
              <a:buChar char="•"/>
            </a:pPr>
            <a:r>
              <a:rPr lang="en-US" sz="1800" smtClean="0">
                <a:latin typeface="Arial" charset="0"/>
                <a:cs typeface="Arial" charset="0"/>
              </a:rPr>
              <a:t>Monitor Suomi-NPP OMPS retrievals (ozone)</a:t>
            </a:r>
          </a:p>
        </p:txBody>
      </p:sp>
      <p:sp>
        <p:nvSpPr>
          <p:cNvPr id="40963" name="Rectangle 11"/>
          <p:cNvSpPr>
            <a:spLocks noChangeArrowheads="1"/>
          </p:cNvSpPr>
          <p:nvPr/>
        </p:nvSpPr>
        <p:spPr bwMode="auto">
          <a:xfrm>
            <a:off x="6480175" y="1371600"/>
            <a:ext cx="2376488" cy="517525"/>
          </a:xfrm>
          <a:prstGeom prst="rect">
            <a:avLst/>
          </a:prstGeom>
          <a:solidFill>
            <a:srgbClr val="D7D735"/>
          </a:solidFill>
          <a:ln w="9525">
            <a:noFill/>
            <a:miter lim="800000"/>
            <a:headEnd/>
            <a:tailEnd/>
          </a:ln>
        </p:spPr>
        <p:txBody>
          <a:bodyPr>
            <a:spAutoFit/>
          </a:bodyPr>
          <a:lstStyle/>
          <a:p>
            <a:pPr algn="ctr"/>
            <a:r>
              <a:rPr lang="en-US" b="1">
                <a:solidFill>
                  <a:schemeClr val="tx1"/>
                </a:solidFill>
              </a:rPr>
              <a:t>500hPa HGT ACC</a:t>
            </a:r>
          </a:p>
          <a:p>
            <a:pPr algn="ctr"/>
            <a:r>
              <a:rPr lang="en-US" b="1">
                <a:solidFill>
                  <a:schemeClr val="tx1"/>
                </a:solidFill>
              </a:rPr>
              <a:t>ATMS Change to All-Sky</a:t>
            </a:r>
          </a:p>
        </p:txBody>
      </p:sp>
      <p:pic>
        <p:nvPicPr>
          <p:cNvPr id="40964" name="Picture 2"/>
          <p:cNvPicPr>
            <a:picLocks noChangeAspect="1"/>
          </p:cNvPicPr>
          <p:nvPr/>
        </p:nvPicPr>
        <p:blipFill>
          <a:blip r:embed="rId2"/>
          <a:srcRect l="48489" t="26450" b="51428"/>
          <a:stretch>
            <a:fillRect/>
          </a:stretch>
        </p:blipFill>
        <p:spPr bwMode="auto">
          <a:xfrm>
            <a:off x="6403975" y="3281363"/>
            <a:ext cx="2566988" cy="1647825"/>
          </a:xfrm>
          <a:prstGeom prst="rect">
            <a:avLst/>
          </a:prstGeom>
          <a:noFill/>
          <a:ln w="9525">
            <a:noFill/>
            <a:miter lim="800000"/>
            <a:headEnd/>
            <a:tailEnd/>
          </a:ln>
        </p:spPr>
      </p:pic>
      <p:pic>
        <p:nvPicPr>
          <p:cNvPr id="40965" name="Picture 3"/>
          <p:cNvPicPr>
            <a:picLocks noChangeAspect="1"/>
          </p:cNvPicPr>
          <p:nvPr/>
        </p:nvPicPr>
        <p:blipFill>
          <a:blip r:embed="rId3"/>
          <a:srcRect l="49371" t="26450" b="51428"/>
          <a:stretch>
            <a:fillRect/>
          </a:stretch>
        </p:blipFill>
        <p:spPr bwMode="auto">
          <a:xfrm>
            <a:off x="6484938" y="4959350"/>
            <a:ext cx="2525712" cy="1754188"/>
          </a:xfrm>
          <a:prstGeom prst="rect">
            <a:avLst/>
          </a:prstGeom>
          <a:noFill/>
          <a:ln w="9525">
            <a:noFill/>
            <a:miter lim="800000"/>
            <a:headEnd/>
            <a:tailEnd/>
          </a:ln>
        </p:spPr>
      </p:pic>
      <p:sp>
        <p:nvSpPr>
          <p:cNvPr id="40966" name="Text Box 14"/>
          <p:cNvSpPr txBox="1">
            <a:spLocks noChangeArrowheads="1"/>
          </p:cNvSpPr>
          <p:nvPr/>
        </p:nvSpPr>
        <p:spPr bwMode="auto">
          <a:xfrm>
            <a:off x="7004050" y="5335588"/>
            <a:ext cx="431800" cy="304800"/>
          </a:xfrm>
          <a:prstGeom prst="rect">
            <a:avLst/>
          </a:prstGeom>
          <a:noFill/>
          <a:ln w="9525">
            <a:noFill/>
            <a:miter lim="800000"/>
            <a:headEnd/>
            <a:tailEnd/>
          </a:ln>
        </p:spPr>
        <p:txBody>
          <a:bodyPr wrap="none">
            <a:spAutoFit/>
          </a:bodyPr>
          <a:lstStyle/>
          <a:p>
            <a:r>
              <a:rPr lang="en-US" b="1"/>
              <a:t>SH</a:t>
            </a:r>
          </a:p>
        </p:txBody>
      </p:sp>
      <p:sp>
        <p:nvSpPr>
          <p:cNvPr id="40967" name="Text Box 15"/>
          <p:cNvSpPr txBox="1">
            <a:spLocks noChangeArrowheads="1"/>
          </p:cNvSpPr>
          <p:nvPr/>
        </p:nvSpPr>
        <p:spPr bwMode="auto">
          <a:xfrm>
            <a:off x="6842125" y="4125913"/>
            <a:ext cx="441325" cy="304800"/>
          </a:xfrm>
          <a:prstGeom prst="rect">
            <a:avLst/>
          </a:prstGeom>
          <a:noFill/>
          <a:ln w="9525">
            <a:noFill/>
            <a:miter lim="800000"/>
            <a:headEnd/>
            <a:tailEnd/>
          </a:ln>
        </p:spPr>
        <p:txBody>
          <a:bodyPr wrap="none">
            <a:spAutoFit/>
          </a:bodyPr>
          <a:lstStyle/>
          <a:p>
            <a:r>
              <a:rPr lang="en-US" b="1"/>
              <a:t>NH</a:t>
            </a:r>
          </a:p>
        </p:txBody>
      </p:sp>
      <p:sp>
        <p:nvSpPr>
          <p:cNvPr id="40968" name="TextBox 10"/>
          <p:cNvSpPr txBox="1">
            <a:spLocks noChangeArrowheads="1"/>
          </p:cNvSpPr>
          <p:nvPr/>
        </p:nvSpPr>
        <p:spPr bwMode="auto">
          <a:xfrm>
            <a:off x="6534150" y="2117725"/>
            <a:ext cx="2384425" cy="946150"/>
          </a:xfrm>
          <a:prstGeom prst="rect">
            <a:avLst/>
          </a:prstGeom>
          <a:solidFill>
            <a:schemeClr val="bg1"/>
          </a:solidFill>
          <a:ln w="9525">
            <a:noFill/>
            <a:miter lim="800000"/>
            <a:headEnd/>
            <a:tailEnd/>
          </a:ln>
        </p:spPr>
        <p:txBody>
          <a:bodyPr>
            <a:spAutoFit/>
          </a:bodyPr>
          <a:lstStyle/>
          <a:p>
            <a:pPr defTabSz="457200"/>
            <a:r>
              <a:rPr lang="en-US" sz="1800" b="1">
                <a:solidFill>
                  <a:schemeClr val="tx1"/>
                </a:solidFill>
                <a:latin typeface="Calibri" pitchFamily="34" charset="0"/>
              </a:rPr>
              <a:t>Cntl: Clear-Sky ATMS</a:t>
            </a:r>
          </a:p>
          <a:p>
            <a:pPr defTabSz="457200"/>
            <a:r>
              <a:rPr lang="en-US" sz="1800" b="1">
                <a:solidFill>
                  <a:srgbClr val="FF0000"/>
                </a:solidFill>
                <a:latin typeface="Calibri" pitchFamily="34" charset="0"/>
              </a:rPr>
              <a:t>All-Sky ATMS</a:t>
            </a:r>
          </a:p>
          <a:p>
            <a:pPr defTabSz="457200"/>
            <a:r>
              <a:rPr lang="en-US" sz="1000">
                <a:solidFill>
                  <a:schemeClr val="tx1"/>
                </a:solidFill>
                <a:latin typeface="Calibri" pitchFamily="34" charset="0"/>
              </a:rPr>
              <a:t>(other curves are alternative configurations for all-aky) </a:t>
            </a:r>
          </a:p>
        </p:txBody>
      </p:sp>
      <p:sp>
        <p:nvSpPr>
          <p:cNvPr id="40969" name="Text Box 17"/>
          <p:cNvSpPr txBox="1">
            <a:spLocks noChangeArrowheads="1"/>
          </p:cNvSpPr>
          <p:nvPr/>
        </p:nvSpPr>
        <p:spPr bwMode="auto">
          <a:xfrm>
            <a:off x="7299325" y="3144838"/>
            <a:ext cx="1446213" cy="244475"/>
          </a:xfrm>
          <a:prstGeom prst="rect">
            <a:avLst/>
          </a:prstGeom>
          <a:noFill/>
          <a:ln w="9525">
            <a:noFill/>
            <a:miter lim="800000"/>
            <a:headEnd/>
            <a:tailEnd/>
          </a:ln>
        </p:spPr>
        <p:txBody>
          <a:bodyPr wrap="none">
            <a:spAutoFit/>
          </a:bodyPr>
          <a:lstStyle/>
          <a:p>
            <a:r>
              <a:rPr lang="en-US" sz="1000" b="1"/>
              <a:t>20150521 ~ 20150731</a:t>
            </a:r>
          </a:p>
        </p:txBody>
      </p:sp>
      <p:sp>
        <p:nvSpPr>
          <p:cNvPr id="40970" name="Text Box 18"/>
          <p:cNvSpPr txBox="1">
            <a:spLocks noChangeArrowheads="1"/>
          </p:cNvSpPr>
          <p:nvPr/>
        </p:nvSpPr>
        <p:spPr bwMode="auto">
          <a:xfrm>
            <a:off x="4308475" y="6604000"/>
            <a:ext cx="1250950" cy="276225"/>
          </a:xfrm>
          <a:prstGeom prst="rect">
            <a:avLst/>
          </a:prstGeom>
          <a:noFill/>
          <a:ln w="9525">
            <a:noFill/>
            <a:miter lim="800000"/>
            <a:headEnd/>
            <a:tailEnd/>
          </a:ln>
        </p:spPr>
        <p:txBody>
          <a:bodyPr wrap="none">
            <a:spAutoFit/>
          </a:bodyPr>
          <a:lstStyle/>
          <a:p>
            <a:r>
              <a:rPr lang="en-US" sz="1200"/>
              <a:t>From: DA Team</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Google Shape;147;p24"/>
          <p:cNvSpPr txBox="1">
            <a:spLocks noGrp="1"/>
          </p:cNvSpPr>
          <p:nvPr>
            <p:ph type="title" idx="4294967295"/>
          </p:nvPr>
        </p:nvSpPr>
        <p:spPr>
          <a:xfrm>
            <a:off x="304800" y="274638"/>
            <a:ext cx="8610600" cy="639762"/>
          </a:xfrm>
        </p:spPr>
        <p:txBody>
          <a:bodyPr lIns="68575" tIns="34275" rIns="68575" bIns="34275"/>
          <a:lstStyle/>
          <a:p>
            <a:pPr algn="ctr"/>
            <a:r>
              <a:rPr lang="en-US" sz="2400" b="1" smtClean="0">
                <a:solidFill>
                  <a:srgbClr val="0000CC"/>
                </a:solidFill>
                <a:latin typeface="Arial" charset="0"/>
                <a:cs typeface="Arial" charset="0"/>
              </a:rPr>
              <a:t>Post Processing Upgrade and Changes</a:t>
            </a:r>
            <a:endParaRPr lang="en-US" b="1" smtClean="0">
              <a:solidFill>
                <a:srgbClr val="0000CC"/>
              </a:solidFill>
              <a:latin typeface="Arial" charset="0"/>
              <a:cs typeface="Arial" charset="0"/>
            </a:endParaRPr>
          </a:p>
        </p:txBody>
      </p:sp>
      <p:sp>
        <p:nvSpPr>
          <p:cNvPr id="41986" name="Google Shape;148;p24"/>
          <p:cNvSpPr txBox="1">
            <a:spLocks noGrp="1"/>
          </p:cNvSpPr>
          <p:nvPr>
            <p:ph type="body" idx="4294967295"/>
          </p:nvPr>
        </p:nvSpPr>
        <p:spPr>
          <a:xfrm>
            <a:off x="287338" y="1187450"/>
            <a:ext cx="8761412" cy="5049838"/>
          </a:xfrm>
        </p:spPr>
        <p:txBody>
          <a:bodyPr lIns="68575" tIns="34275" rIns="68575" bIns="34275"/>
          <a:lstStyle/>
          <a:p>
            <a:pPr marL="185738" indent="-261938">
              <a:spcBef>
                <a:spcPts val="400"/>
              </a:spcBef>
              <a:buClr>
                <a:srgbClr val="000066"/>
              </a:buClr>
              <a:buSzPts val="1800"/>
              <a:buFont typeface="Noto Sans Symbols"/>
              <a:buChar char="➢"/>
            </a:pPr>
            <a:r>
              <a:rPr lang="en-US" sz="1900" b="1" smtClean="0">
                <a:latin typeface="Times New Roman" pitchFamily="18" charset="0"/>
                <a:cs typeface="Times New Roman" pitchFamily="18" charset="0"/>
                <a:sym typeface="Times New Roman" pitchFamily="18" charset="0"/>
              </a:rPr>
              <a:t>Changes in products:</a:t>
            </a:r>
          </a:p>
          <a:p>
            <a:pPr marL="342900" lvl="3" indent="-342900">
              <a:spcBef>
                <a:spcPts val="400"/>
              </a:spcBef>
              <a:buSzPts val="1800"/>
              <a:buFont typeface="Arial" charset="0"/>
              <a:buChar char="•"/>
            </a:pPr>
            <a:r>
              <a:rPr lang="en-US" sz="1900" b="1" smtClean="0">
                <a:solidFill>
                  <a:srgbClr val="FF0000"/>
                </a:solidFill>
                <a:latin typeface="Times New Roman" pitchFamily="18" charset="0"/>
                <a:cs typeface="Times New Roman" pitchFamily="18" charset="0"/>
                <a:sym typeface="Times New Roman" pitchFamily="18" charset="0"/>
              </a:rPr>
              <a:t>Vertical velocity from FV3GFS is dz/dt in m/s </a:t>
            </a:r>
            <a:r>
              <a:rPr lang="en-US" sz="1900" b="1" smtClean="0">
                <a:latin typeface="Times New Roman" pitchFamily="18" charset="0"/>
                <a:cs typeface="Times New Roman" pitchFamily="18" charset="0"/>
                <a:sym typeface="Times New Roman" pitchFamily="18" charset="0"/>
              </a:rPr>
              <a:t>but omega will be derived in      UPP using hydrostatic equation and still be provided to users</a:t>
            </a:r>
            <a:endParaRPr lang="en-US" sz="1900" b="1" smtClean="0">
              <a:solidFill>
                <a:srgbClr val="FF0000"/>
              </a:solidFill>
              <a:latin typeface="Times New Roman" pitchFamily="18" charset="0"/>
              <a:cs typeface="Times New Roman" pitchFamily="18" charset="0"/>
              <a:sym typeface="Times New Roman" pitchFamily="18" charset="0"/>
            </a:endParaRPr>
          </a:p>
          <a:p>
            <a:pPr marL="342900" lvl="3" indent="-342900">
              <a:buSzPts val="1800"/>
              <a:buFont typeface="Arial" charset="0"/>
              <a:buChar char="•"/>
            </a:pPr>
            <a:r>
              <a:rPr lang="en-US" sz="1900" b="1" smtClean="0">
                <a:solidFill>
                  <a:srgbClr val="FF0000"/>
                </a:solidFill>
                <a:latin typeface="Times New Roman" pitchFamily="18" charset="0"/>
                <a:cs typeface="Times New Roman" pitchFamily="18" charset="0"/>
                <a:sym typeface="Times New Roman" pitchFamily="18" charset="0"/>
              </a:rPr>
              <a:t>GFS Bufr sounding will output nonhydrostatic dz/dt only</a:t>
            </a:r>
            <a:endParaRPr lang="en-US" sz="1900" b="1" smtClean="0">
              <a:latin typeface="Times New Roman" pitchFamily="18" charset="0"/>
              <a:cs typeface="Times New Roman" pitchFamily="18" charset="0"/>
              <a:sym typeface="Times New Roman" pitchFamily="18" charset="0"/>
            </a:endParaRPr>
          </a:p>
          <a:p>
            <a:pPr marL="342900" lvl="3" indent="-342900">
              <a:buClr>
                <a:srgbClr val="000000"/>
              </a:buClr>
              <a:buSzPts val="1800"/>
              <a:buFont typeface="Arial" charset="0"/>
              <a:buChar char="•"/>
            </a:pPr>
            <a:r>
              <a:rPr lang="en-US" sz="1900" b="1" smtClean="0">
                <a:latin typeface="Times New Roman" pitchFamily="18" charset="0"/>
                <a:cs typeface="Times New Roman" pitchFamily="18" charset="0"/>
                <a:sym typeface="Times New Roman" pitchFamily="18" charset="0"/>
              </a:rPr>
              <a:t>Global aviation products have been adjusted to new MP and FV3 dynamic core</a:t>
            </a:r>
          </a:p>
          <a:p>
            <a:pPr marL="185738" lvl="1" indent="-261938">
              <a:buClr>
                <a:srgbClr val="000000"/>
              </a:buClr>
              <a:buSzPts val="1800"/>
              <a:buFont typeface="Times New Roman" pitchFamily="18" charset="0"/>
              <a:buChar char="●"/>
            </a:pPr>
            <a:endParaRPr lang="en-US" sz="1900" b="1" smtClean="0">
              <a:latin typeface="Times New Roman" pitchFamily="18" charset="0"/>
              <a:cs typeface="Times New Roman" pitchFamily="18" charset="0"/>
              <a:sym typeface="Times New Roman" pitchFamily="18" charset="0"/>
            </a:endParaRPr>
          </a:p>
          <a:p>
            <a:pPr marL="185738" indent="-261938">
              <a:spcBef>
                <a:spcPts val="400"/>
              </a:spcBef>
              <a:buClr>
                <a:srgbClr val="000066"/>
              </a:buClr>
              <a:buSzPts val="1800"/>
              <a:buFont typeface="Noto Sans Symbols"/>
              <a:buChar char="➢"/>
            </a:pPr>
            <a:r>
              <a:rPr lang="en-US" sz="1900" b="1" smtClean="0">
                <a:latin typeface="Times New Roman" pitchFamily="18" charset="0"/>
                <a:cs typeface="Times New Roman" pitchFamily="18" charset="0"/>
                <a:sym typeface="Times New Roman" pitchFamily="18" charset="0"/>
              </a:rPr>
              <a:t>Several new products are added:</a:t>
            </a:r>
          </a:p>
          <a:p>
            <a:pPr marL="185738" lvl="1" indent="-261938">
              <a:spcBef>
                <a:spcPts val="400"/>
              </a:spcBef>
              <a:buSzPts val="1800"/>
              <a:buFont typeface="Arial" charset="0"/>
              <a:buChar char="•"/>
            </a:pPr>
            <a:r>
              <a:rPr lang="en-US" sz="1900" b="1" smtClean="0">
                <a:latin typeface="Times New Roman" pitchFamily="18" charset="0"/>
                <a:cs typeface="Times New Roman" pitchFamily="18" charset="0"/>
                <a:sym typeface="Times New Roman" pitchFamily="18" charset="0"/>
              </a:rPr>
              <a:t>More cloud hydrometers predicted by the advanced microphysics scheme</a:t>
            </a:r>
          </a:p>
          <a:p>
            <a:pPr marL="185738" lvl="1" indent="-261938">
              <a:spcBef>
                <a:spcPts val="400"/>
              </a:spcBef>
              <a:buSzPts val="1800"/>
              <a:buFont typeface="Arial" charset="0"/>
              <a:buChar char="•"/>
            </a:pPr>
            <a:r>
              <a:rPr lang="en-US" sz="1900" b="1" smtClean="0">
                <a:solidFill>
                  <a:srgbClr val="FF0000"/>
                </a:solidFill>
                <a:latin typeface="Times New Roman" pitchFamily="18" charset="0"/>
                <a:cs typeface="Times New Roman" pitchFamily="18" charset="0"/>
                <a:sym typeface="Times New Roman" pitchFamily="18" charset="0"/>
              </a:rPr>
              <a:t>Global composite radar</a:t>
            </a:r>
            <a:r>
              <a:rPr lang="en-US" sz="1900" b="1" smtClean="0">
                <a:latin typeface="Times New Roman" pitchFamily="18" charset="0"/>
                <a:cs typeface="Times New Roman" pitchFamily="18" charset="0"/>
                <a:sym typeface="Times New Roman" pitchFamily="18" charset="0"/>
              </a:rPr>
              <a:t> </a:t>
            </a:r>
            <a:r>
              <a:rPr lang="en-US" sz="1900" b="1" smtClean="0">
                <a:solidFill>
                  <a:srgbClr val="FF0000"/>
                </a:solidFill>
                <a:latin typeface="Times New Roman" pitchFamily="18" charset="0"/>
                <a:cs typeface="Times New Roman" pitchFamily="18" charset="0"/>
                <a:sym typeface="Times New Roman" pitchFamily="18" charset="0"/>
              </a:rPr>
              <a:t>reflectivity</a:t>
            </a:r>
            <a:r>
              <a:rPr lang="en-US" sz="1900" b="1" smtClean="0">
                <a:latin typeface="Times New Roman" pitchFamily="18" charset="0"/>
                <a:cs typeface="Times New Roman" pitchFamily="18" charset="0"/>
                <a:sym typeface="Times New Roman" pitchFamily="18" charset="0"/>
              </a:rPr>
              <a:t> derived using these new cloud hydrometers</a:t>
            </a:r>
          </a:p>
          <a:p>
            <a:pPr marL="185738" lvl="1" indent="-261938">
              <a:spcBef>
                <a:spcPts val="400"/>
              </a:spcBef>
              <a:buClr>
                <a:srgbClr val="FF0000"/>
              </a:buClr>
              <a:buSzPts val="1800"/>
              <a:buFont typeface="Arial" charset="0"/>
              <a:buChar char="•"/>
            </a:pPr>
            <a:r>
              <a:rPr lang="en-US" sz="1900" b="1" smtClean="0">
                <a:solidFill>
                  <a:srgbClr val="FF0000"/>
                </a:solidFill>
                <a:latin typeface="Times New Roman" pitchFamily="18" charset="0"/>
                <a:cs typeface="Times New Roman" pitchFamily="18" charset="0"/>
                <a:sym typeface="Times New Roman" pitchFamily="18" charset="0"/>
              </a:rPr>
              <a:t>Isobaric (3D) cloud fractions</a:t>
            </a:r>
            <a:endParaRPr lang="en-US" sz="1900" b="1" smtClean="0">
              <a:latin typeface="Times New Roman" pitchFamily="18" charset="0"/>
              <a:cs typeface="Times New Roman" pitchFamily="18" charset="0"/>
              <a:sym typeface="Times New Roman" pitchFamily="18" charset="0"/>
            </a:endParaRPr>
          </a:p>
          <a:p>
            <a:pPr marL="185738" lvl="1" indent="-261938">
              <a:spcBef>
                <a:spcPts val="400"/>
              </a:spcBef>
              <a:buSzPts val="1800"/>
              <a:buFont typeface="Arial" charset="0"/>
              <a:buChar char="•"/>
            </a:pPr>
            <a:r>
              <a:rPr lang="en-US" sz="1900" b="1" smtClean="0">
                <a:latin typeface="Times New Roman" pitchFamily="18" charset="0"/>
                <a:cs typeface="Times New Roman" pitchFamily="18" charset="0"/>
                <a:sym typeface="Times New Roman" pitchFamily="18" charset="0"/>
              </a:rPr>
              <a:t>Continuous accumulated precipitation</a:t>
            </a:r>
          </a:p>
          <a:p>
            <a:pPr marL="185738" lvl="1" indent="-261938">
              <a:spcBef>
                <a:spcPts val="400"/>
              </a:spcBef>
              <a:buSzPts val="1800"/>
              <a:buFont typeface="Arial" charset="0"/>
              <a:buChar char="•"/>
            </a:pPr>
            <a:r>
              <a:rPr lang="en-US" sz="1900" b="1" smtClean="0">
                <a:latin typeface="Times New Roman" pitchFamily="18" charset="0"/>
                <a:cs typeface="Times New Roman" pitchFamily="18" charset="0"/>
                <a:sym typeface="Times New Roman" pitchFamily="18" charset="0"/>
              </a:rPr>
              <a:t>Complete list can be found in this </a:t>
            </a:r>
            <a:r>
              <a:rPr lang="en-US" sz="1900" b="1" u="sng" smtClean="0">
                <a:solidFill>
                  <a:schemeClr val="accent2"/>
                </a:solidFill>
                <a:latin typeface="Times New Roman" pitchFamily="18" charset="0"/>
                <a:cs typeface="Times New Roman" pitchFamily="18" charset="0"/>
                <a:sym typeface="Times New Roman" pitchFamily="18" charset="0"/>
                <a:hlinkClick r:id="rId3"/>
              </a:rPr>
              <a:t>Google Sheet </a:t>
            </a:r>
            <a:endParaRPr lang="en-US" sz="1900" b="1" u="sng" smtClean="0">
              <a:solidFill>
                <a:schemeClr val="accent2"/>
              </a:solidFill>
              <a:latin typeface="Times New Roman" pitchFamily="18" charset="0"/>
              <a:cs typeface="Times New Roman" pitchFamily="18" charset="0"/>
              <a:sym typeface="Times New Roman" pitchFamily="18" charset="0"/>
            </a:endParaRPr>
          </a:p>
          <a:p>
            <a:pPr marL="185738" lvl="1" indent="-261938">
              <a:spcBef>
                <a:spcPts val="400"/>
              </a:spcBef>
              <a:buSzPts val="1800"/>
              <a:buFont typeface="Times New Roman" pitchFamily="18" charset="0"/>
              <a:buChar char="●"/>
            </a:pPr>
            <a:endParaRPr lang="en-US" sz="1900" b="1" smtClean="0">
              <a:solidFill>
                <a:srgbClr val="FF0000"/>
              </a:solidFill>
              <a:latin typeface="Times New Roman" pitchFamily="18" charset="0"/>
              <a:cs typeface="Times New Roman" pitchFamily="18" charset="0"/>
              <a:sym typeface="Times New Roman" pitchFamily="18" charset="0"/>
            </a:endParaRPr>
          </a:p>
          <a:p>
            <a:pPr marL="185738" indent="-261938">
              <a:spcBef>
                <a:spcPts val="400"/>
              </a:spcBef>
              <a:buClr>
                <a:srgbClr val="000066"/>
              </a:buClr>
              <a:buSzPts val="1800"/>
              <a:buFont typeface="Noto Sans Symbols"/>
              <a:buChar char="➢"/>
            </a:pPr>
            <a:r>
              <a:rPr lang="en-US" sz="1900" b="1" smtClean="0">
                <a:solidFill>
                  <a:srgbClr val="FF0000"/>
                </a:solidFill>
                <a:latin typeface="Times New Roman" pitchFamily="18" charset="0"/>
                <a:cs typeface="Times New Roman" pitchFamily="18" charset="0"/>
                <a:sym typeface="Times New Roman" pitchFamily="18" charset="0"/>
              </a:rPr>
              <a:t>GFS DNG products over Guam will be discontinued</a:t>
            </a:r>
            <a:r>
              <a:rPr lang="en-US" sz="1900" b="1" smtClean="0">
                <a:latin typeface="Times New Roman" pitchFamily="18" charset="0"/>
                <a:cs typeface="Times New Roman" pitchFamily="18" charset="0"/>
                <a:sym typeface="Times New Roman" pitchFamily="18" charset="0"/>
              </a:rPr>
              <a:t>.  EMC has coordinated with users to switch to new and better products.</a:t>
            </a:r>
          </a:p>
        </p:txBody>
      </p:sp>
      <p:sp>
        <p:nvSpPr>
          <p:cNvPr id="41987" name="TextBox 1"/>
          <p:cNvSpPr txBox="1">
            <a:spLocks noChangeArrowheads="1"/>
          </p:cNvSpPr>
          <p:nvPr/>
        </p:nvSpPr>
        <p:spPr bwMode="auto">
          <a:xfrm>
            <a:off x="109538" y="6448425"/>
            <a:ext cx="2559050" cy="274638"/>
          </a:xfrm>
          <a:prstGeom prst="rect">
            <a:avLst/>
          </a:prstGeom>
          <a:noFill/>
          <a:ln w="9525">
            <a:noFill/>
            <a:miter lim="800000"/>
            <a:headEnd/>
            <a:tailEnd/>
          </a:ln>
        </p:spPr>
        <p:txBody>
          <a:bodyPr wrap="none">
            <a:spAutoFit/>
          </a:bodyPr>
          <a:lstStyle/>
          <a:p>
            <a:r>
              <a:rPr lang="en-US" sz="1200"/>
              <a:t>From: Hui-ya Chuang &amp; Wen Meng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3"/>
          <p:cNvSpPr txBox="1">
            <a:spLocks noGrp="1"/>
          </p:cNvSpPr>
          <p:nvPr>
            <p:ph type="body" idx="1"/>
          </p:nvPr>
        </p:nvSpPr>
        <p:spPr>
          <a:xfrm>
            <a:off x="342900" y="1314450"/>
            <a:ext cx="8505825" cy="5154613"/>
          </a:xfrm>
        </p:spPr>
        <p:txBody>
          <a:bodyPr/>
          <a:lstStyle/>
          <a:p>
            <a:pPr marL="0" indent="0">
              <a:spcBef>
                <a:spcPct val="0"/>
              </a:spcBef>
              <a:spcAft>
                <a:spcPct val="0"/>
              </a:spcAft>
              <a:buClrTx/>
              <a:buSzTx/>
              <a:buFontTx/>
              <a:buNone/>
            </a:pPr>
            <a:r>
              <a:rPr lang="en-US" sz="1800" b="1" smtClean="0">
                <a:solidFill>
                  <a:srgbClr val="000000"/>
                </a:solidFill>
                <a:latin typeface="Arial" charset="0"/>
                <a:cs typeface="Arial" charset="0"/>
                <a:sym typeface="Arial" charset="0"/>
              </a:rPr>
              <a:t>Geoff Manikin, representing the VPPP Model Evaluation Group, gave a comprehensive evaluation of the FV3GFS forecast skills at the MEG weekly meeting on September 20</a:t>
            </a:r>
            <a:r>
              <a:rPr lang="en-US" sz="1800" b="1" baseline="30000" smtClean="0">
                <a:solidFill>
                  <a:srgbClr val="000000"/>
                </a:solidFill>
                <a:latin typeface="Arial" charset="0"/>
                <a:cs typeface="Arial" charset="0"/>
                <a:sym typeface="Arial" charset="0"/>
              </a:rPr>
              <a:t>th</a:t>
            </a:r>
            <a:r>
              <a:rPr lang="en-US" sz="1800" b="1" smtClean="0">
                <a:solidFill>
                  <a:srgbClr val="000000"/>
                </a:solidFill>
                <a:latin typeface="Arial" charset="0"/>
                <a:cs typeface="Arial" charset="0"/>
                <a:sym typeface="Arial" charset="0"/>
              </a:rPr>
              <a:t>.  Please refer to </a:t>
            </a:r>
            <a:r>
              <a:rPr lang="en-US" sz="1800" b="1" smtClean="0">
                <a:solidFill>
                  <a:srgbClr val="000000"/>
                </a:solidFill>
                <a:latin typeface="Arial" charset="0"/>
                <a:cs typeface="Arial" charset="0"/>
                <a:sym typeface="Arial" charset="0"/>
                <a:hlinkClick r:id="rId2"/>
              </a:rPr>
              <a:t>MEG Recording </a:t>
            </a:r>
            <a:r>
              <a:rPr lang="en-US" sz="1800" b="1" smtClean="0">
                <a:solidFill>
                  <a:srgbClr val="000000"/>
                </a:solidFill>
                <a:latin typeface="Arial" charset="0"/>
                <a:cs typeface="Arial" charset="0"/>
                <a:sym typeface="Arial" charset="0"/>
              </a:rPr>
              <a:t>for Geoff’s presentation.</a:t>
            </a:r>
          </a:p>
          <a:p>
            <a:pPr marL="0" indent="0">
              <a:spcBef>
                <a:spcPct val="0"/>
              </a:spcBef>
              <a:spcAft>
                <a:spcPct val="0"/>
              </a:spcAft>
              <a:buClrTx/>
              <a:buSzTx/>
              <a:buFontTx/>
              <a:buNone/>
            </a:pPr>
            <a:endParaRPr lang="en-US" sz="2000" b="1" smtClean="0">
              <a:solidFill>
                <a:srgbClr val="000000"/>
              </a:solidFill>
              <a:latin typeface="Arial" charset="0"/>
              <a:cs typeface="Arial" charset="0"/>
              <a:sym typeface="Arial" charset="0"/>
            </a:endParaRPr>
          </a:p>
          <a:p>
            <a:pPr marL="0" indent="0">
              <a:spcBef>
                <a:spcPct val="0"/>
              </a:spcBef>
              <a:spcAft>
                <a:spcPct val="0"/>
              </a:spcAft>
              <a:buClrTx/>
              <a:buSzTx/>
              <a:buFontTx/>
              <a:buNone/>
            </a:pPr>
            <a:endParaRPr lang="en-US" sz="1400" b="1" smtClean="0">
              <a:solidFill>
                <a:srgbClr val="000000"/>
              </a:solidFill>
              <a:latin typeface="Arial" charset="0"/>
              <a:cs typeface="Arial" charset="0"/>
              <a:sym typeface="Arial" charset="0"/>
            </a:endParaRPr>
          </a:p>
          <a:p>
            <a:pPr marL="0" indent="0">
              <a:spcBef>
                <a:spcPct val="0"/>
              </a:spcBef>
              <a:spcAft>
                <a:spcPct val="0"/>
              </a:spcAft>
              <a:buClrTx/>
              <a:buSzTx/>
              <a:buFontTx/>
              <a:buNone/>
            </a:pPr>
            <a:r>
              <a:rPr lang="en-US" sz="2000" b="1" smtClean="0">
                <a:solidFill>
                  <a:srgbClr val="4515F7"/>
                </a:solidFill>
                <a:latin typeface="Arial" charset="0"/>
                <a:cs typeface="Arial" charset="0"/>
                <a:sym typeface="Arial" charset="0"/>
              </a:rPr>
              <a:t>This presentation  will be focused on</a:t>
            </a:r>
            <a:endParaRPr lang="en-US" sz="2000" b="1" smtClean="0">
              <a:solidFill>
                <a:srgbClr val="000000"/>
              </a:solidFill>
              <a:latin typeface="Arial" charset="0"/>
              <a:cs typeface="Arial" charset="0"/>
              <a:sym typeface="Arial" charset="0"/>
            </a:endParaRPr>
          </a:p>
          <a:p>
            <a:pPr marL="0" indent="0">
              <a:spcBef>
                <a:spcPct val="0"/>
              </a:spcBef>
              <a:spcAft>
                <a:spcPct val="0"/>
              </a:spcAft>
              <a:buClrTx/>
              <a:buSzTx/>
              <a:buFontTx/>
              <a:buNone/>
            </a:pPr>
            <a:endParaRPr lang="en-US" sz="2000" b="1" smtClean="0">
              <a:solidFill>
                <a:srgbClr val="000000"/>
              </a:solidFill>
              <a:latin typeface="Arial" charset="0"/>
              <a:cs typeface="Arial" charset="0"/>
              <a:sym typeface="Arial" charset="0"/>
            </a:endParaRPr>
          </a:p>
          <a:p>
            <a:pPr marL="0" indent="0">
              <a:spcBef>
                <a:spcPts val="600"/>
              </a:spcBef>
              <a:spcAft>
                <a:spcPct val="0"/>
              </a:spcAft>
              <a:buClrTx/>
              <a:buSzTx/>
              <a:buFont typeface="Wingdings" pitchFamily="2" charset="2"/>
              <a:buChar char="Ø"/>
            </a:pPr>
            <a:r>
              <a:rPr lang="en-US" sz="2000" b="1" smtClean="0">
                <a:solidFill>
                  <a:srgbClr val="000000"/>
                </a:solidFill>
                <a:latin typeface="Arial" charset="0"/>
                <a:cs typeface="Arial" charset="0"/>
                <a:sym typeface="Arial" charset="0"/>
              </a:rPr>
              <a:t>Science changes</a:t>
            </a:r>
          </a:p>
          <a:p>
            <a:pPr marL="0" indent="0">
              <a:spcBef>
                <a:spcPts val="600"/>
              </a:spcBef>
              <a:spcAft>
                <a:spcPct val="0"/>
              </a:spcAft>
              <a:buClrTx/>
              <a:buSzTx/>
              <a:buFont typeface="Wingdings" pitchFamily="2" charset="2"/>
              <a:buChar char="Ø"/>
            </a:pPr>
            <a:r>
              <a:rPr lang="en-US" sz="2000" b="1" smtClean="0">
                <a:solidFill>
                  <a:srgbClr val="000000"/>
                </a:solidFill>
                <a:latin typeface="Arial" charset="0"/>
                <a:cs typeface="Arial" charset="0"/>
                <a:sym typeface="Arial" charset="0"/>
              </a:rPr>
              <a:t>Product changes</a:t>
            </a:r>
          </a:p>
          <a:p>
            <a:pPr marL="0" indent="0">
              <a:spcBef>
                <a:spcPts val="600"/>
              </a:spcBef>
              <a:spcAft>
                <a:spcPct val="0"/>
              </a:spcAft>
              <a:buClrTx/>
              <a:buSzTx/>
              <a:buFont typeface="Wingdings" pitchFamily="2" charset="2"/>
              <a:buChar char="Ø"/>
            </a:pPr>
            <a:r>
              <a:rPr lang="en-US" sz="2000" b="1" smtClean="0">
                <a:solidFill>
                  <a:srgbClr val="000000"/>
                </a:solidFill>
                <a:latin typeface="Arial" charset="0"/>
                <a:cs typeface="Arial" charset="0"/>
                <a:sym typeface="Arial" charset="0"/>
              </a:rPr>
              <a:t>System configuration and resource requirement</a:t>
            </a:r>
          </a:p>
          <a:p>
            <a:pPr marL="0" indent="0">
              <a:spcBef>
                <a:spcPts val="600"/>
              </a:spcBef>
              <a:spcAft>
                <a:spcPct val="0"/>
              </a:spcAft>
              <a:buClrTx/>
              <a:buSzTx/>
              <a:buFont typeface="Wingdings" pitchFamily="2" charset="2"/>
              <a:buChar char="Ø"/>
            </a:pPr>
            <a:r>
              <a:rPr lang="en-US" sz="2000" b="1" smtClean="0">
                <a:solidFill>
                  <a:srgbClr val="000000"/>
                </a:solidFill>
                <a:latin typeface="Arial" charset="0"/>
                <a:cs typeface="Arial" charset="0"/>
                <a:sym typeface="Arial" charset="0"/>
              </a:rPr>
              <a:t>General performances</a:t>
            </a:r>
          </a:p>
          <a:p>
            <a:pPr marL="0" indent="0">
              <a:spcBef>
                <a:spcPts val="600"/>
              </a:spcBef>
              <a:spcAft>
                <a:spcPct val="0"/>
              </a:spcAft>
              <a:buClrTx/>
              <a:buSzTx/>
              <a:buFont typeface="Wingdings" pitchFamily="2" charset="2"/>
              <a:buChar char="Ø"/>
            </a:pPr>
            <a:r>
              <a:rPr lang="en-US" sz="2000" b="1" smtClean="0">
                <a:solidFill>
                  <a:srgbClr val="000000"/>
                </a:solidFill>
                <a:latin typeface="Arial" charset="0"/>
                <a:cs typeface="Arial" charset="0"/>
                <a:sym typeface="Arial" charset="0"/>
              </a:rPr>
              <a:t>Downstream user and model evaluation</a:t>
            </a:r>
          </a:p>
          <a:p>
            <a:pPr marL="0" indent="0">
              <a:spcBef>
                <a:spcPts val="600"/>
              </a:spcBef>
              <a:spcAft>
                <a:spcPct val="0"/>
              </a:spcAft>
              <a:buClrTx/>
              <a:buSzTx/>
              <a:buFont typeface="Wingdings" pitchFamily="2" charset="2"/>
              <a:buChar char="Ø"/>
            </a:pPr>
            <a:r>
              <a:rPr lang="en-US" sz="2000" b="1" smtClean="0">
                <a:solidFill>
                  <a:srgbClr val="000000"/>
                </a:solidFill>
                <a:latin typeface="Arial" charset="0"/>
                <a:cs typeface="Arial" charset="0"/>
                <a:sym typeface="Arial" charset="0"/>
              </a:rPr>
              <a:t>Benefits and concerns </a:t>
            </a:r>
          </a:p>
        </p:txBody>
      </p:sp>
      <p:sp>
        <p:nvSpPr>
          <p:cNvPr id="17410" name="Text Box 4"/>
          <p:cNvSpPr txBox="1">
            <a:spLocks noChangeArrowheads="1"/>
          </p:cNvSpPr>
          <p:nvPr/>
        </p:nvSpPr>
        <p:spPr bwMode="auto">
          <a:xfrm>
            <a:off x="3641725" y="334963"/>
            <a:ext cx="1333500" cy="457200"/>
          </a:xfrm>
          <a:prstGeom prst="rect">
            <a:avLst/>
          </a:prstGeom>
          <a:noFill/>
          <a:ln w="9525">
            <a:noFill/>
            <a:miter lim="800000"/>
            <a:headEnd/>
            <a:tailEnd/>
          </a:ln>
        </p:spPr>
        <p:txBody>
          <a:bodyPr wrap="none">
            <a:spAutoFit/>
          </a:bodyPr>
          <a:lstStyle/>
          <a:p>
            <a:r>
              <a:rPr lang="en-US" sz="2400" b="1">
                <a:solidFill>
                  <a:srgbClr val="0000CC"/>
                </a:solidFill>
              </a:rPr>
              <a:t>  Topics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Google Shape;143;p17"/>
          <p:cNvSpPr txBox="1">
            <a:spLocks noGrp="1"/>
          </p:cNvSpPr>
          <p:nvPr>
            <p:ph type="title" idx="4294967295"/>
          </p:nvPr>
        </p:nvSpPr>
        <p:spPr>
          <a:xfrm>
            <a:off x="1419225" y="322263"/>
            <a:ext cx="6235700" cy="639762"/>
          </a:xfrm>
          <a:solidFill>
            <a:schemeClr val="bg2">
              <a:lumMod val="20000"/>
              <a:lumOff val="80000"/>
            </a:schemeClr>
          </a:solidFill>
        </p:spPr>
        <p:txBody>
          <a:bodyPr tIns="45700" bIns="45700"/>
          <a:lstStyle/>
          <a:p>
            <a:pPr algn="ctr" eaLnBrk="1" hangingPunct="1">
              <a:buSzPts val="1400"/>
              <a:defRPr/>
            </a:pPr>
            <a:r>
              <a:rPr lang="en-US" sz="2000" b="1" dirty="0">
                <a:solidFill>
                  <a:srgbClr val="0000CC"/>
                </a:solidFill>
                <a:latin typeface="+mn-lt"/>
                <a:cs typeface="Arial" charset="0"/>
                <a:sym typeface="Helvetica Neue"/>
              </a:rPr>
              <a:t>Workflow Unification</a:t>
            </a:r>
          </a:p>
        </p:txBody>
      </p:sp>
      <p:sp>
        <p:nvSpPr>
          <p:cNvPr id="44034" name="Google Shape;144;p17"/>
          <p:cNvSpPr txBox="1">
            <a:spLocks noGrp="1"/>
          </p:cNvSpPr>
          <p:nvPr>
            <p:ph type="body" idx="4294967295"/>
          </p:nvPr>
        </p:nvSpPr>
        <p:spPr>
          <a:xfrm>
            <a:off x="304800" y="1219200"/>
            <a:ext cx="8610600" cy="4076700"/>
          </a:xfrm>
        </p:spPr>
        <p:txBody>
          <a:bodyPr tIns="45700" bIns="45700"/>
          <a:lstStyle/>
          <a:p>
            <a:pPr marL="265113" indent="-352425" eaLnBrk="1" hangingPunct="1">
              <a:lnSpc>
                <a:spcPct val="130000"/>
              </a:lnSpc>
              <a:buClr>
                <a:srgbClr val="000066"/>
              </a:buClr>
              <a:buSzPts val="2200"/>
              <a:buFont typeface="Noto Sans Symbols"/>
              <a:buChar char="➢"/>
            </a:pPr>
            <a:r>
              <a:rPr lang="en-US" sz="1800" b="1" smtClean="0">
                <a:latin typeface="Times New Roman" pitchFamily="18" charset="0"/>
                <a:cs typeface="Times New Roman" pitchFamily="18" charset="0"/>
                <a:sym typeface="Times New Roman" pitchFamily="18" charset="0"/>
              </a:rPr>
              <a:t>Almost all scripts adopted from the NEMS GFS were rewritten for the FV3GFS</a:t>
            </a:r>
            <a:endParaRPr lang="en-US" sz="1800" smtClean="0">
              <a:latin typeface="Helvetica Neue"/>
              <a:cs typeface="Arial" charset="0"/>
              <a:sym typeface="Helvetica Neue"/>
            </a:endParaRPr>
          </a:p>
          <a:p>
            <a:pPr marL="265113" indent="-352425" eaLnBrk="1" hangingPunct="1">
              <a:lnSpc>
                <a:spcPct val="130000"/>
              </a:lnSpc>
              <a:spcBef>
                <a:spcPts val="1763"/>
              </a:spcBef>
              <a:buClr>
                <a:srgbClr val="000066"/>
              </a:buClr>
              <a:buSzPts val="2200"/>
              <a:buFont typeface="Noto Sans Symbols"/>
              <a:buChar char="➢"/>
            </a:pPr>
            <a:r>
              <a:rPr lang="en-US" sz="1800" b="1" smtClean="0">
                <a:latin typeface="Times New Roman" pitchFamily="18" charset="0"/>
                <a:cs typeface="Times New Roman" pitchFamily="18" charset="0"/>
                <a:sym typeface="Times New Roman" pitchFamily="18" charset="0"/>
              </a:rPr>
              <a:t>The old psub/pend job submission system is replaced by Rocoto drivers </a:t>
            </a:r>
            <a:endParaRPr lang="en-US" sz="1800" smtClean="0">
              <a:latin typeface="Helvetica Neue"/>
              <a:cs typeface="Arial" charset="0"/>
              <a:sym typeface="Helvetica Neue"/>
            </a:endParaRPr>
          </a:p>
          <a:p>
            <a:pPr marL="265113" indent="-352425" eaLnBrk="1" hangingPunct="1">
              <a:lnSpc>
                <a:spcPct val="130000"/>
              </a:lnSpc>
              <a:spcBef>
                <a:spcPts val="1763"/>
              </a:spcBef>
              <a:buClr>
                <a:srgbClr val="000066"/>
              </a:buClr>
              <a:buSzPts val="2200"/>
              <a:buFont typeface="Noto Sans Symbols"/>
              <a:buChar char="➢"/>
            </a:pPr>
            <a:r>
              <a:rPr lang="en-US" sz="1800" b="1" smtClean="0">
                <a:latin typeface="Times New Roman" pitchFamily="18" charset="0"/>
                <a:cs typeface="Times New Roman" pitchFamily="18" charset="0"/>
                <a:sym typeface="Times New Roman" pitchFamily="18" charset="0"/>
              </a:rPr>
              <a:t>The 4-package superstructure workflow was merged into one package with a flat structure </a:t>
            </a:r>
            <a:endParaRPr lang="en-US" sz="1800" smtClean="0">
              <a:latin typeface="Helvetica Neue"/>
              <a:cs typeface="Arial" charset="0"/>
              <a:sym typeface="Helvetica Neue"/>
            </a:endParaRPr>
          </a:p>
          <a:p>
            <a:pPr marL="265113" indent="-352425" eaLnBrk="1" hangingPunct="1">
              <a:lnSpc>
                <a:spcPct val="130000"/>
              </a:lnSpc>
              <a:spcBef>
                <a:spcPts val="1763"/>
              </a:spcBef>
              <a:buClr>
                <a:srgbClr val="000066"/>
              </a:buClr>
              <a:buSzPts val="2200"/>
              <a:buFont typeface="Noto Sans Symbols"/>
              <a:buChar char="➢"/>
            </a:pPr>
            <a:r>
              <a:rPr lang="en-US" sz="1800" b="1" smtClean="0">
                <a:latin typeface="Times New Roman" pitchFamily="18" charset="0"/>
                <a:cs typeface="Times New Roman" pitchFamily="18" charset="0"/>
                <a:sym typeface="Times New Roman" pitchFamily="18" charset="0"/>
              </a:rPr>
              <a:t>All </a:t>
            </a:r>
            <a:r>
              <a:rPr lang="en-US" sz="1800" b="1" u="sng" smtClean="0">
                <a:solidFill>
                  <a:schemeClr val="hlink"/>
                </a:solidFill>
                <a:latin typeface="Times New Roman" pitchFamily="18" charset="0"/>
                <a:cs typeface="Times New Roman" pitchFamily="18" charset="0"/>
                <a:sym typeface="Times New Roman" pitchFamily="18" charset="0"/>
                <a:hlinkClick r:id="rId3"/>
              </a:rPr>
              <a:t>JJOBS </a:t>
            </a:r>
            <a:r>
              <a:rPr lang="en-US" sz="1800" b="1" smtClean="0">
                <a:latin typeface="Times New Roman" pitchFamily="18" charset="0"/>
                <a:cs typeface="Times New Roman" pitchFamily="18" charset="0"/>
                <a:sym typeface="Times New Roman" pitchFamily="18" charset="0"/>
              </a:rPr>
              <a:t>were rewritten.  Both EMC parallels and NCO operation will use the same JJOBS </a:t>
            </a:r>
            <a:endParaRPr lang="en-US" sz="1800" smtClean="0">
              <a:latin typeface="Helvetica Neue"/>
              <a:cs typeface="Arial" charset="0"/>
              <a:sym typeface="Helvetica Neue"/>
            </a:endParaRPr>
          </a:p>
          <a:p>
            <a:pPr marL="265113" indent="-352425" eaLnBrk="1" hangingPunct="1">
              <a:lnSpc>
                <a:spcPct val="130000"/>
              </a:lnSpc>
              <a:spcBef>
                <a:spcPts val="1763"/>
              </a:spcBef>
              <a:buClr>
                <a:srgbClr val="000066"/>
              </a:buClr>
              <a:buSzPts val="2200"/>
              <a:buFont typeface="Noto Sans Symbols"/>
              <a:buChar char="➢"/>
            </a:pPr>
            <a:r>
              <a:rPr lang="en-US" sz="1800" b="1" smtClean="0">
                <a:latin typeface="Times New Roman" pitchFamily="18" charset="0"/>
                <a:cs typeface="Times New Roman" pitchFamily="18" charset="0"/>
                <a:sym typeface="Times New Roman" pitchFamily="18" charset="0"/>
              </a:rPr>
              <a:t>EMC parallels and NCO operation follow the same file name convention and directory structure  </a:t>
            </a:r>
            <a:endParaRPr lang="en-US" sz="1800" smtClean="0">
              <a:latin typeface="Helvetica Neue"/>
              <a:cs typeface="Arial" charset="0"/>
              <a:sym typeface="Helvetica Neue"/>
            </a:endParaRPr>
          </a:p>
        </p:txBody>
      </p:sp>
      <p:sp>
        <p:nvSpPr>
          <p:cNvPr id="44035" name="Google Shape;145;p17"/>
          <p:cNvSpPr txBox="1">
            <a:spLocks noChangeArrowheads="1"/>
          </p:cNvSpPr>
          <p:nvPr/>
        </p:nvSpPr>
        <p:spPr bwMode="auto">
          <a:xfrm>
            <a:off x="395288" y="5513388"/>
            <a:ext cx="8408987" cy="830262"/>
          </a:xfrm>
          <a:prstGeom prst="rect">
            <a:avLst/>
          </a:prstGeom>
          <a:solidFill>
            <a:srgbClr val="84FFE0"/>
          </a:solidFill>
          <a:ln w="9525">
            <a:solidFill>
              <a:srgbClr val="000066"/>
            </a:solidFill>
            <a:miter lim="800000"/>
            <a:headEnd type="none" w="sm" len="sm"/>
            <a:tailEnd type="none" w="sm" len="sm"/>
          </a:ln>
        </p:spPr>
        <p:txBody>
          <a:bodyPr lIns="91425" tIns="45700" rIns="91425" bIns="45700"/>
          <a:lstStyle/>
          <a:p>
            <a:pPr>
              <a:buClr>
                <a:srgbClr val="000000"/>
              </a:buClr>
              <a:buFont typeface="Arial" charset="0"/>
              <a:buNone/>
            </a:pPr>
            <a:r>
              <a:rPr lang="en-US" sz="2000" b="1">
                <a:solidFill>
                  <a:srgbClr val="FF0000"/>
                </a:solidFill>
              </a:rPr>
              <a:t>An important achievement to simplify and unify the GFS systems between the development  (EMC) and operation (NCO)</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2" descr="C:\Users\fanglin.yang\Documents\NGGPS_FV3\HWM_fv3gfs_Venus_20180907.PNG"/>
          <p:cNvPicPr>
            <a:picLocks noChangeAspect="1" noChangeArrowheads="1"/>
          </p:cNvPicPr>
          <p:nvPr/>
        </p:nvPicPr>
        <p:blipFill>
          <a:blip r:embed="rId2"/>
          <a:srcRect/>
          <a:stretch>
            <a:fillRect/>
          </a:stretch>
        </p:blipFill>
        <p:spPr bwMode="auto">
          <a:xfrm>
            <a:off x="271463" y="1843088"/>
            <a:ext cx="4273550" cy="3609975"/>
          </a:xfrm>
          <a:prstGeom prst="rect">
            <a:avLst/>
          </a:prstGeom>
          <a:noFill/>
          <a:ln w="9525">
            <a:noFill/>
            <a:miter lim="800000"/>
            <a:headEnd/>
            <a:tailEnd/>
          </a:ln>
        </p:spPr>
      </p:pic>
      <p:pic>
        <p:nvPicPr>
          <p:cNvPr id="46082" name="Picture 3" descr="C:\Users\fanglin.yang\Documents\NGGPS_FV3\HWM_opsgfs_201800911.PNG"/>
          <p:cNvPicPr>
            <a:picLocks noChangeAspect="1" noChangeArrowheads="1"/>
          </p:cNvPicPr>
          <p:nvPr/>
        </p:nvPicPr>
        <p:blipFill>
          <a:blip r:embed="rId3"/>
          <a:srcRect t="40193"/>
          <a:stretch>
            <a:fillRect/>
          </a:stretch>
        </p:blipFill>
        <p:spPr bwMode="auto">
          <a:xfrm>
            <a:off x="4830763" y="1843088"/>
            <a:ext cx="4078287" cy="3479800"/>
          </a:xfrm>
          <a:prstGeom prst="rect">
            <a:avLst/>
          </a:prstGeom>
          <a:noFill/>
          <a:ln w="9525">
            <a:noFill/>
            <a:miter lim="800000"/>
            <a:headEnd/>
            <a:tailEnd/>
          </a:ln>
        </p:spPr>
      </p:pic>
      <p:sp>
        <p:nvSpPr>
          <p:cNvPr id="46083" name="TextBox 3"/>
          <p:cNvSpPr txBox="1">
            <a:spLocks noChangeArrowheads="1"/>
          </p:cNvSpPr>
          <p:nvPr/>
        </p:nvSpPr>
        <p:spPr bwMode="auto">
          <a:xfrm>
            <a:off x="2408238" y="246063"/>
            <a:ext cx="4743450" cy="457200"/>
          </a:xfrm>
          <a:prstGeom prst="rect">
            <a:avLst/>
          </a:prstGeom>
          <a:noFill/>
          <a:ln w="9525">
            <a:noFill/>
            <a:miter lim="800000"/>
            <a:headEnd/>
            <a:tailEnd/>
          </a:ln>
        </p:spPr>
        <p:txBody>
          <a:bodyPr>
            <a:spAutoFit/>
          </a:bodyPr>
          <a:lstStyle/>
          <a:p>
            <a:pPr algn="ctr" defTabSz="457200"/>
            <a:r>
              <a:rPr lang="en-US" sz="2400" b="1">
                <a:solidFill>
                  <a:srgbClr val="0000CC"/>
                </a:solidFill>
              </a:rPr>
              <a:t>High Water Mark Test</a:t>
            </a:r>
          </a:p>
        </p:txBody>
      </p:sp>
      <p:sp>
        <p:nvSpPr>
          <p:cNvPr id="46084" name="TextBox 4"/>
          <p:cNvSpPr txBox="1">
            <a:spLocks noChangeArrowheads="1"/>
          </p:cNvSpPr>
          <p:nvPr/>
        </p:nvSpPr>
        <p:spPr bwMode="auto">
          <a:xfrm>
            <a:off x="1597025" y="2020888"/>
            <a:ext cx="1381125" cy="831850"/>
          </a:xfrm>
          <a:prstGeom prst="rect">
            <a:avLst/>
          </a:prstGeom>
          <a:noFill/>
          <a:ln w="9525">
            <a:noFill/>
            <a:miter lim="800000"/>
            <a:headEnd/>
            <a:tailEnd/>
          </a:ln>
        </p:spPr>
        <p:txBody>
          <a:bodyPr wrap="none">
            <a:spAutoFit/>
          </a:bodyPr>
          <a:lstStyle/>
          <a:p>
            <a:pPr algn="ctr" defTabSz="457200"/>
            <a:r>
              <a:rPr lang="en-US" sz="2400" b="1">
                <a:solidFill>
                  <a:schemeClr val="tx1"/>
                </a:solidFill>
              </a:rPr>
              <a:t>Dell </a:t>
            </a:r>
          </a:p>
          <a:p>
            <a:pPr algn="ctr" defTabSz="457200"/>
            <a:r>
              <a:rPr lang="en-US" sz="2400" b="1">
                <a:solidFill>
                  <a:schemeClr val="tx1"/>
                </a:solidFill>
              </a:rPr>
              <a:t>FV3GFS</a:t>
            </a:r>
          </a:p>
        </p:txBody>
      </p:sp>
      <p:sp>
        <p:nvSpPr>
          <p:cNvPr id="46085" name="TextBox 7"/>
          <p:cNvSpPr txBox="1">
            <a:spLocks noChangeArrowheads="1"/>
          </p:cNvSpPr>
          <p:nvPr/>
        </p:nvSpPr>
        <p:spPr bwMode="auto">
          <a:xfrm>
            <a:off x="5427663" y="1987550"/>
            <a:ext cx="2205037" cy="708025"/>
          </a:xfrm>
          <a:prstGeom prst="rect">
            <a:avLst/>
          </a:prstGeom>
          <a:noFill/>
          <a:ln w="9525">
            <a:noFill/>
            <a:miter lim="800000"/>
            <a:headEnd/>
            <a:tailEnd/>
          </a:ln>
        </p:spPr>
        <p:txBody>
          <a:bodyPr wrap="none">
            <a:spAutoFit/>
          </a:bodyPr>
          <a:lstStyle/>
          <a:p>
            <a:pPr algn="ctr" defTabSz="457200"/>
            <a:r>
              <a:rPr lang="en-US" sz="2000" b="1">
                <a:solidFill>
                  <a:schemeClr val="tx1"/>
                </a:solidFill>
              </a:rPr>
              <a:t>CRAY</a:t>
            </a:r>
          </a:p>
          <a:p>
            <a:pPr algn="ctr" defTabSz="457200"/>
            <a:r>
              <a:rPr lang="en-US" sz="2000" b="1">
                <a:solidFill>
                  <a:schemeClr val="tx1"/>
                </a:solidFill>
              </a:rPr>
              <a:t>Operational GFS</a:t>
            </a:r>
          </a:p>
        </p:txBody>
      </p:sp>
      <p:sp>
        <p:nvSpPr>
          <p:cNvPr id="46086" name="TextBox 8"/>
          <p:cNvSpPr txBox="1">
            <a:spLocks noChangeArrowheads="1"/>
          </p:cNvSpPr>
          <p:nvPr/>
        </p:nvSpPr>
        <p:spPr bwMode="auto">
          <a:xfrm>
            <a:off x="5724525" y="2994025"/>
            <a:ext cx="1908175" cy="646113"/>
          </a:xfrm>
          <a:prstGeom prst="rect">
            <a:avLst/>
          </a:prstGeom>
          <a:noFill/>
          <a:ln w="9525">
            <a:noFill/>
            <a:miter lim="800000"/>
            <a:headEnd/>
            <a:tailEnd/>
          </a:ln>
        </p:spPr>
        <p:txBody>
          <a:bodyPr>
            <a:spAutoFit/>
          </a:bodyPr>
          <a:lstStyle/>
          <a:p>
            <a:pPr algn="ctr" defTabSz="457200"/>
            <a:r>
              <a:rPr lang="en-US" sz="1800" b="1">
                <a:solidFill>
                  <a:schemeClr val="tx1"/>
                </a:solidFill>
              </a:rPr>
              <a:t>Peak 370 nodes</a:t>
            </a:r>
          </a:p>
          <a:p>
            <a:pPr algn="ctr" defTabSz="457200"/>
            <a:r>
              <a:rPr lang="en-US" sz="1800" b="1">
                <a:solidFill>
                  <a:schemeClr val="tx1"/>
                </a:solidFill>
              </a:rPr>
              <a:t>(all included)</a:t>
            </a:r>
          </a:p>
        </p:txBody>
      </p:sp>
      <p:sp>
        <p:nvSpPr>
          <p:cNvPr id="46087" name="TextBox 11"/>
          <p:cNvSpPr txBox="1">
            <a:spLocks noChangeArrowheads="1"/>
          </p:cNvSpPr>
          <p:nvPr/>
        </p:nvSpPr>
        <p:spPr bwMode="auto">
          <a:xfrm>
            <a:off x="573088" y="3059113"/>
            <a:ext cx="3971925" cy="646112"/>
          </a:xfrm>
          <a:prstGeom prst="rect">
            <a:avLst/>
          </a:prstGeom>
          <a:solidFill>
            <a:schemeClr val="bg1"/>
          </a:solidFill>
          <a:ln w="9525">
            <a:noFill/>
            <a:miter lim="800000"/>
            <a:headEnd/>
            <a:tailEnd/>
          </a:ln>
        </p:spPr>
        <p:txBody>
          <a:bodyPr>
            <a:spAutoFit/>
          </a:bodyPr>
          <a:lstStyle/>
          <a:p>
            <a:pPr algn="ctr" defTabSz="457200"/>
            <a:r>
              <a:rPr lang="en-US" sz="1800" b="1">
                <a:solidFill>
                  <a:schemeClr val="tx1"/>
                </a:solidFill>
              </a:rPr>
              <a:t>Peak 350  nodes </a:t>
            </a:r>
          </a:p>
          <a:p>
            <a:pPr algn="ctr" defTabSz="457200"/>
            <a:r>
              <a:rPr lang="en-US" sz="1800" b="1">
                <a:solidFill>
                  <a:schemeClr val="tx1"/>
                </a:solidFill>
              </a:rPr>
              <a:t>(w/o downstream products)</a:t>
            </a:r>
          </a:p>
        </p:txBody>
      </p:sp>
      <p:sp>
        <p:nvSpPr>
          <p:cNvPr id="46088" name="TextBox 9"/>
          <p:cNvSpPr txBox="1">
            <a:spLocks noChangeArrowheads="1"/>
          </p:cNvSpPr>
          <p:nvPr/>
        </p:nvSpPr>
        <p:spPr bwMode="auto">
          <a:xfrm>
            <a:off x="3138488" y="715963"/>
            <a:ext cx="3605212" cy="366712"/>
          </a:xfrm>
          <a:prstGeom prst="rect">
            <a:avLst/>
          </a:prstGeom>
          <a:noFill/>
          <a:ln w="9525">
            <a:noFill/>
            <a:miter lim="800000"/>
            <a:headEnd/>
            <a:tailEnd/>
          </a:ln>
        </p:spPr>
        <p:txBody>
          <a:bodyPr>
            <a:spAutoFit/>
          </a:bodyPr>
          <a:lstStyle/>
          <a:p>
            <a:pPr defTabSz="457200"/>
            <a:r>
              <a:rPr lang="en-US" sz="1800">
                <a:solidFill>
                  <a:schemeClr val="tx1"/>
                </a:solidFill>
              </a:rPr>
              <a:t>With detailed </a:t>
            </a:r>
            <a:r>
              <a:rPr lang="en-US" sz="1800">
                <a:solidFill>
                  <a:schemeClr val="tx1"/>
                </a:solidFill>
                <a:hlinkClick r:id="rId4"/>
              </a:rPr>
              <a:t>node distribution</a:t>
            </a:r>
            <a:endParaRPr lang="en-US" sz="1800">
              <a:solidFill>
                <a:schemeClr val="tx1"/>
              </a:solidFill>
            </a:endParaRPr>
          </a:p>
        </p:txBody>
      </p:sp>
      <p:sp>
        <p:nvSpPr>
          <p:cNvPr id="3" name="Rectangle 2"/>
          <p:cNvSpPr/>
          <p:nvPr/>
        </p:nvSpPr>
        <p:spPr>
          <a:xfrm>
            <a:off x="3138488" y="2668588"/>
            <a:ext cx="996950" cy="184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090" name="TextBox 3"/>
          <p:cNvSpPr txBox="1">
            <a:spLocks noChangeArrowheads="1"/>
          </p:cNvSpPr>
          <p:nvPr/>
        </p:nvSpPr>
        <p:spPr bwMode="auto">
          <a:xfrm>
            <a:off x="519113" y="5005388"/>
            <a:ext cx="4025900" cy="1076325"/>
          </a:xfrm>
          <a:prstGeom prst="rect">
            <a:avLst/>
          </a:prstGeom>
          <a:solidFill>
            <a:schemeClr val="accent2">
              <a:lumMod val="20000"/>
              <a:lumOff val="80000"/>
            </a:schemeClr>
          </a:solidFill>
          <a:ln w="9525">
            <a:noFill/>
            <a:miter lim="800000"/>
            <a:headEnd/>
            <a:tailEnd/>
          </a:ln>
        </p:spPr>
        <p:txBody>
          <a:bodyPr>
            <a:spAutoFit/>
          </a:bodyPr>
          <a:lstStyle/>
          <a:p>
            <a:pPr>
              <a:defRPr/>
            </a:pPr>
            <a:r>
              <a:rPr lang="en-US" sz="1600" b="1" dirty="0">
                <a:solidFill>
                  <a:srgbClr val="FF0000"/>
                </a:solidFill>
              </a:rPr>
              <a:t>GFS </a:t>
            </a:r>
            <a:r>
              <a:rPr lang="en-US" sz="1600" b="1" dirty="0" err="1">
                <a:solidFill>
                  <a:srgbClr val="FF0000"/>
                </a:solidFill>
              </a:rPr>
              <a:t>fcst</a:t>
            </a:r>
            <a:r>
              <a:rPr lang="en-US" sz="1600" b="1" dirty="0">
                <a:solidFill>
                  <a:srgbClr val="FF0000"/>
                </a:solidFill>
              </a:rPr>
              <a:t>:  	116 nodes</a:t>
            </a:r>
          </a:p>
          <a:p>
            <a:pPr>
              <a:defRPr/>
            </a:pPr>
            <a:r>
              <a:rPr lang="en-US" sz="1600" b="1" dirty="0"/>
              <a:t>GDAS </a:t>
            </a:r>
            <a:r>
              <a:rPr lang="en-US" sz="1600" b="1" dirty="0" err="1"/>
              <a:t>fcst</a:t>
            </a:r>
            <a:r>
              <a:rPr lang="en-US" sz="1600" b="1" dirty="0"/>
              <a:t>:	 28 nodes</a:t>
            </a:r>
          </a:p>
          <a:p>
            <a:pPr>
              <a:defRPr/>
            </a:pPr>
            <a:r>
              <a:rPr lang="en-US" sz="1600" b="1" dirty="0"/>
              <a:t>Analysis: 	 240 nodes</a:t>
            </a:r>
          </a:p>
          <a:p>
            <a:pPr>
              <a:defRPr/>
            </a:pPr>
            <a:r>
              <a:rPr lang="en-US" sz="1600" b="1" dirty="0"/>
              <a:t>ENKF </a:t>
            </a:r>
            <a:r>
              <a:rPr lang="en-US" sz="1600" b="1" dirty="0" err="1"/>
              <a:t>fcst</a:t>
            </a:r>
            <a:r>
              <a:rPr lang="en-US" sz="1600" b="1" dirty="0"/>
              <a:t>: 	280 nodes</a:t>
            </a:r>
          </a:p>
        </p:txBody>
      </p:sp>
      <p:sp>
        <p:nvSpPr>
          <p:cNvPr id="46091" name="TextBox 13"/>
          <p:cNvSpPr txBox="1">
            <a:spLocks noChangeArrowheads="1"/>
          </p:cNvSpPr>
          <p:nvPr/>
        </p:nvSpPr>
        <p:spPr bwMode="auto">
          <a:xfrm>
            <a:off x="5075238" y="4976813"/>
            <a:ext cx="3833812" cy="1076325"/>
          </a:xfrm>
          <a:prstGeom prst="rect">
            <a:avLst/>
          </a:prstGeom>
          <a:solidFill>
            <a:schemeClr val="accent2">
              <a:lumMod val="20000"/>
              <a:lumOff val="80000"/>
            </a:schemeClr>
          </a:solidFill>
          <a:ln w="9525">
            <a:noFill/>
            <a:miter lim="800000"/>
            <a:headEnd/>
            <a:tailEnd/>
          </a:ln>
        </p:spPr>
        <p:txBody>
          <a:bodyPr>
            <a:spAutoFit/>
          </a:bodyPr>
          <a:lstStyle/>
          <a:p>
            <a:pPr>
              <a:defRPr/>
            </a:pPr>
            <a:r>
              <a:rPr lang="en-US" sz="1600" b="1" dirty="0">
                <a:solidFill>
                  <a:srgbClr val="FF0000"/>
                </a:solidFill>
              </a:rPr>
              <a:t>GFS </a:t>
            </a:r>
            <a:r>
              <a:rPr lang="en-US" sz="1600" b="1" dirty="0" err="1">
                <a:solidFill>
                  <a:srgbClr val="FF0000"/>
                </a:solidFill>
              </a:rPr>
              <a:t>fcst</a:t>
            </a:r>
            <a:r>
              <a:rPr lang="en-US" sz="1600" b="1" dirty="0">
                <a:solidFill>
                  <a:srgbClr val="FF0000"/>
                </a:solidFill>
              </a:rPr>
              <a:t>:  	65nodes</a:t>
            </a:r>
          </a:p>
          <a:p>
            <a:pPr>
              <a:defRPr/>
            </a:pPr>
            <a:r>
              <a:rPr lang="en-US" sz="1600" b="1" dirty="0"/>
              <a:t>GDAS </a:t>
            </a:r>
            <a:r>
              <a:rPr lang="en-US" sz="1600" b="1" dirty="0" err="1"/>
              <a:t>fcst</a:t>
            </a:r>
            <a:r>
              <a:rPr lang="en-US" sz="1600" b="1" dirty="0"/>
              <a:t>: 	55 nodes</a:t>
            </a:r>
          </a:p>
          <a:p>
            <a:pPr>
              <a:defRPr/>
            </a:pPr>
            <a:r>
              <a:rPr lang="en-US" sz="1600" b="1" dirty="0"/>
              <a:t>Analysis:  	240 nodes</a:t>
            </a:r>
          </a:p>
          <a:p>
            <a:pPr>
              <a:defRPr/>
            </a:pPr>
            <a:r>
              <a:rPr lang="en-US" sz="1600" b="1" dirty="0"/>
              <a:t>ENKF </a:t>
            </a:r>
            <a:r>
              <a:rPr lang="en-US" sz="1600" b="1" dirty="0" err="1"/>
              <a:t>fcst</a:t>
            </a:r>
            <a:r>
              <a:rPr lang="en-US" sz="1600" b="1" dirty="0"/>
              <a:t>: 	200 nodes</a:t>
            </a:r>
          </a:p>
        </p:txBody>
      </p:sp>
      <p:sp>
        <p:nvSpPr>
          <p:cNvPr id="46092" name="TextBox 4"/>
          <p:cNvSpPr txBox="1">
            <a:spLocks noChangeArrowheads="1"/>
          </p:cNvSpPr>
          <p:nvPr/>
        </p:nvSpPr>
        <p:spPr bwMode="auto">
          <a:xfrm>
            <a:off x="5030788" y="6392863"/>
            <a:ext cx="3878262" cy="304800"/>
          </a:xfrm>
          <a:prstGeom prst="rect">
            <a:avLst/>
          </a:prstGeom>
          <a:noFill/>
          <a:ln w="9525">
            <a:noFill/>
            <a:miter lim="800000"/>
            <a:headEnd/>
            <a:tailEnd/>
          </a:ln>
        </p:spPr>
        <p:txBody>
          <a:bodyPr wrap="none">
            <a:spAutoFit/>
          </a:bodyPr>
          <a:lstStyle/>
          <a:p>
            <a:r>
              <a:rPr lang="en-US"/>
              <a:t>From: Russ Treadon, Fanglin Yang, Matt Pyle</a:t>
            </a:r>
          </a:p>
        </p:txBody>
      </p:sp>
      <p:sp>
        <p:nvSpPr>
          <p:cNvPr id="46093" name="TextBox 1"/>
          <p:cNvSpPr txBox="1">
            <a:spLocks noChangeArrowheads="1"/>
          </p:cNvSpPr>
          <p:nvPr/>
        </p:nvSpPr>
        <p:spPr bwMode="auto">
          <a:xfrm>
            <a:off x="1928813" y="1287463"/>
            <a:ext cx="5222875" cy="400050"/>
          </a:xfrm>
          <a:prstGeom prst="rect">
            <a:avLst/>
          </a:prstGeom>
          <a:solidFill>
            <a:srgbClr val="FFFF00"/>
          </a:solidFill>
          <a:ln w="9525">
            <a:noFill/>
            <a:miter lim="800000"/>
            <a:headEnd/>
            <a:tailEnd/>
          </a:ln>
        </p:spPr>
        <p:txBody>
          <a:bodyPr wrap="none">
            <a:spAutoFit/>
          </a:bodyPr>
          <a:lstStyle/>
          <a:p>
            <a:r>
              <a:rPr lang="en-US" sz="2000" b="1">
                <a:solidFill>
                  <a:srgbClr val="0000CC"/>
                </a:solidFill>
              </a:rPr>
              <a:t>FV3 is more expensive to run than GSM </a:t>
            </a:r>
          </a:p>
        </p:txBody>
      </p:sp>
      <p:sp>
        <p:nvSpPr>
          <p:cNvPr id="4" name="TextBox 3"/>
          <p:cNvSpPr txBox="1"/>
          <p:nvPr/>
        </p:nvSpPr>
        <p:spPr>
          <a:xfrm>
            <a:off x="503238" y="6248400"/>
            <a:ext cx="4037012" cy="523875"/>
          </a:xfrm>
          <a:prstGeom prst="rect">
            <a:avLst/>
          </a:prstGeom>
          <a:solidFill>
            <a:schemeClr val="accent5">
              <a:lumMod val="20000"/>
              <a:lumOff val="80000"/>
            </a:schemeClr>
          </a:solidFill>
        </p:spPr>
        <p:txBody>
          <a:bodyPr>
            <a:spAutoFit/>
          </a:bodyPr>
          <a:lstStyle/>
          <a:p>
            <a:pPr>
              <a:defRPr/>
            </a:pPr>
            <a:r>
              <a:rPr lang="en-US" b="1" dirty="0"/>
              <a:t>Dell has 28 processors per node while Cray has 24 processors per node</a:t>
            </a:r>
            <a:endParaRPr lang="en-US"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Placeholder 2"/>
          <p:cNvSpPr txBox="1">
            <a:spLocks noGrp="1"/>
          </p:cNvSpPr>
          <p:nvPr>
            <p:ph type="body" sz="quarter" idx="4294967295"/>
          </p:nvPr>
        </p:nvSpPr>
        <p:spPr>
          <a:xfrm>
            <a:off x="1971675" y="322263"/>
            <a:ext cx="5010150" cy="368300"/>
          </a:xfrm>
        </p:spPr>
        <p:txBody>
          <a:bodyPr lIns="91440" tIns="45720" rIns="91440" bIns="45720" anchor="b"/>
          <a:lstStyle/>
          <a:p>
            <a:r>
              <a:rPr lang="en-US" sz="2000" b="1" smtClean="0">
                <a:solidFill>
                  <a:schemeClr val="tx1"/>
                </a:solidFill>
                <a:latin typeface="Arial" charset="0"/>
                <a:cs typeface="Arial" charset="0"/>
                <a:hlinkClick r:id="rId2"/>
              </a:rPr>
              <a:t>Timing Test </a:t>
            </a:r>
            <a:r>
              <a:rPr lang="en-US" sz="2000" b="1" smtClean="0">
                <a:solidFill>
                  <a:schemeClr val="tx1"/>
                </a:solidFill>
                <a:latin typeface="Arial" charset="0"/>
                <a:cs typeface="Arial" charset="0"/>
              </a:rPr>
              <a:t>and Forecast Configuration</a:t>
            </a:r>
          </a:p>
        </p:txBody>
      </p:sp>
      <p:graphicFrame>
        <p:nvGraphicFramePr>
          <p:cNvPr id="158784" name="Group 64"/>
          <p:cNvGraphicFramePr>
            <a:graphicFrameLocks noGrp="1"/>
          </p:cNvGraphicFramePr>
          <p:nvPr/>
        </p:nvGraphicFramePr>
        <p:xfrm>
          <a:off x="241300" y="1181100"/>
          <a:ext cx="8548688" cy="2722563"/>
        </p:xfrm>
        <a:graphic>
          <a:graphicData uri="http://schemas.openxmlformats.org/drawingml/2006/table">
            <a:tbl>
              <a:tblPr/>
              <a:tblGrid>
                <a:gridCol w="1882775">
                  <a:extLst>
                    <a:ext uri="{9D8B030D-6E8A-4147-A177-3AD203B41FA5}"/>
                  </a:extLst>
                </a:gridCol>
                <a:gridCol w="1717675">
                  <a:extLst>
                    <a:ext uri="{9D8B030D-6E8A-4147-A177-3AD203B41FA5}"/>
                  </a:extLst>
                </a:gridCol>
                <a:gridCol w="1643063">
                  <a:extLst>
                    <a:ext uri="{9D8B030D-6E8A-4147-A177-3AD203B41FA5}"/>
                  </a:extLst>
                </a:gridCol>
                <a:gridCol w="1235075">
                  <a:extLst>
                    <a:ext uri="{9D8B030D-6E8A-4147-A177-3AD203B41FA5}"/>
                  </a:extLst>
                </a:gridCol>
                <a:gridCol w="1030287">
                  <a:extLst>
                    <a:ext uri="{9D8B030D-6E8A-4147-A177-3AD203B41FA5}"/>
                  </a:extLst>
                </a:gridCol>
                <a:gridCol w="1039813">
                  <a:extLst>
                    <a:ext uri="{9D8B030D-6E8A-4147-A177-3AD203B41FA5}"/>
                  </a:extLst>
                </a:gridCol>
              </a:tblGrid>
              <a:tr h="5937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cs typeface="Arial" charset="0"/>
                          <a:sym typeface="Arial" charset="0"/>
                        </a:rPr>
                        <a:t>RUN TIME (minutes)</a:t>
                      </a:r>
                    </a:p>
                  </a:txBody>
                  <a:tcPr marL="13264" marR="13264" marT="0" marB="0" anchor="b" horzOverflow="overflow">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cs typeface="Arial" charset="0"/>
                          <a:sym typeface="Arial" charset="0"/>
                        </a:rPr>
                        <a:t>J-Job prod</a:t>
                      </a:r>
                    </a:p>
                  </a:txBody>
                  <a:tcPr marL="13264" marR="13264" marT="0" marB="0" anchor="b" horzOverflow="overflow">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cs typeface="Arial" charset="0"/>
                          <a:sym typeface="Arial" charset="0"/>
                        </a:rPr>
                        <a:t>J-Job para</a:t>
                      </a:r>
                    </a:p>
                  </a:txBody>
                  <a:tcPr marL="13264" marR="13264" marT="0" marB="0" anchor="b" horzOverflow="overflow">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cs typeface="Arial" charset="0"/>
                          <a:sym typeface="Arial" charset="0"/>
                        </a:rPr>
                        <a:t>prod (minutes)</a:t>
                      </a:r>
                    </a:p>
                  </a:txBody>
                  <a:tcPr marL="13264" marR="13264" marT="0" marB="0" anchor="b" horzOverflow="overflow">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cs typeface="Arial" charset="0"/>
                          <a:sym typeface="Arial" charset="0"/>
                        </a:rPr>
                        <a:t>para (minutes)</a:t>
                      </a:r>
                    </a:p>
                  </a:txBody>
                  <a:tcPr marL="13264" marR="13264" marT="0" marB="0" anchor="b" horzOverflow="overflow">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cs typeface="Arial" charset="0"/>
                          <a:sym typeface="Arial" charset="0"/>
                        </a:rPr>
                        <a:t>para-prod</a:t>
                      </a:r>
                    </a:p>
                  </a:txBody>
                  <a:tcPr marL="13264" marR="13264" marT="0" marB="0" anchor="b" horzOverflow="overflow">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lnTlToBr>
                      <a:noFill/>
                    </a:lnTlToBr>
                    <a:lnBlToTr>
                      <a:noFill/>
                    </a:lnBlToTr>
                    <a:solidFill>
                      <a:srgbClr val="FFFF00"/>
                    </a:solidFill>
                  </a:tcPr>
                </a:tc>
                <a:extLst>
                  <a:ext uri="{0D108BD9-81ED-4DB2-BD59-A6C34878D82A}"/>
                </a:extLst>
              </a:tr>
              <a:tr h="3571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cs typeface="Arial" charset="0"/>
                          <a:sym typeface="Arial" charset="0"/>
                        </a:rPr>
                        <a:t>gfs_analysis</a:t>
                      </a:r>
                    </a:p>
                  </a:txBody>
                  <a:tcPr marL="13264" marR="13264" marT="0" marB="0" anchor="b" horzOverflow="overflow">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00"/>
                          </a:solidFill>
                          <a:effectLst/>
                          <a:latin typeface="Arial" charset="0"/>
                          <a:cs typeface="Arial" charset="0"/>
                          <a:sym typeface="Arial" charset="0"/>
                        </a:rPr>
                        <a:t>JGFS_ANALYSIS</a:t>
                      </a:r>
                    </a:p>
                  </a:txBody>
                  <a:tcPr marL="13264" marR="13264" marT="0" marB="0" anchor="b" horzOverflow="overflow">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00"/>
                          </a:solidFill>
                          <a:effectLst/>
                          <a:latin typeface="Arial" charset="0"/>
                          <a:cs typeface="Arial" charset="0"/>
                          <a:sym typeface="Arial" charset="0"/>
                        </a:rPr>
                        <a:t>JGLOBAL_ANALYSIS</a:t>
                      </a:r>
                    </a:p>
                  </a:txBody>
                  <a:tcPr marL="13264" marR="13264" marT="0" marB="0" anchor="b" horzOverflow="overflow">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cs typeface="Arial" charset="0"/>
                          <a:sym typeface="Arial" charset="0"/>
                        </a:rPr>
                        <a:t>22.9</a:t>
                      </a:r>
                    </a:p>
                  </a:txBody>
                  <a:tcPr marL="13264" marR="13264" marT="0" marB="0" anchor="b" horzOverflow="overflow">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cs typeface="Arial" charset="0"/>
                          <a:sym typeface="Arial" charset="0"/>
                        </a:rPr>
                        <a:t>26.8</a:t>
                      </a:r>
                    </a:p>
                  </a:txBody>
                  <a:tcPr marL="13264" marR="13264" marT="0" marB="0" anchor="b" horzOverflow="overflow">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cs typeface="Arial" charset="0"/>
                          <a:sym typeface="Arial" charset="0"/>
                        </a:rPr>
                        <a:t>4.2</a:t>
                      </a:r>
                    </a:p>
                  </a:txBody>
                  <a:tcPr marL="13264" marR="13264" marT="0" marB="0" anchor="b" horzOverflow="overflow">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lnTlToBr>
                      <a:noFill/>
                    </a:lnTlToBr>
                    <a:lnBlToTr>
                      <a:noFill/>
                    </a:lnBlToTr>
                    <a:solidFill>
                      <a:srgbClr val="FF0000"/>
                    </a:solidFill>
                  </a:tcPr>
                </a:tc>
                <a:extLst>
                  <a:ext uri="{0D108BD9-81ED-4DB2-BD59-A6C34878D82A}"/>
                </a:extLst>
              </a:tr>
              <a:tr h="3937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cs typeface="Arial" charset="0"/>
                          <a:sym typeface="Arial" charset="0"/>
                        </a:rPr>
                        <a:t>gfs_forecast (0-10 days)</a:t>
                      </a:r>
                    </a:p>
                  </a:txBody>
                  <a:tcPr marL="13264" marR="13264" marT="0" marB="0" anchor="b" horzOverflow="overflow">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00"/>
                          </a:solidFill>
                          <a:effectLst/>
                          <a:latin typeface="Arial" charset="0"/>
                          <a:cs typeface="Arial" charset="0"/>
                          <a:sym typeface="Arial" charset="0"/>
                        </a:rPr>
                        <a:t>JGFS_FORECAST_HIGH</a:t>
                      </a:r>
                    </a:p>
                  </a:txBody>
                  <a:tcPr marL="13264" marR="13264" marT="0" marB="0" anchor="b" horzOverflow="overflow">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00"/>
                          </a:solidFill>
                          <a:effectLst/>
                          <a:latin typeface="Arial" charset="0"/>
                          <a:cs typeface="Arial" charset="0"/>
                          <a:sym typeface="Arial" charset="0"/>
                        </a:rPr>
                        <a:t>---</a:t>
                      </a:r>
                    </a:p>
                  </a:txBody>
                  <a:tcPr marL="13264" marR="13264" marT="0" marB="0" anchor="b" horzOverflow="overflow">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cs typeface="Arial" charset="0"/>
                          <a:sym typeface="Arial" charset="0"/>
                        </a:rPr>
                        <a:t>78.5</a:t>
                      </a:r>
                    </a:p>
                  </a:txBody>
                  <a:tcPr marL="13264" marR="13264" marT="0" marB="0" anchor="b" horzOverflow="overflow">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cs typeface="Arial" charset="0"/>
                          <a:sym typeface="Arial" charset="0"/>
                        </a:rPr>
                        <a:t>75.5</a:t>
                      </a:r>
                    </a:p>
                  </a:txBody>
                  <a:tcPr marL="13264" marR="13264" marT="0" marB="0" anchor="b" horzOverflow="overflow">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cs typeface="Arial" charset="0"/>
                          <a:sym typeface="Arial" charset="0"/>
                        </a:rPr>
                        <a:t>-3</a:t>
                      </a:r>
                    </a:p>
                  </a:txBody>
                  <a:tcPr marL="13264" marR="13264" marT="0" marB="0" anchor="b" horzOverflow="overflow">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lnTlToBr>
                      <a:noFill/>
                    </a:lnTlToBr>
                    <a:lnBlToTr>
                      <a:noFill/>
                    </a:lnBlToTr>
                    <a:solidFill>
                      <a:srgbClr val="3399FF"/>
                    </a:solidFill>
                  </a:tcPr>
                </a:tc>
                <a:extLst>
                  <a:ext uri="{0D108BD9-81ED-4DB2-BD59-A6C34878D82A}"/>
                </a:extLst>
              </a:tr>
              <a:tr h="3000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cs typeface="Arial" charset="0"/>
                          <a:sym typeface="Arial" charset="0"/>
                        </a:rPr>
                        <a:t>gfs_forecast (11-16days)</a:t>
                      </a:r>
                    </a:p>
                  </a:txBody>
                  <a:tcPr marL="13264" marR="13264" marT="0" marB="0" anchor="b" horzOverflow="overflow">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00"/>
                          </a:solidFill>
                          <a:effectLst/>
                          <a:latin typeface="Arial" charset="0"/>
                          <a:cs typeface="Arial" charset="0"/>
                          <a:sym typeface="Arial" charset="0"/>
                        </a:rPr>
                        <a:t>JGFS_FORECAST_LOW</a:t>
                      </a:r>
                    </a:p>
                  </a:txBody>
                  <a:tcPr marL="13264" marR="13264" marT="0" marB="0" anchor="b" horzOverflow="overflow">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00"/>
                          </a:solidFill>
                          <a:effectLst/>
                          <a:latin typeface="Arial" charset="0"/>
                          <a:cs typeface="Arial" charset="0"/>
                          <a:sym typeface="Arial" charset="0"/>
                        </a:rPr>
                        <a:t>---</a:t>
                      </a:r>
                    </a:p>
                  </a:txBody>
                  <a:tcPr marL="13264" marR="13264" marT="0" marB="0" anchor="b" horzOverflow="overflow">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cs typeface="Arial" charset="0"/>
                          <a:sym typeface="Arial" charset="0"/>
                        </a:rPr>
                        <a:t>11.3</a:t>
                      </a:r>
                    </a:p>
                  </a:txBody>
                  <a:tcPr marL="13264" marR="13264" marT="0" marB="0" anchor="b" horzOverflow="overflow">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cs typeface="Arial" charset="0"/>
                          <a:sym typeface="Arial" charset="0"/>
                        </a:rPr>
                        <a:t>45.3</a:t>
                      </a:r>
                    </a:p>
                  </a:txBody>
                  <a:tcPr marL="13264" marR="13264" marT="0" marB="0" anchor="b" horzOverflow="overflow">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cs typeface="Arial" charset="0"/>
                          <a:sym typeface="Arial" charset="0"/>
                        </a:rPr>
                        <a:t>34</a:t>
                      </a:r>
                    </a:p>
                  </a:txBody>
                  <a:tcPr marL="13264" marR="13264" marT="0" marB="0" anchor="b" horzOverflow="overflow">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lnTlToBr>
                      <a:noFill/>
                    </a:lnTlToBr>
                    <a:lnBlToTr>
                      <a:noFill/>
                    </a:lnBlToTr>
                    <a:solidFill>
                      <a:srgbClr val="FF0000"/>
                    </a:solidFill>
                  </a:tcPr>
                </a:tc>
                <a:extLst>
                  <a:ext uri="{0D108BD9-81ED-4DB2-BD59-A6C34878D82A}"/>
                </a:extLst>
              </a:tr>
              <a:tr h="3603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cs typeface="Arial" charset="0"/>
                          <a:sym typeface="Arial" charset="0"/>
                        </a:rPr>
                        <a:t>gfs_forecast (0-16 days)</a:t>
                      </a:r>
                    </a:p>
                  </a:txBody>
                  <a:tcPr marL="13264" marR="13264" marT="0" marB="0" anchor="b" horzOverflow="overflow">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00"/>
                          </a:solidFill>
                          <a:effectLst/>
                          <a:latin typeface="Arial" charset="0"/>
                          <a:cs typeface="Arial" charset="0"/>
                          <a:sym typeface="Arial" charset="0"/>
                        </a:rPr>
                        <a:t>---</a:t>
                      </a:r>
                    </a:p>
                  </a:txBody>
                  <a:tcPr marL="13264" marR="13264" marT="0" marB="0" anchor="b" horzOverflow="overflow">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00"/>
                          </a:solidFill>
                          <a:effectLst/>
                          <a:latin typeface="Arial" charset="0"/>
                          <a:cs typeface="Arial" charset="0"/>
                          <a:sym typeface="Arial" charset="0"/>
                        </a:rPr>
                        <a:t>JGLOBAL_FORECAST</a:t>
                      </a:r>
                    </a:p>
                  </a:txBody>
                  <a:tcPr marL="13264" marR="13264" marT="0" marB="0" anchor="b" horzOverflow="overflow">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cs typeface="Arial" charset="0"/>
                          <a:sym typeface="Arial" charset="0"/>
                        </a:rPr>
                        <a:t>89.8</a:t>
                      </a:r>
                    </a:p>
                  </a:txBody>
                  <a:tcPr marL="13264" marR="13264" marT="0" marB="0" anchor="b" horzOverflow="overflow">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cs typeface="Arial" charset="0"/>
                          <a:sym typeface="Arial" charset="0"/>
                        </a:rPr>
                        <a:t>120.8</a:t>
                      </a:r>
                    </a:p>
                  </a:txBody>
                  <a:tcPr marL="13264" marR="13264" marT="0" marB="0" anchor="b" horzOverflow="overflow">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cs typeface="Arial" charset="0"/>
                          <a:sym typeface="Arial" charset="0"/>
                        </a:rPr>
                        <a:t>31</a:t>
                      </a:r>
                    </a:p>
                  </a:txBody>
                  <a:tcPr marL="13264" marR="13264" marT="0" marB="0" anchor="b" horzOverflow="overflow">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lnTlToBr>
                      <a:noFill/>
                    </a:lnTlToBr>
                    <a:lnBlToTr>
                      <a:noFill/>
                    </a:lnBlToTr>
                    <a:solidFill>
                      <a:srgbClr val="FF0000"/>
                    </a:solidFill>
                  </a:tcPr>
                </a:tc>
                <a:extLst>
                  <a:ext uri="{0D108BD9-81ED-4DB2-BD59-A6C34878D82A}"/>
                </a:extLst>
              </a:tr>
              <a:tr h="3571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cs typeface="Arial" charset="0"/>
                          <a:sym typeface="Arial" charset="0"/>
                        </a:rPr>
                        <a:t>gdas_analysis_high</a:t>
                      </a:r>
                    </a:p>
                  </a:txBody>
                  <a:tcPr marL="13264" marR="13264" marT="0" marB="0" anchor="b" horzOverflow="overflow">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00"/>
                          </a:solidFill>
                          <a:effectLst/>
                          <a:latin typeface="Arial" charset="0"/>
                          <a:cs typeface="Arial" charset="0"/>
                          <a:sym typeface="Arial" charset="0"/>
                        </a:rPr>
                        <a:t>JGDAS_ANALYSIS_HIGH</a:t>
                      </a:r>
                    </a:p>
                  </a:txBody>
                  <a:tcPr marL="13264" marR="13264" marT="0" marB="0" anchor="b" horzOverflow="overflow">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00"/>
                          </a:solidFill>
                          <a:effectLst/>
                          <a:latin typeface="Arial" charset="0"/>
                          <a:cs typeface="Arial" charset="0"/>
                          <a:sym typeface="Arial" charset="0"/>
                        </a:rPr>
                        <a:t>JGLOBAL_ANALYSIS</a:t>
                      </a:r>
                    </a:p>
                  </a:txBody>
                  <a:tcPr marL="13264" marR="13264" marT="0" marB="0" anchor="b" horzOverflow="overflow">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cs typeface="Arial" charset="0"/>
                          <a:sym typeface="Arial" charset="0"/>
                        </a:rPr>
                        <a:t>29.7</a:t>
                      </a:r>
                    </a:p>
                  </a:txBody>
                  <a:tcPr marL="13264" marR="13264" marT="0" marB="0" anchor="b" horzOverflow="overflow">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cs typeface="Arial" charset="0"/>
                          <a:sym typeface="Arial" charset="0"/>
                        </a:rPr>
                        <a:t>30.7</a:t>
                      </a:r>
                    </a:p>
                  </a:txBody>
                  <a:tcPr marL="13264" marR="13264" marT="0" marB="0" anchor="b" horzOverflow="overflow">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cs typeface="Arial" charset="0"/>
                          <a:sym typeface="Arial" charset="0"/>
                        </a:rPr>
                        <a:t>1.0</a:t>
                      </a:r>
                    </a:p>
                  </a:txBody>
                  <a:tcPr marL="13264" marR="13264" marT="0" marB="0" anchor="b" horzOverflow="overflow">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lnTlToBr>
                      <a:noFill/>
                    </a:lnTlToBr>
                    <a:lnBlToTr>
                      <a:noFill/>
                    </a:lnBlToTr>
                    <a:noFill/>
                  </a:tcPr>
                </a:tc>
                <a:extLst>
                  <a:ext uri="{0D108BD9-81ED-4DB2-BD59-A6C34878D82A}"/>
                </a:extLst>
              </a:tr>
              <a:tr h="3603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cs typeface="Arial" charset="0"/>
                          <a:sym typeface="Arial" charset="0"/>
                        </a:rPr>
                        <a:t>gdas_forecast_high</a:t>
                      </a:r>
                    </a:p>
                  </a:txBody>
                  <a:tcPr marL="13264" marR="13264" marT="0" marB="0" anchor="b" horzOverflow="overflow">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00"/>
                          </a:solidFill>
                          <a:effectLst/>
                          <a:latin typeface="Arial" charset="0"/>
                          <a:cs typeface="Arial" charset="0"/>
                          <a:sym typeface="Arial" charset="0"/>
                        </a:rPr>
                        <a:t>JGDAS_FORECAST_HIGH</a:t>
                      </a:r>
                    </a:p>
                  </a:txBody>
                  <a:tcPr marL="13264" marR="13264" marT="0" marB="0" anchor="b" horzOverflow="overflow">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00"/>
                          </a:solidFill>
                          <a:effectLst/>
                          <a:latin typeface="Arial" charset="0"/>
                          <a:cs typeface="Arial" charset="0"/>
                          <a:sym typeface="Arial" charset="0"/>
                        </a:rPr>
                        <a:t>JGLOBAL_FORECAST</a:t>
                      </a:r>
                    </a:p>
                  </a:txBody>
                  <a:tcPr marL="13264" marR="13264" marT="0" marB="0" anchor="b" horzOverflow="overflow">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cs typeface="Arial" charset="0"/>
                          <a:sym typeface="Arial" charset="0"/>
                        </a:rPr>
                        <a:t>12.3</a:t>
                      </a:r>
                    </a:p>
                  </a:txBody>
                  <a:tcPr marL="13264" marR="13264" marT="0" marB="0" anchor="b" horzOverflow="overflow">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cs typeface="Arial" charset="0"/>
                          <a:sym typeface="Arial" charset="0"/>
                        </a:rPr>
                        <a:t>11.7</a:t>
                      </a:r>
                    </a:p>
                  </a:txBody>
                  <a:tcPr marL="13264" marR="13264" marT="0" marB="0" anchor="b" horzOverflow="overflow">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Arial" charset="0"/>
                          <a:cs typeface="Arial" charset="0"/>
                          <a:sym typeface="Arial" charset="0"/>
                        </a:rPr>
                        <a:t>-0.6</a:t>
                      </a:r>
                    </a:p>
                  </a:txBody>
                  <a:tcPr marL="13264" marR="13264" marT="0" marB="0" anchor="b" horzOverflow="overflow">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lnTlToBr>
                      <a:noFill/>
                    </a:lnTlToBr>
                    <a:lnBlToTr>
                      <a:noFill/>
                    </a:lnBlToTr>
                    <a:solidFill>
                      <a:srgbClr val="3399FF"/>
                    </a:solidFill>
                  </a:tcPr>
                </a:tc>
                <a:extLst>
                  <a:ext uri="{0D108BD9-81ED-4DB2-BD59-A6C34878D82A}"/>
                </a:extLst>
              </a:tr>
            </a:tbl>
          </a:graphicData>
        </a:graphic>
      </p:graphicFrame>
      <p:sp>
        <p:nvSpPr>
          <p:cNvPr id="47164" name="Text Box 174"/>
          <p:cNvSpPr txBox="1">
            <a:spLocks noChangeArrowheads="1"/>
          </p:cNvSpPr>
          <p:nvPr/>
        </p:nvSpPr>
        <p:spPr bwMode="auto">
          <a:xfrm>
            <a:off x="231775" y="4130675"/>
            <a:ext cx="8734425" cy="2646363"/>
          </a:xfrm>
          <a:prstGeom prst="rect">
            <a:avLst/>
          </a:prstGeom>
          <a:solidFill>
            <a:schemeClr val="bg1"/>
          </a:solidFill>
          <a:ln w="9525">
            <a:noFill/>
            <a:miter lim="800000"/>
            <a:headEnd/>
            <a:tailEnd/>
          </a:ln>
        </p:spPr>
        <p:txBody>
          <a:bodyPr>
            <a:spAutoFit/>
          </a:bodyPr>
          <a:lstStyle/>
          <a:p>
            <a:pPr marL="342900" indent="-342900"/>
            <a:r>
              <a:rPr lang="en-US" b="1">
                <a:solidFill>
                  <a:srgbClr val="0000FF"/>
                </a:solidFill>
              </a:rPr>
              <a:t>Highlights</a:t>
            </a:r>
            <a:r>
              <a:rPr lang="en-US" b="1">
                <a:solidFill>
                  <a:schemeClr val="tx1"/>
                </a:solidFill>
              </a:rPr>
              <a:t>:</a:t>
            </a:r>
          </a:p>
          <a:p>
            <a:pPr marL="342900" indent="-342900">
              <a:buFontTx/>
              <a:buChar char="•"/>
            </a:pPr>
            <a:r>
              <a:rPr lang="en-US" sz="1200">
                <a:solidFill>
                  <a:schemeClr val="tx1"/>
                </a:solidFill>
              </a:rPr>
              <a:t>   current operational GFS runs at T1534 (13 km) for the 1</a:t>
            </a:r>
            <a:r>
              <a:rPr lang="en-US" sz="1200" baseline="30000">
                <a:solidFill>
                  <a:schemeClr val="tx1"/>
                </a:solidFill>
              </a:rPr>
              <a:t>st</a:t>
            </a:r>
            <a:r>
              <a:rPr lang="en-US" sz="1200">
                <a:solidFill>
                  <a:schemeClr val="tx1"/>
                </a:solidFill>
              </a:rPr>
              <a:t> 10 days, then at T574 (35 km) up to 16 days</a:t>
            </a:r>
          </a:p>
          <a:p>
            <a:pPr marL="342900" indent="-342900">
              <a:buFontTx/>
              <a:buChar char="•"/>
            </a:pPr>
            <a:r>
              <a:rPr lang="en-US" sz="1200">
                <a:solidFill>
                  <a:schemeClr val="tx1"/>
                </a:solidFill>
              </a:rPr>
              <a:t>   V3GFS runs at the same C768 resolution (~13 km) up to 16 days </a:t>
            </a:r>
          </a:p>
          <a:p>
            <a:pPr marL="342900" indent="-342900">
              <a:buFontTx/>
              <a:buChar char="•"/>
            </a:pPr>
            <a:r>
              <a:rPr lang="en-US" sz="1200">
                <a:solidFill>
                  <a:schemeClr val="tx1"/>
                </a:solidFill>
              </a:rPr>
              <a:t>  Operational GFS write hourly output for the 1</a:t>
            </a:r>
            <a:r>
              <a:rPr lang="en-US" sz="1200" baseline="30000">
                <a:solidFill>
                  <a:schemeClr val="tx1"/>
                </a:solidFill>
              </a:rPr>
              <a:t>st</a:t>
            </a:r>
            <a:r>
              <a:rPr lang="en-US" sz="1200">
                <a:solidFill>
                  <a:schemeClr val="tx1"/>
                </a:solidFill>
              </a:rPr>
              <a:t>  5 days, 3 hourly up to 10 days, then 12 hourly up to 16 days</a:t>
            </a:r>
          </a:p>
          <a:p>
            <a:pPr marL="342900" indent="-342900">
              <a:buFontTx/>
              <a:buChar char="•"/>
            </a:pPr>
            <a:r>
              <a:rPr lang="en-US" sz="1200">
                <a:solidFill>
                  <a:schemeClr val="tx1"/>
                </a:solidFill>
              </a:rPr>
              <a:t>   FV3GFS writes hourly output for the 1</a:t>
            </a:r>
            <a:r>
              <a:rPr lang="en-US" sz="1200" baseline="30000">
                <a:solidFill>
                  <a:schemeClr val="tx1"/>
                </a:solidFill>
              </a:rPr>
              <a:t>st</a:t>
            </a:r>
            <a:r>
              <a:rPr lang="en-US" sz="1200">
                <a:solidFill>
                  <a:schemeClr val="tx1"/>
                </a:solidFill>
              </a:rPr>
              <a:t> 5 days, then 3 hourly up to 16 days</a:t>
            </a:r>
          </a:p>
          <a:p>
            <a:pPr marL="342900" indent="-342900">
              <a:buFontTx/>
              <a:buChar char="•"/>
            </a:pPr>
            <a:endParaRPr lang="en-US" sz="1800">
              <a:solidFill>
                <a:schemeClr val="tx1"/>
              </a:solidFill>
            </a:endParaRPr>
          </a:p>
          <a:p>
            <a:pPr marL="342900" indent="-342900">
              <a:buFontTx/>
              <a:buChar char="•"/>
            </a:pPr>
            <a:r>
              <a:rPr lang="en-US" sz="1800" b="1">
                <a:solidFill>
                  <a:schemeClr val="tx1"/>
                </a:solidFill>
              </a:rPr>
              <a:t>FV3GFS analysis will be </a:t>
            </a:r>
            <a:r>
              <a:rPr lang="en-US" sz="1800" b="1">
                <a:solidFill>
                  <a:srgbClr val="FF0000"/>
                </a:solidFill>
              </a:rPr>
              <a:t>4.2 minutes slower </a:t>
            </a:r>
            <a:r>
              <a:rPr lang="en-US" sz="1800" b="1">
                <a:solidFill>
                  <a:schemeClr val="tx1"/>
                </a:solidFill>
              </a:rPr>
              <a:t>than current operation; day-10 products will be delivered </a:t>
            </a:r>
            <a:r>
              <a:rPr lang="en-US" sz="1800" b="1">
                <a:solidFill>
                  <a:srgbClr val="FF0000"/>
                </a:solidFill>
              </a:rPr>
              <a:t>3 minutes earlier</a:t>
            </a:r>
            <a:r>
              <a:rPr lang="en-US" sz="1800" b="1">
                <a:solidFill>
                  <a:schemeClr val="tx1"/>
                </a:solidFill>
              </a:rPr>
              <a:t>; day-16 product will be delayed by </a:t>
            </a:r>
            <a:r>
              <a:rPr lang="en-US" sz="1800" b="1">
                <a:solidFill>
                  <a:srgbClr val="FF0000"/>
                </a:solidFill>
              </a:rPr>
              <a:t>31 minutes</a:t>
            </a:r>
            <a:r>
              <a:rPr lang="en-US" sz="1800" b="1">
                <a:solidFill>
                  <a:schemeClr val="tx1"/>
                </a:solidFill>
              </a:rPr>
              <a:t>.</a:t>
            </a:r>
          </a:p>
          <a:p>
            <a:pPr marL="342900" indent="-342900">
              <a:buFontTx/>
              <a:buChar char="•"/>
            </a:pPr>
            <a:r>
              <a:rPr lang="en-US" sz="1800" b="1">
                <a:solidFill>
                  <a:schemeClr val="tx1"/>
                </a:solidFill>
              </a:rPr>
              <a:t>GDAS cycles remains almost the same in terms of timing (+/- 1.0 minutes)</a:t>
            </a:r>
          </a:p>
          <a:p>
            <a:pPr marL="800100" lvl="1" indent="-342900">
              <a:buFontTx/>
              <a:buAutoNum type="arabicPeriod"/>
            </a:pPr>
            <a:endParaRPr lang="en-US">
              <a:solidFill>
                <a:schemeClr val="tx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hape 281"/>
          <p:cNvSpPr txBox="1">
            <a:spLocks noGrp="1"/>
          </p:cNvSpPr>
          <p:nvPr>
            <p:ph type="title" idx="4294967295"/>
          </p:nvPr>
        </p:nvSpPr>
        <p:spPr>
          <a:xfrm>
            <a:off x="1270000" y="242888"/>
            <a:ext cx="6140450" cy="733425"/>
          </a:xfrm>
        </p:spPr>
        <p:txBody>
          <a:bodyPr tIns="45700" bIns="45700"/>
          <a:lstStyle/>
          <a:p>
            <a:pPr indent="-158750" algn="ctr">
              <a:buClr>
                <a:srgbClr val="002B82"/>
              </a:buClr>
              <a:buSzPts val="2500"/>
              <a:buFont typeface="Calibri" pitchFamily="34" charset="0"/>
              <a:buNone/>
            </a:pPr>
            <a:r>
              <a:rPr lang="en-US" sz="2400" b="1" smtClean="0">
                <a:solidFill>
                  <a:schemeClr val="tx1"/>
                </a:solidFill>
                <a:latin typeface="Arial" charset="0"/>
                <a:cs typeface="Arial" charset="0"/>
              </a:rPr>
              <a:t>      Changes in Online </a:t>
            </a:r>
            <a:r>
              <a:rPr lang="en-US" sz="2400" b="1" smtClean="0">
                <a:solidFill>
                  <a:schemeClr val="tx1"/>
                </a:solidFill>
                <a:latin typeface="Calibri" pitchFamily="34" charset="0"/>
                <a:cs typeface="Arial" charset="0"/>
                <a:sym typeface="Calibri" pitchFamily="34" charset="0"/>
              </a:rPr>
              <a:t>Disk Usage  </a:t>
            </a:r>
            <a:br>
              <a:rPr lang="en-US" sz="2400" b="1" smtClean="0">
                <a:solidFill>
                  <a:schemeClr val="tx1"/>
                </a:solidFill>
                <a:latin typeface="Calibri" pitchFamily="34" charset="0"/>
                <a:cs typeface="Arial" charset="0"/>
                <a:sym typeface="Calibri" pitchFamily="34" charset="0"/>
              </a:rPr>
            </a:br>
            <a:r>
              <a:rPr lang="en-US" sz="2400" b="1" smtClean="0">
                <a:solidFill>
                  <a:schemeClr val="tx1"/>
                </a:solidFill>
                <a:latin typeface="Calibri" pitchFamily="34" charset="0"/>
                <a:cs typeface="Arial" charset="0"/>
                <a:sym typeface="Calibri" pitchFamily="34" charset="0"/>
              </a:rPr>
              <a:t> Per Cycle</a:t>
            </a:r>
          </a:p>
        </p:txBody>
      </p:sp>
      <p:graphicFrame>
        <p:nvGraphicFramePr>
          <p:cNvPr id="154681" name="Group 57"/>
          <p:cNvGraphicFramePr>
            <a:graphicFrameLocks noGrp="1"/>
          </p:cNvGraphicFramePr>
          <p:nvPr/>
        </p:nvGraphicFramePr>
        <p:xfrm>
          <a:off x="487363" y="1489075"/>
          <a:ext cx="8077200" cy="3840163"/>
        </p:xfrm>
        <a:graphic>
          <a:graphicData uri="http://schemas.openxmlformats.org/drawingml/2006/table">
            <a:tbl>
              <a:tblPr/>
              <a:tblGrid>
                <a:gridCol w="2019300">
                  <a:extLst>
                    <a:ext uri="{9D8B030D-6E8A-4147-A177-3AD203B41FA5}"/>
                  </a:extLst>
                </a:gridCol>
                <a:gridCol w="2019300">
                  <a:extLst>
                    <a:ext uri="{9D8B030D-6E8A-4147-A177-3AD203B41FA5}"/>
                  </a:extLst>
                </a:gridCol>
                <a:gridCol w="2279650">
                  <a:extLst>
                    <a:ext uri="{9D8B030D-6E8A-4147-A177-3AD203B41FA5}"/>
                  </a:extLst>
                </a:gridCol>
                <a:gridCol w="1758950">
                  <a:extLst>
                    <a:ext uri="{9D8B030D-6E8A-4147-A177-3AD203B41FA5}"/>
                  </a:extLst>
                </a:gridCol>
              </a:tblGrid>
              <a:tr h="412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rgbClr val="000000"/>
                        </a:solidFill>
                        <a:effectLst/>
                        <a:latin typeface="Arial" charset="0"/>
                        <a:cs typeface="Arial" charset="0"/>
                        <a:sym typeface="Arial" charset="0"/>
                      </a:endParaRPr>
                    </a:p>
                  </a:txBody>
                  <a:tcPr marL="121900" marR="121900" marT="91425" marB="914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cs typeface="Arial" charset="0"/>
                          <a:sym typeface="Arial" charset="0"/>
                        </a:rPr>
                        <a:t>anl+forecast</a:t>
                      </a:r>
                    </a:p>
                  </a:txBody>
                  <a:tcPr marL="121900" marR="121900" marT="91425" marB="914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cs typeface="Arial" charset="0"/>
                          <a:sym typeface="Arial" charset="0"/>
                        </a:rPr>
                        <a:t>products &amp; misc</a:t>
                      </a:r>
                    </a:p>
                  </a:txBody>
                  <a:tcPr marL="121900" marR="121900" marT="91425" marB="914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cs typeface="Arial" charset="0"/>
                          <a:sym typeface="Arial" charset="0"/>
                        </a:rPr>
                        <a:t>total</a:t>
                      </a:r>
                    </a:p>
                  </a:txBody>
                  <a:tcPr marL="121900" marR="121900" marT="91425" marB="914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412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cs typeface="Arial" charset="0"/>
                          <a:sym typeface="Arial" charset="0"/>
                        </a:rPr>
                        <a:t>ops gfs</a:t>
                      </a:r>
                    </a:p>
                  </a:txBody>
                  <a:tcPr marL="121900" marR="121900" marT="91425" marB="914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cs typeface="Arial" charset="0"/>
                          <a:sym typeface="Arial" charset="0"/>
                        </a:rPr>
                        <a:t>1.70 TB</a:t>
                      </a:r>
                    </a:p>
                  </a:txBody>
                  <a:tcPr marL="121900" marR="121900" marT="91425" marB="914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cs typeface="Arial" charset="0"/>
                          <a:sym typeface="Arial" charset="0"/>
                        </a:rPr>
                        <a:t>0.30 TB</a:t>
                      </a:r>
                    </a:p>
                  </a:txBody>
                  <a:tcPr marL="121900" marR="121900" marT="91425" marB="914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cs typeface="Arial" charset="0"/>
                          <a:sym typeface="Arial" charset="0"/>
                        </a:rPr>
                        <a:t>2.0 TB</a:t>
                      </a:r>
                    </a:p>
                  </a:txBody>
                  <a:tcPr marL="121900" marR="121900" marT="91425" marB="914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412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cs typeface="Arial" charset="0"/>
                          <a:sym typeface="Arial" charset="0"/>
                        </a:rPr>
                        <a:t>ops GDAS</a:t>
                      </a:r>
                    </a:p>
                  </a:txBody>
                  <a:tcPr marL="121900" marR="121900" marT="91425" marB="914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cs typeface="Arial" charset="0"/>
                          <a:sym typeface="Arial" charset="0"/>
                        </a:rPr>
                        <a:t>0.157 TB</a:t>
                      </a:r>
                    </a:p>
                  </a:txBody>
                  <a:tcPr marL="121900" marR="121900" marT="91425" marB="914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cs typeface="Arial" charset="0"/>
                          <a:sym typeface="Arial" charset="0"/>
                        </a:rPr>
                        <a:t>0.029 TB</a:t>
                      </a:r>
                    </a:p>
                  </a:txBody>
                  <a:tcPr marL="121900" marR="121900" marT="91425" marB="914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cs typeface="Arial" charset="0"/>
                          <a:sym typeface="Arial" charset="0"/>
                        </a:rPr>
                        <a:t>0.186 TB</a:t>
                      </a:r>
                    </a:p>
                  </a:txBody>
                  <a:tcPr marL="121900" marR="121900" marT="91425" marB="914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412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cs typeface="Arial" charset="0"/>
                          <a:sym typeface="Arial" charset="0"/>
                        </a:rPr>
                        <a:t>ops ENKF</a:t>
                      </a:r>
                    </a:p>
                  </a:txBody>
                  <a:tcPr marL="121900" marR="121900" marT="91425" marB="914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Arial" charset="0"/>
                          <a:cs typeface="Arial" charset="0"/>
                          <a:sym typeface="Arial" charset="0"/>
                        </a:rPr>
                        <a:t>1.831 TB</a:t>
                      </a:r>
                    </a:p>
                  </a:txBody>
                  <a:tcPr marL="121900" marR="121900" marT="91425" marB="914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cs typeface="Arial" charset="0"/>
                          <a:sym typeface="Arial" charset="0"/>
                        </a:rPr>
                        <a:t>0.043 TB</a:t>
                      </a:r>
                    </a:p>
                  </a:txBody>
                  <a:tcPr marL="121900" marR="121900" marT="91425" marB="914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cs typeface="Arial" charset="0"/>
                          <a:sym typeface="Arial" charset="0"/>
                        </a:rPr>
                        <a:t>1.874 TB </a:t>
                      </a:r>
                    </a:p>
                  </a:txBody>
                  <a:tcPr marL="121900" marR="121900" marT="91425" marB="914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412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cs typeface="Arial" charset="0"/>
                          <a:sym typeface="Arial" charset="0"/>
                        </a:rPr>
                        <a:t>ops total</a:t>
                      </a:r>
                    </a:p>
                  </a:txBody>
                  <a:tcPr marL="121900" marR="121900" marT="91425" marB="914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rgbClr val="000000"/>
                        </a:solidFill>
                        <a:effectLst/>
                        <a:latin typeface="Arial" charset="0"/>
                        <a:cs typeface="Arial" charset="0"/>
                        <a:sym typeface="Arial" charset="0"/>
                      </a:endParaRPr>
                    </a:p>
                  </a:txBody>
                  <a:tcPr marL="121900" marR="121900" marT="91425" marB="914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rgbClr val="000000"/>
                        </a:solidFill>
                        <a:effectLst/>
                        <a:latin typeface="Arial" charset="0"/>
                        <a:cs typeface="Arial" charset="0"/>
                        <a:sym typeface="Arial" charset="0"/>
                      </a:endParaRPr>
                    </a:p>
                  </a:txBody>
                  <a:tcPr marL="121900" marR="121900" marT="91425" marB="914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0000"/>
                          </a:solidFill>
                          <a:effectLst/>
                          <a:latin typeface="Arial" charset="0"/>
                          <a:cs typeface="Arial" charset="0"/>
                          <a:sym typeface="Arial" charset="0"/>
                        </a:rPr>
                        <a:t>4.06 TB</a:t>
                      </a:r>
                    </a:p>
                  </a:txBody>
                  <a:tcPr marL="121900" marR="121900" marT="91425" marB="914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extLst>
              </a:tr>
              <a:tr h="412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cs typeface="Arial" charset="0"/>
                          <a:sym typeface="Arial" charset="0"/>
                        </a:rPr>
                        <a:t>FV3 GFS</a:t>
                      </a:r>
                    </a:p>
                  </a:txBody>
                  <a:tcPr marL="121900" marR="121900" marT="91425" marB="914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cs typeface="Arial" charset="0"/>
                          <a:sym typeface="Arial" charset="0"/>
                        </a:rPr>
                        <a:t>4.0</a:t>
                      </a:r>
                    </a:p>
                  </a:txBody>
                  <a:tcPr marL="121900" marR="121900" marT="91425" marB="914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cs typeface="Arial" charset="0"/>
                          <a:sym typeface="Arial" charset="0"/>
                        </a:rPr>
                        <a:t>0.70</a:t>
                      </a:r>
                    </a:p>
                  </a:txBody>
                  <a:tcPr marL="121900" marR="121900" marT="91425" marB="914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cs typeface="Arial" charset="0"/>
                          <a:sym typeface="Arial" charset="0"/>
                        </a:rPr>
                        <a:t>4.7</a:t>
                      </a:r>
                    </a:p>
                  </a:txBody>
                  <a:tcPr marL="121900" marR="121900" marT="91425" marB="914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412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cs typeface="Arial" charset="0"/>
                          <a:sym typeface="Arial" charset="0"/>
                        </a:rPr>
                        <a:t>FV3 GDAS</a:t>
                      </a:r>
                    </a:p>
                  </a:txBody>
                  <a:tcPr marL="121900" marR="121900" marT="91425" marB="914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cs typeface="Arial" charset="0"/>
                          <a:sym typeface="Arial" charset="0"/>
                        </a:rPr>
                        <a:t>0.295</a:t>
                      </a:r>
                    </a:p>
                  </a:txBody>
                  <a:tcPr marL="121900" marR="121900" marT="91425" marB="914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cs typeface="Arial" charset="0"/>
                          <a:sym typeface="Arial" charset="0"/>
                        </a:rPr>
                        <a:t>0.05</a:t>
                      </a:r>
                    </a:p>
                  </a:txBody>
                  <a:tcPr marL="121900" marR="121900" marT="91425" marB="914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cs typeface="Arial" charset="0"/>
                          <a:sym typeface="Arial" charset="0"/>
                        </a:rPr>
                        <a:t>0.3</a:t>
                      </a:r>
                    </a:p>
                  </a:txBody>
                  <a:tcPr marL="121900" marR="121900" marT="91425" marB="914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412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cs typeface="Arial" charset="0"/>
                          <a:sym typeface="Arial" charset="0"/>
                        </a:rPr>
                        <a:t>FV3 ENKF</a:t>
                      </a:r>
                    </a:p>
                  </a:txBody>
                  <a:tcPr marL="121900" marR="121900" marT="91425" marB="914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cs typeface="Arial" charset="0"/>
                          <a:sym typeface="Arial" charset="0"/>
                        </a:rPr>
                        <a:t>5.4</a:t>
                      </a:r>
                    </a:p>
                  </a:txBody>
                  <a:tcPr marL="121900" marR="121900" marT="91425" marB="914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cs typeface="Arial" charset="0"/>
                          <a:sym typeface="Arial" charset="0"/>
                        </a:rPr>
                        <a:t>0.3</a:t>
                      </a:r>
                    </a:p>
                  </a:txBody>
                  <a:tcPr marL="121900" marR="121900" marT="91425" marB="914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cs typeface="Arial" charset="0"/>
                          <a:sym typeface="Arial" charset="0"/>
                        </a:rPr>
                        <a:t>5.7</a:t>
                      </a:r>
                    </a:p>
                  </a:txBody>
                  <a:tcPr marL="121900" marR="121900" marT="91425" marB="914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412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cs typeface="Arial" charset="0"/>
                          <a:sym typeface="Arial" charset="0"/>
                        </a:rPr>
                        <a:t>FV3 total</a:t>
                      </a:r>
                    </a:p>
                  </a:txBody>
                  <a:tcPr marL="121900" marR="121900" marT="91425" marB="914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rgbClr val="000000"/>
                        </a:solidFill>
                        <a:effectLst/>
                        <a:latin typeface="Arial" charset="0"/>
                        <a:cs typeface="Arial" charset="0"/>
                        <a:sym typeface="Arial" charset="0"/>
                      </a:endParaRPr>
                    </a:p>
                  </a:txBody>
                  <a:tcPr marL="121900" marR="121900" marT="91425" marB="914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rgbClr val="000000"/>
                        </a:solidFill>
                        <a:effectLst/>
                        <a:latin typeface="Arial" charset="0"/>
                        <a:cs typeface="Arial" charset="0"/>
                        <a:sym typeface="Arial" charset="0"/>
                      </a:endParaRPr>
                    </a:p>
                  </a:txBody>
                  <a:tcPr marL="121900" marR="121900" marT="91425" marB="914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0000"/>
                          </a:solidFill>
                          <a:effectLst/>
                          <a:latin typeface="Arial" charset="0"/>
                          <a:cs typeface="Arial" charset="0"/>
                          <a:sym typeface="Arial" charset="0"/>
                        </a:rPr>
                        <a:t>10.7 TB</a:t>
                      </a:r>
                    </a:p>
                  </a:txBody>
                  <a:tcPr marL="121900" marR="121900" marT="91425" marB="914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extLst>
              </a:tr>
            </a:tbl>
          </a:graphicData>
        </a:graphic>
      </p:graphicFrame>
      <p:sp>
        <p:nvSpPr>
          <p:cNvPr id="48182" name="Shape 284"/>
          <p:cNvSpPr txBox="1">
            <a:spLocks noChangeArrowheads="1"/>
          </p:cNvSpPr>
          <p:nvPr/>
        </p:nvSpPr>
        <p:spPr bwMode="auto">
          <a:xfrm>
            <a:off x="387350" y="5664200"/>
            <a:ext cx="8402638" cy="952500"/>
          </a:xfrm>
          <a:prstGeom prst="rect">
            <a:avLst/>
          </a:prstGeom>
          <a:noFill/>
          <a:ln w="9525">
            <a:noFill/>
            <a:miter lim="800000"/>
            <a:headEnd/>
            <a:tailEnd/>
          </a:ln>
        </p:spPr>
        <p:txBody>
          <a:bodyPr lIns="91425" tIns="91425" rIns="91425" bIns="91425"/>
          <a:lstStyle/>
          <a:p>
            <a:pPr defTabSz="457200"/>
            <a:r>
              <a:rPr lang="en-US" sz="1600">
                <a:solidFill>
                  <a:schemeClr val="tx1"/>
                </a:solidFill>
              </a:rPr>
              <a:t>Ops GDAS and ENKF are run at T574 (1152x576), while FV3GFS is run at C384, e.g. T766 (1532x768).  This is equivalent to a 77.7% increase in forecast file size.  Factoring in the increase of output variables, </a:t>
            </a:r>
            <a:r>
              <a:rPr lang="en-US" sz="1600">
                <a:solidFill>
                  <a:srgbClr val="FF0000"/>
                </a:solidFill>
              </a:rPr>
              <a:t>ENKF and GDAS file size will increase by 200%.</a:t>
            </a:r>
          </a:p>
        </p:txBody>
      </p:sp>
      <p:sp>
        <p:nvSpPr>
          <p:cNvPr id="48183" name="Shape 285"/>
          <p:cNvSpPr txBox="1">
            <a:spLocks noChangeArrowheads="1"/>
          </p:cNvSpPr>
          <p:nvPr/>
        </p:nvSpPr>
        <p:spPr bwMode="auto">
          <a:xfrm>
            <a:off x="7410450" y="206375"/>
            <a:ext cx="1522413" cy="877888"/>
          </a:xfrm>
          <a:prstGeom prst="rect">
            <a:avLst/>
          </a:prstGeom>
          <a:solidFill>
            <a:srgbClr val="00FF00"/>
          </a:solidFill>
          <a:ln w="9525">
            <a:solidFill>
              <a:srgbClr val="00FF00"/>
            </a:solidFill>
            <a:round/>
            <a:headEnd/>
            <a:tailEnd/>
          </a:ln>
        </p:spPr>
        <p:txBody>
          <a:bodyPr lIns="91425" tIns="91425" rIns="91425" bIns="91425"/>
          <a:lstStyle/>
          <a:p>
            <a:pPr defTabSz="457200"/>
            <a:r>
              <a:rPr lang="en-US" sz="2400">
                <a:solidFill>
                  <a:srgbClr val="FF0000"/>
                </a:solidFill>
              </a:rPr>
              <a:t>~160% increase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hape 281"/>
          <p:cNvSpPr txBox="1">
            <a:spLocks noGrp="1"/>
          </p:cNvSpPr>
          <p:nvPr>
            <p:ph type="title" idx="4294967295"/>
          </p:nvPr>
        </p:nvSpPr>
        <p:spPr>
          <a:xfrm>
            <a:off x="1908175" y="165100"/>
            <a:ext cx="5424488" cy="781050"/>
          </a:xfrm>
        </p:spPr>
        <p:txBody>
          <a:bodyPr tIns="45700" bIns="45700"/>
          <a:lstStyle/>
          <a:p>
            <a:pPr indent="-158750" algn="ctr">
              <a:buClr>
                <a:srgbClr val="002B82"/>
              </a:buClr>
              <a:buSzPts val="2500"/>
              <a:buFont typeface="Calibri" pitchFamily="34" charset="0"/>
              <a:buNone/>
            </a:pPr>
            <a:r>
              <a:rPr lang="en-US" sz="2400" b="1" smtClean="0">
                <a:solidFill>
                  <a:schemeClr val="tx1"/>
                </a:solidFill>
                <a:latin typeface="Arial" charset="0"/>
                <a:cs typeface="Arial" charset="0"/>
              </a:rPr>
              <a:t>Changes in HPSS Archives</a:t>
            </a:r>
            <a:r>
              <a:rPr lang="en-US" sz="2400" b="1" smtClean="0">
                <a:solidFill>
                  <a:schemeClr val="tx1"/>
                </a:solidFill>
                <a:latin typeface="Calibri" pitchFamily="34" charset="0"/>
                <a:cs typeface="Arial" charset="0"/>
                <a:sym typeface="Calibri" pitchFamily="34" charset="0"/>
              </a:rPr>
              <a:t> </a:t>
            </a:r>
            <a:br>
              <a:rPr lang="en-US" sz="2400" b="1" smtClean="0">
                <a:solidFill>
                  <a:schemeClr val="tx1"/>
                </a:solidFill>
                <a:latin typeface="Calibri" pitchFamily="34" charset="0"/>
                <a:cs typeface="Arial" charset="0"/>
                <a:sym typeface="Calibri" pitchFamily="34" charset="0"/>
              </a:rPr>
            </a:br>
            <a:r>
              <a:rPr lang="en-US" sz="2400" b="1" smtClean="0">
                <a:solidFill>
                  <a:schemeClr val="tx1"/>
                </a:solidFill>
                <a:latin typeface="Calibri" pitchFamily="34" charset="0"/>
                <a:cs typeface="Arial" charset="0"/>
                <a:sym typeface="Calibri" pitchFamily="34" charset="0"/>
              </a:rPr>
              <a:t>per cycle    (</a:t>
            </a:r>
            <a:r>
              <a:rPr lang="en-US" sz="2400" b="1" smtClean="0">
                <a:solidFill>
                  <a:schemeClr val="tx1"/>
                </a:solidFill>
                <a:latin typeface="Arial" charset="0"/>
                <a:cs typeface="Arial" charset="0"/>
                <a:hlinkClick r:id="rId3"/>
              </a:rPr>
              <a:t>link</a:t>
            </a:r>
            <a:r>
              <a:rPr lang="en-US" sz="2400" b="1" smtClean="0">
                <a:solidFill>
                  <a:schemeClr val="tx1"/>
                </a:solidFill>
                <a:latin typeface="Arial" charset="0"/>
                <a:cs typeface="Arial" charset="0"/>
              </a:rPr>
              <a:t>) </a:t>
            </a:r>
          </a:p>
        </p:txBody>
      </p:sp>
      <p:graphicFrame>
        <p:nvGraphicFramePr>
          <p:cNvPr id="50206" name="Group 30"/>
          <p:cNvGraphicFramePr>
            <a:graphicFrameLocks noGrp="1"/>
          </p:cNvGraphicFramePr>
          <p:nvPr/>
        </p:nvGraphicFramePr>
        <p:xfrm>
          <a:off x="350838" y="1274763"/>
          <a:ext cx="8335962" cy="3733800"/>
        </p:xfrm>
        <a:graphic>
          <a:graphicData uri="http://schemas.openxmlformats.org/drawingml/2006/table">
            <a:tbl>
              <a:tblPr/>
              <a:tblGrid>
                <a:gridCol w="1785937"/>
                <a:gridCol w="3541713"/>
                <a:gridCol w="3008312"/>
              </a:tblGrid>
              <a:tr h="398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charset="0"/>
                        <a:cs typeface="Arial" charset="0"/>
                        <a:sym typeface="Arial" charset="0"/>
                      </a:endParaRPr>
                    </a:p>
                  </a:txBody>
                  <a:tcPr marL="121900" marR="121900" marT="91425" marB="914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cs typeface="Arial" charset="0"/>
                          <a:sym typeface="Arial" charset="0"/>
                        </a:rPr>
                        <a:t>Ops GFS </a:t>
                      </a:r>
                    </a:p>
                  </a:txBody>
                  <a:tcPr marL="121900" marR="121900" marT="91425" marB="914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cs typeface="Arial" charset="0"/>
                          <a:sym typeface="Arial" charset="0"/>
                        </a:rPr>
                        <a:t>Proposed for FV3GFS</a:t>
                      </a:r>
                    </a:p>
                  </a:txBody>
                  <a:tcPr marL="121900" marR="121900" marT="91425" marB="914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7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cs typeface="Arial" charset="0"/>
                          <a:sym typeface="Arial" charset="0"/>
                        </a:rPr>
                        <a:t>Tarball naming convention</a:t>
                      </a:r>
                    </a:p>
                  </a:txBody>
                  <a:tcPr marL="121900" marR="121900" marT="91425" marB="914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cs typeface="Arial" charset="0"/>
                          <a:sym typeface="Arial" charset="0"/>
                        </a:rPr>
                        <a:t>gfs.yyyymmddhh.sigma.tar    enkf.yyyymmdd_hh.anl.tar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cs typeface="Arial" charset="0"/>
                          <a:sym typeface="Arial" charset="0"/>
                        </a:rPr>
                        <a:t>enkf.yyyymmdd_hh.fcs.tar  enkf.yyyymmdd_hh.fcs03.tar enkf.yyyymmdd_hh.fcs09.tar  enkf.yyyymmdd_hh.omg.tar gdas.yyyymmddhh.tar gdas.yyyymmdd_radmonhh.ieee.tar gfs.yyyymmddhh.anl.tar gfs.yyyymmddhh.pgrb2_0p25.targ fs.yyyymmddhh.pgrb2_0p50.tar gfs.yyyymmddhh.pgrb2_1p00.tar gfs.yyyymmddhh.sfluxgrb.tar</a:t>
                      </a:r>
                    </a:p>
                  </a:txBody>
                  <a:tcPr marL="121900" marR="121900" marT="91425" marB="914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cs typeface="Arial" charset="0"/>
                          <a:sym typeface="Arial" charset="0"/>
                        </a:rPr>
                        <a:t>gfs.targfs_flux.tar gfs_</a:t>
                      </a:r>
                      <a:r>
                        <a:rPr kumimoji="0" lang="en-US" sz="1400" b="0" i="0" u="none" strike="noStrike" cap="none" normalizeH="0" baseline="0" smtClean="0">
                          <a:ln>
                            <a:noFill/>
                          </a:ln>
                          <a:solidFill>
                            <a:srgbClr val="FF0000"/>
                          </a:solidFill>
                          <a:effectLst/>
                          <a:latin typeface="Arial" charset="0"/>
                          <a:cs typeface="Arial" charset="0"/>
                          <a:sym typeface="Arial" charset="0"/>
                        </a:rPr>
                        <a:t>nemsioa.tar</a:t>
                      </a:r>
                      <a:r>
                        <a:rPr kumimoji="0" lang="en-US" sz="1400" b="0" i="0" u="none" strike="noStrike" cap="none" normalizeH="0" baseline="0" smtClean="0">
                          <a:ln>
                            <a:noFill/>
                          </a:ln>
                          <a:solidFill>
                            <a:srgbClr val="000000"/>
                          </a:solidFill>
                          <a:effectLst/>
                          <a:latin typeface="Arial" charset="0"/>
                          <a:cs typeface="Arial" charset="0"/>
                          <a:sym typeface="Arial" charset="0"/>
                        </a:rPr>
                        <a:t> </a:t>
                      </a:r>
                      <a:r>
                        <a:rPr kumimoji="0" lang="en-US" sz="900" b="0" i="0" u="none" strike="noStrike" cap="none" normalizeH="0" baseline="0" smtClean="0">
                          <a:ln>
                            <a:noFill/>
                          </a:ln>
                          <a:solidFill>
                            <a:srgbClr val="000000"/>
                          </a:solidFill>
                          <a:effectLst/>
                          <a:latin typeface="Arial" charset="0"/>
                          <a:cs typeface="Arial" charset="0"/>
                          <a:sym typeface="Arial" charset="0"/>
                        </a:rPr>
                        <a:t>gfs_restarta.tar gdas.targdas_restarta.targdas_restartb.targfs.pgrb2_0p25.targfs.pgrb2_0p50.targfs.pgrb2_1p00.tarenkf.gdas.tarenkf.gdas_grp01.tarenkf.gdas_grp02.tarenkf.gdas_grp03.tarenkf.gdas_grp04.tarenkf.gdas_grp05.tarenkf.gdas_grp06.tarenkf.gdas_grp07.tarenkf.gdas_grp08.tarenkf.gdas_restarta_grp01.tarenkf.gdas_restarta_grp02.tarenkf.gdas_restarta_grp03.tarenkf.gdas_restarta_grp04.tarenkf.gdas_restarta_grp05.tarenkf.gdas_restarta_grp06.tarenkf.gdas_restarta_grp07.tarenkf.gdas_restarta_grp08.tar</a:t>
                      </a:r>
                    </a:p>
                  </a:txBody>
                  <a:tcPr marL="121900" marR="121900" marT="91425" marB="914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8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cs typeface="Arial" charset="0"/>
                          <a:sym typeface="Arial" charset="0"/>
                        </a:rPr>
                        <a:t>permanent</a:t>
                      </a:r>
                    </a:p>
                  </a:txBody>
                  <a:tcPr marL="121900" marR="121900" marT="91425" marB="914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cs typeface="Arial" charset="0"/>
                          <a:sym typeface="Arial" charset="0"/>
                        </a:rPr>
                        <a:t>1171 GB</a:t>
                      </a:r>
                    </a:p>
                  </a:txBody>
                  <a:tcPr marL="121900" marR="121900" marT="91425" marB="914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cs typeface="Arial" charset="0"/>
                          <a:sym typeface="Arial" charset="0"/>
                        </a:rPr>
                        <a:t>1858 GB</a:t>
                      </a:r>
                    </a:p>
                  </a:txBody>
                  <a:tcPr marL="121900" marR="121900" marT="91425" marB="914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8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cs typeface="Arial" charset="0"/>
                          <a:sym typeface="Arial" charset="0"/>
                        </a:rPr>
                        <a:t>2-year</a:t>
                      </a:r>
                    </a:p>
                  </a:txBody>
                  <a:tcPr marL="121900" marR="121900" marT="91425" marB="914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cs typeface="Arial" charset="0"/>
                          <a:sym typeface="Arial" charset="0"/>
                        </a:rPr>
                        <a:t>55 GB</a:t>
                      </a:r>
                    </a:p>
                  </a:txBody>
                  <a:tcPr marL="121900" marR="121900" marT="91425" marB="914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cs typeface="Arial" charset="0"/>
                          <a:sym typeface="Arial" charset="0"/>
                        </a:rPr>
                        <a:t>991 GB</a:t>
                      </a:r>
                    </a:p>
                  </a:txBody>
                  <a:tcPr marL="121900" marR="121900" marT="91425" marB="914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8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charset="0"/>
                          <a:cs typeface="Arial" charset="0"/>
                          <a:sym typeface="Arial" charset="0"/>
                        </a:rPr>
                        <a:t>total</a:t>
                      </a:r>
                    </a:p>
                  </a:txBody>
                  <a:tcPr marL="121900" marR="121900" marT="91425" marB="914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Arial" charset="0"/>
                          <a:cs typeface="Arial" charset="0"/>
                          <a:sym typeface="Arial" charset="0"/>
                        </a:rPr>
                        <a:t>1226 GB</a:t>
                      </a:r>
                    </a:p>
                  </a:txBody>
                  <a:tcPr marL="121900" marR="121900" marT="91425" marB="914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Arial" charset="0"/>
                          <a:cs typeface="Arial" charset="0"/>
                          <a:sym typeface="Arial" charset="0"/>
                        </a:rPr>
                        <a:t>2849 GB</a:t>
                      </a:r>
                    </a:p>
                  </a:txBody>
                  <a:tcPr marL="121900" marR="121900" marT="91425" marB="914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bl>
          </a:graphicData>
        </a:graphic>
      </p:graphicFrame>
      <p:sp>
        <p:nvSpPr>
          <p:cNvPr id="50204" name="Text Box 71"/>
          <p:cNvSpPr txBox="1">
            <a:spLocks noChangeArrowheads="1"/>
          </p:cNvSpPr>
          <p:nvPr/>
        </p:nvSpPr>
        <p:spPr bwMode="auto">
          <a:xfrm>
            <a:off x="239713" y="5233988"/>
            <a:ext cx="8734425" cy="1314450"/>
          </a:xfrm>
          <a:prstGeom prst="rect">
            <a:avLst/>
          </a:prstGeom>
          <a:solidFill>
            <a:srgbClr val="FFCC99"/>
          </a:solidFill>
          <a:ln w="9525">
            <a:noFill/>
            <a:miter lim="800000"/>
            <a:headEnd/>
            <a:tailEnd/>
          </a:ln>
        </p:spPr>
        <p:txBody>
          <a:bodyPr>
            <a:spAutoFit/>
          </a:bodyPr>
          <a:lstStyle/>
          <a:p>
            <a:pPr marL="168275" indent="-168275">
              <a:buFontTx/>
              <a:buChar char="•"/>
            </a:pPr>
            <a:r>
              <a:rPr lang="en-US" sz="1600" i="1">
                <a:solidFill>
                  <a:schemeClr val="tx1"/>
                </a:solidFill>
              </a:rPr>
              <a:t> All tarball names are changed</a:t>
            </a:r>
          </a:p>
          <a:p>
            <a:pPr marL="168275" indent="-168275">
              <a:buFontTx/>
              <a:buChar char="•"/>
            </a:pPr>
            <a:r>
              <a:rPr lang="en-US" sz="1600" i="1">
                <a:solidFill>
                  <a:schemeClr val="tx1"/>
                </a:solidFill>
              </a:rPr>
              <a:t>nemsioa.tar: saving forecast history nemsio files 3-hourly</a:t>
            </a:r>
            <a:r>
              <a:rPr lang="en-US" sz="1600">
                <a:solidFill>
                  <a:schemeClr val="tx1"/>
                </a:solidFill>
              </a:rPr>
              <a:t> </a:t>
            </a:r>
            <a:r>
              <a:rPr lang="en-US" sz="1600" i="1">
                <a:solidFill>
                  <a:schemeClr val="tx1"/>
                </a:solidFill>
              </a:rPr>
              <a:t>up to 84 hours for running </a:t>
            </a:r>
            <a:r>
              <a:rPr lang="en-US" sz="1600" b="1" i="1">
                <a:solidFill>
                  <a:srgbClr val="FF0000"/>
                </a:solidFill>
              </a:rPr>
              <a:t>standalone FV3</a:t>
            </a:r>
          </a:p>
          <a:p>
            <a:pPr marL="168275" indent="-168275">
              <a:buFontTx/>
              <a:buChar char="•"/>
            </a:pPr>
            <a:r>
              <a:rPr lang="en-US" sz="1600" i="1">
                <a:solidFill>
                  <a:schemeClr val="tx1"/>
                </a:solidFill>
              </a:rPr>
              <a:t> 2-year “991GB” : saving forecast history nemsio files 6-hourly</a:t>
            </a:r>
            <a:r>
              <a:rPr lang="en-US" sz="1600">
                <a:solidFill>
                  <a:schemeClr val="tx1"/>
                </a:solidFill>
              </a:rPr>
              <a:t> </a:t>
            </a:r>
            <a:r>
              <a:rPr lang="en-US" sz="1600" i="1">
                <a:solidFill>
                  <a:schemeClr val="tx1"/>
                </a:solidFill>
              </a:rPr>
              <a:t>from 90 to 384 hours.  (optional)</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Box 7"/>
          <p:cNvSpPr txBox="1">
            <a:spLocks noChangeArrowheads="1"/>
          </p:cNvSpPr>
          <p:nvPr/>
        </p:nvSpPr>
        <p:spPr bwMode="auto">
          <a:xfrm>
            <a:off x="1325563" y="404813"/>
            <a:ext cx="6284912" cy="461962"/>
          </a:xfrm>
          <a:prstGeom prst="rect">
            <a:avLst/>
          </a:prstGeom>
          <a:noFill/>
          <a:ln w="9525">
            <a:noFill/>
            <a:miter lim="800000"/>
            <a:headEnd/>
            <a:tailEnd/>
          </a:ln>
        </p:spPr>
        <p:txBody>
          <a:bodyPr>
            <a:spAutoFit/>
          </a:bodyPr>
          <a:lstStyle/>
          <a:p>
            <a:pPr marL="457200" indent="-457200" algn="ctr" defTabSz="457200"/>
            <a:r>
              <a:rPr lang="en-US" sz="2400" b="1">
                <a:solidFill>
                  <a:srgbClr val="0000CC"/>
                </a:solidFill>
              </a:rPr>
              <a:t>Retrospective and Real-Time Parallels</a:t>
            </a:r>
          </a:p>
        </p:txBody>
      </p:sp>
      <p:sp>
        <p:nvSpPr>
          <p:cNvPr id="52226" name="Rectangle 2"/>
          <p:cNvSpPr>
            <a:spLocks noChangeArrowheads="1"/>
          </p:cNvSpPr>
          <p:nvPr/>
        </p:nvSpPr>
        <p:spPr bwMode="auto">
          <a:xfrm>
            <a:off x="536575" y="3416300"/>
            <a:ext cx="8121650" cy="1939925"/>
          </a:xfrm>
          <a:prstGeom prst="rect">
            <a:avLst/>
          </a:prstGeom>
          <a:noFill/>
          <a:ln w="9525">
            <a:noFill/>
            <a:miter lim="800000"/>
            <a:headEnd/>
            <a:tailEnd/>
          </a:ln>
        </p:spPr>
        <p:txBody>
          <a:bodyPr>
            <a:spAutoFit/>
          </a:bodyPr>
          <a:lstStyle/>
          <a:p>
            <a:pPr defTabSz="457200"/>
            <a:r>
              <a:rPr lang="en-US" sz="1200">
                <a:solidFill>
                  <a:schemeClr val="tx1"/>
                </a:solidFill>
                <a:hlinkClick r:id="rId2"/>
              </a:rPr>
              <a:t>http://www.emc.ncep.noaa.gov/gmb/emc.glopara/vsdb/prfv3rt1</a:t>
            </a:r>
            <a:r>
              <a:rPr lang="en-US" sz="1200">
                <a:solidFill>
                  <a:schemeClr val="tx1"/>
                </a:solidFill>
              </a:rPr>
              <a:t>  		 </a:t>
            </a:r>
            <a:r>
              <a:rPr lang="en-US" sz="1200" b="1">
                <a:solidFill>
                  <a:schemeClr val="tx1"/>
                </a:solidFill>
              </a:rPr>
              <a:t>real-time parallel</a:t>
            </a:r>
            <a:endParaRPr lang="en-US" sz="1200">
              <a:solidFill>
                <a:schemeClr val="tx1"/>
              </a:solidFill>
              <a:hlinkClick r:id="rId3"/>
            </a:endParaRPr>
          </a:p>
          <a:p>
            <a:pPr defTabSz="457200"/>
            <a:r>
              <a:rPr lang="en-US" sz="1200">
                <a:solidFill>
                  <a:schemeClr val="tx1"/>
                </a:solidFill>
                <a:hlinkClick r:id="rId3"/>
              </a:rPr>
              <a:t>http://www.emc.ncep.noaa.gov/gmb/emc.glopara/vsdb/fv3q2fy19retro1</a:t>
            </a:r>
            <a:r>
              <a:rPr lang="en-US" sz="1200">
                <a:solidFill>
                  <a:schemeClr val="tx1"/>
                </a:solidFill>
              </a:rPr>
              <a:t>      	hord=6, Dec2017 ~ May2018</a:t>
            </a:r>
          </a:p>
          <a:p>
            <a:pPr defTabSz="457200"/>
            <a:r>
              <a:rPr lang="en-US" sz="1200">
                <a:solidFill>
                  <a:schemeClr val="tx1"/>
                </a:solidFill>
                <a:hlinkClick r:id="rId4"/>
              </a:rPr>
              <a:t>http://www.emc.ncep.noaa.gov/gmb/emc.glopara/vsdb/fv3q2fy19retro2</a:t>
            </a:r>
            <a:r>
              <a:rPr lang="en-US" sz="1200">
                <a:solidFill>
                  <a:schemeClr val="tx1"/>
                </a:solidFill>
              </a:rPr>
              <a:t>	hord=6, Jun2017 ~ Nov2018</a:t>
            </a:r>
          </a:p>
          <a:p>
            <a:pPr defTabSz="457200"/>
            <a:r>
              <a:rPr lang="en-US" sz="1200">
                <a:solidFill>
                  <a:schemeClr val="tx1"/>
                </a:solidFill>
                <a:hlinkClick r:id="rId5"/>
              </a:rPr>
              <a:t>http://www.emc.ncep.noaa.gov/gmb/emc.glopara/vsdb/fv3q2fy19retro3</a:t>
            </a:r>
            <a:r>
              <a:rPr lang="en-US" sz="1200">
                <a:solidFill>
                  <a:schemeClr val="tx1"/>
                </a:solidFill>
              </a:rPr>
              <a:t> 	hord=6, Dec2016 ~ May2017</a:t>
            </a:r>
          </a:p>
          <a:p>
            <a:pPr defTabSz="457200"/>
            <a:r>
              <a:rPr lang="en-US" sz="1200">
                <a:solidFill>
                  <a:schemeClr val="tx1"/>
                </a:solidFill>
                <a:hlinkClick r:id="rId6"/>
              </a:rPr>
              <a:t>http://www.emc.ncep.noaa.gov/gmb/emc.glopara/vsdb/fv3q2fy19retro4</a:t>
            </a:r>
            <a:r>
              <a:rPr lang="en-US" sz="1200">
                <a:solidFill>
                  <a:schemeClr val="tx1"/>
                </a:solidFill>
              </a:rPr>
              <a:t>	hord=6, Jun2016 ~ Nov2016</a:t>
            </a:r>
          </a:p>
          <a:p>
            <a:pPr defTabSz="457200"/>
            <a:r>
              <a:rPr lang="en-US" sz="1200">
                <a:solidFill>
                  <a:schemeClr val="tx1"/>
                </a:solidFill>
                <a:hlinkClick r:id="rId7" invalidUrl="http:///"/>
              </a:rPr>
              <a:t>http://</a:t>
            </a:r>
            <a:r>
              <a:rPr lang="en-US" sz="1200">
                <a:solidFill>
                  <a:schemeClr val="tx1"/>
                </a:solidFill>
                <a:hlinkClick r:id="rId8"/>
              </a:rPr>
              <a:t>www.emc.ncep.noaa.gov/gmb/emc.glopara/vsdb/fv3q2fy19retro5</a:t>
            </a:r>
            <a:r>
              <a:rPr lang="en-US" sz="1200">
                <a:solidFill>
                  <a:schemeClr val="tx1"/>
                </a:solidFill>
              </a:rPr>
              <a:t>	hord=6, Dec2015 ~ May2016</a:t>
            </a:r>
          </a:p>
          <a:p>
            <a:pPr defTabSz="457200"/>
            <a:r>
              <a:rPr lang="en-US" sz="1200">
                <a:solidFill>
                  <a:schemeClr val="tx1"/>
                </a:solidFill>
                <a:hlinkClick r:id="rId9"/>
              </a:rPr>
              <a:t>http://www.emc.ncep.noaa.gov/gmb/emc.glopara/vsdb/fv3q2fy19retro6</a:t>
            </a:r>
            <a:r>
              <a:rPr lang="en-US" sz="1200">
                <a:solidFill>
                  <a:schemeClr val="tx1"/>
                </a:solidFill>
              </a:rPr>
              <a:t>	hord=6, Jun2015 ~ Nov2015</a:t>
            </a:r>
          </a:p>
          <a:p>
            <a:pPr defTabSz="457200"/>
            <a:endParaRPr lang="en-US" sz="1200" b="1" i="1">
              <a:solidFill>
                <a:schemeClr val="tx1"/>
              </a:solidFill>
              <a:hlinkClick r:id="rId7" invalidUrl="http:///"/>
            </a:endParaRPr>
          </a:p>
          <a:p>
            <a:pPr defTabSz="457200"/>
            <a:r>
              <a:rPr lang="en-US" sz="1200" b="1" i="1">
                <a:solidFill>
                  <a:schemeClr val="tx1"/>
                </a:solidFill>
                <a:hlinkClick r:id="rId7" invalidUrl="http:///"/>
              </a:rPr>
              <a:t>http://</a:t>
            </a:r>
            <a:r>
              <a:rPr lang="en-US" sz="1200" b="1" i="1">
                <a:solidFill>
                  <a:schemeClr val="tx1"/>
                </a:solidFill>
                <a:hlinkClick r:id="rId10"/>
              </a:rPr>
              <a:t>www.emc.ncep.noaa.gov/gmb/emc.glopara/vsdb/gfs2019</a:t>
            </a:r>
            <a:endParaRPr lang="en-US" sz="1200" b="1" i="1">
              <a:solidFill>
                <a:schemeClr val="tx1"/>
              </a:solidFill>
            </a:endParaRPr>
          </a:p>
          <a:p>
            <a:pPr defTabSz="457200"/>
            <a:r>
              <a:rPr lang="en-US" sz="1200" b="1">
                <a:solidFill>
                  <a:srgbClr val="FF0000"/>
                </a:solidFill>
              </a:rPr>
              <a:t>Aggregated</a:t>
            </a:r>
            <a:r>
              <a:rPr lang="en-US" sz="1200" b="1">
                <a:solidFill>
                  <a:schemeClr val="tx1"/>
                </a:solidFill>
              </a:rPr>
              <a:t>: Comparing NEMS GFS with FV3GFS (hord=6). Including all streams</a:t>
            </a:r>
          </a:p>
        </p:txBody>
      </p:sp>
      <p:sp>
        <p:nvSpPr>
          <p:cNvPr id="3" name="TextBox 2"/>
          <p:cNvSpPr txBox="1"/>
          <p:nvPr/>
        </p:nvSpPr>
        <p:spPr>
          <a:xfrm>
            <a:off x="277813" y="5635625"/>
            <a:ext cx="8380412" cy="925513"/>
          </a:xfrm>
          <a:prstGeom prst="rect">
            <a:avLst/>
          </a:prstGeom>
          <a:solidFill>
            <a:srgbClr val="FFFF00"/>
          </a:solidFill>
          <a:ln>
            <a:solidFill>
              <a:schemeClr val="tx2">
                <a:lumMod val="25000"/>
              </a:schemeClr>
            </a:solidFill>
          </a:ln>
        </p:spPr>
        <p:txBody>
          <a:bodyPr>
            <a:spAutoFit/>
          </a:bodyPr>
          <a:lstStyle/>
          <a:p>
            <a:pPr>
              <a:defRPr/>
            </a:pPr>
            <a:r>
              <a:rPr lang="en-US" sz="1800">
                <a:solidFill>
                  <a:schemeClr val="tx1"/>
                </a:solidFill>
              </a:rPr>
              <a:t>With the support of MDL scientists, we included  MDL GFSMOS in the real-time parallel and two retro runs.   This effort streamlined MOS evaluation of  GFS for current and future implementations.</a:t>
            </a:r>
          </a:p>
        </p:txBody>
      </p:sp>
      <p:sp>
        <p:nvSpPr>
          <p:cNvPr id="52228" name="TextBox 3"/>
          <p:cNvSpPr txBox="1">
            <a:spLocks noChangeArrowheads="1"/>
          </p:cNvSpPr>
          <p:nvPr/>
        </p:nvSpPr>
        <p:spPr bwMode="auto">
          <a:xfrm>
            <a:off x="325438" y="1400175"/>
            <a:ext cx="8013700" cy="1938338"/>
          </a:xfrm>
          <a:prstGeom prst="rect">
            <a:avLst/>
          </a:prstGeom>
          <a:noFill/>
          <a:ln w="9525">
            <a:noFill/>
            <a:miter lim="800000"/>
            <a:headEnd/>
            <a:tailEnd/>
          </a:ln>
        </p:spPr>
        <p:txBody>
          <a:bodyPr>
            <a:spAutoFit/>
          </a:bodyPr>
          <a:lstStyle/>
          <a:p>
            <a:pPr marL="342900" indent="-342900">
              <a:buFont typeface="Arial" charset="0"/>
              <a:buChar char="•"/>
            </a:pPr>
            <a:r>
              <a:rPr lang="en-US" sz="2000"/>
              <a:t>Initially, six streams of retrospective parallel were carried out to cover the period from May 2015 through May 2018.  </a:t>
            </a:r>
          </a:p>
          <a:p>
            <a:pPr marL="342900" indent="-342900">
              <a:buFont typeface="Arial" charset="0"/>
              <a:buChar char="•"/>
            </a:pPr>
            <a:r>
              <a:rPr lang="en-US" sz="2000"/>
              <a:t>Most of the streams were run on </a:t>
            </a:r>
            <a:r>
              <a:rPr lang="en-US" sz="2000">
                <a:solidFill>
                  <a:srgbClr val="FF0000"/>
                </a:solidFill>
              </a:rPr>
              <a:t>WCOSS DELL</a:t>
            </a:r>
            <a:r>
              <a:rPr lang="en-US" sz="2000"/>
              <a:t>, which was used as a dedicated computing resource for running fv3gfs with all other uses blocked.  </a:t>
            </a:r>
          </a:p>
          <a:p>
            <a:pPr marL="342900" indent="-342900">
              <a:buFont typeface="Arial" charset="0"/>
              <a:buChar char="•"/>
            </a:pPr>
            <a:r>
              <a:rPr lang="en-US" sz="2000"/>
              <a:t>The real-time parallel was moved from CRAY to DELL in August.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Box 7"/>
          <p:cNvSpPr txBox="1">
            <a:spLocks noChangeArrowheads="1"/>
          </p:cNvSpPr>
          <p:nvPr/>
        </p:nvSpPr>
        <p:spPr bwMode="auto">
          <a:xfrm>
            <a:off x="1325563" y="404813"/>
            <a:ext cx="6284912" cy="457200"/>
          </a:xfrm>
          <a:prstGeom prst="rect">
            <a:avLst/>
          </a:prstGeom>
          <a:noFill/>
          <a:ln w="9525">
            <a:noFill/>
            <a:miter lim="800000"/>
            <a:headEnd/>
            <a:tailEnd/>
          </a:ln>
        </p:spPr>
        <p:txBody>
          <a:bodyPr>
            <a:spAutoFit/>
          </a:bodyPr>
          <a:lstStyle/>
          <a:p>
            <a:pPr marL="457200" indent="-457200" algn="ctr" defTabSz="457200"/>
            <a:r>
              <a:rPr lang="en-US" sz="2400" b="1">
                <a:solidFill>
                  <a:schemeClr val="tx1"/>
                </a:solidFill>
              </a:rPr>
              <a:t>HORD5 v.s. HORD6</a:t>
            </a:r>
          </a:p>
        </p:txBody>
      </p:sp>
      <p:sp>
        <p:nvSpPr>
          <p:cNvPr id="53250" name="TextBox 5"/>
          <p:cNvSpPr txBox="1">
            <a:spLocks noChangeArrowheads="1"/>
          </p:cNvSpPr>
          <p:nvPr/>
        </p:nvSpPr>
        <p:spPr bwMode="auto">
          <a:xfrm>
            <a:off x="198438" y="1300163"/>
            <a:ext cx="8812212" cy="2247900"/>
          </a:xfrm>
          <a:prstGeom prst="rect">
            <a:avLst/>
          </a:prstGeom>
          <a:noFill/>
          <a:ln w="9525">
            <a:noFill/>
            <a:miter lim="800000"/>
            <a:headEnd/>
            <a:tailEnd/>
          </a:ln>
        </p:spPr>
        <p:txBody>
          <a:bodyPr>
            <a:spAutoFit/>
          </a:bodyPr>
          <a:lstStyle/>
          <a:p>
            <a:pPr marL="285750" indent="-285750">
              <a:spcBef>
                <a:spcPts val="1400"/>
              </a:spcBef>
              <a:buFont typeface="Arial" charset="0"/>
              <a:buChar char="•"/>
            </a:pPr>
            <a:r>
              <a:rPr lang="en-US" sz="1800"/>
              <a:t>It was found hurricane intensity was too weak in the first set of  parallels.</a:t>
            </a:r>
          </a:p>
          <a:p>
            <a:pPr marL="285750" indent="-285750">
              <a:spcBef>
                <a:spcPts val="1400"/>
              </a:spcBef>
              <a:buFont typeface="Arial" charset="0"/>
              <a:buChar char="•"/>
            </a:pPr>
            <a:r>
              <a:rPr lang="en-US" sz="1800"/>
              <a:t>GFDL suggested we rerun the deterministic forecast using an alternative advection scheme (HORD5), while keep using the original scheme (HORD6) in the data assimilation cycle. </a:t>
            </a:r>
          </a:p>
          <a:p>
            <a:pPr marL="285750" indent="-285750">
              <a:spcBef>
                <a:spcPts val="1400"/>
              </a:spcBef>
              <a:buFont typeface="Arial" charset="0"/>
              <a:buChar char="•"/>
            </a:pPr>
            <a:r>
              <a:rPr lang="en-US" sz="1800"/>
              <a:t>A set of experiments were conducted to demonstrate that using HORD5 does improve hurricane intensity and does not degrade other forecast skills</a:t>
            </a:r>
            <a:r>
              <a:rPr lang="en-US" sz="1600"/>
              <a:t> </a:t>
            </a:r>
            <a:r>
              <a:rPr lang="en-US" sz="1000" b="1" i="1">
                <a:solidFill>
                  <a:schemeClr val="tx1"/>
                </a:solidFill>
                <a:hlinkClick r:id="rId2" invalidUrl="http:///"/>
              </a:rPr>
              <a:t>http://</a:t>
            </a:r>
            <a:r>
              <a:rPr lang="en-US" sz="1000" b="1" i="1">
                <a:solidFill>
                  <a:schemeClr val="tx1"/>
                </a:solidFill>
                <a:hlinkClick r:id="rId3"/>
              </a:rPr>
              <a:t>www.emc.ncep.noaa.gov/gmb/emc.glopara/vsdb/gfs2019c</a:t>
            </a:r>
            <a:endParaRPr lang="en-US" sz="1600" b="1" i="1">
              <a:solidFill>
                <a:schemeClr val="tx1"/>
              </a:solidFill>
            </a:endParaRPr>
          </a:p>
        </p:txBody>
      </p:sp>
      <p:sp>
        <p:nvSpPr>
          <p:cNvPr id="2" name="Rectangle 1"/>
          <p:cNvSpPr/>
          <p:nvPr/>
        </p:nvSpPr>
        <p:spPr>
          <a:xfrm>
            <a:off x="288925" y="4033838"/>
            <a:ext cx="8358188" cy="2462212"/>
          </a:xfrm>
          <a:prstGeom prst="rect">
            <a:avLst/>
          </a:prstGeom>
          <a:solidFill>
            <a:schemeClr val="accent3">
              <a:lumMod val="20000"/>
              <a:lumOff val="80000"/>
            </a:schemeClr>
          </a:solidFill>
          <a:ln>
            <a:solidFill>
              <a:schemeClr val="bg2">
                <a:lumMod val="40000"/>
                <a:lumOff val="60000"/>
              </a:schemeClr>
            </a:solidFill>
          </a:ln>
        </p:spPr>
        <p:txBody>
          <a:bodyPr>
            <a:spAutoFit/>
          </a:bodyPr>
          <a:lstStyle/>
          <a:p>
            <a:pPr>
              <a:defRPr/>
            </a:pPr>
            <a:r>
              <a:rPr lang="en-US" b="1" dirty="0"/>
              <a:t>A </a:t>
            </a:r>
            <a:r>
              <a:rPr lang="en-US" b="1" dirty="0">
                <a:hlinkClick r:id="rId4"/>
              </a:rPr>
              <a:t>Brief Guide </a:t>
            </a:r>
            <a:r>
              <a:rPr lang="en-US" b="1" dirty="0"/>
              <a:t>to Advection Operators in FV3,  by Lucas Harris, </a:t>
            </a:r>
            <a:r>
              <a:rPr lang="en-US" b="1" dirty="0" err="1"/>
              <a:t>Shian-Jiann</a:t>
            </a:r>
            <a:r>
              <a:rPr lang="en-US" b="1" dirty="0"/>
              <a:t> Lin, and Xi Chen .</a:t>
            </a:r>
          </a:p>
          <a:p>
            <a:pPr>
              <a:defRPr/>
            </a:pPr>
            <a:endParaRPr lang="en-US" b="1" dirty="0"/>
          </a:p>
          <a:p>
            <a:pPr>
              <a:defRPr/>
            </a:pPr>
            <a:r>
              <a:rPr lang="en-US" b="1" dirty="0"/>
              <a:t>…</a:t>
            </a:r>
            <a:r>
              <a:rPr lang="en-US" dirty="0"/>
              <a:t>The operators in the most recent version of FV3 all use the </a:t>
            </a:r>
            <a:r>
              <a:rPr lang="en-US" dirty="0">
                <a:solidFill>
                  <a:srgbClr val="FF0000"/>
                </a:solidFill>
              </a:rPr>
              <a:t>piecewise-parabolic method </a:t>
            </a:r>
            <a:r>
              <a:rPr lang="en-US" dirty="0"/>
              <a:t>(</a:t>
            </a:r>
            <a:r>
              <a:rPr lang="en-US" dirty="0" err="1"/>
              <a:t>Collella</a:t>
            </a:r>
            <a:r>
              <a:rPr lang="en-US" dirty="0"/>
              <a:t> and Woodward 1984), …Here we briefly describe three PPM operators, all formally </a:t>
            </a:r>
            <a:r>
              <a:rPr lang="en-US" dirty="0">
                <a:solidFill>
                  <a:schemeClr val="tx1"/>
                </a:solidFill>
              </a:rPr>
              <a:t>the same fourth-order accuracy but with different reconstruction limiters: An unlimited (also called linear) “fifth-order” operator (</a:t>
            </a:r>
            <a:r>
              <a:rPr lang="en-US" dirty="0" err="1">
                <a:solidFill>
                  <a:schemeClr val="tx1"/>
                </a:solidFill>
              </a:rPr>
              <a:t>hord</a:t>
            </a:r>
            <a:r>
              <a:rPr lang="en-US" dirty="0">
                <a:solidFill>
                  <a:schemeClr val="tx1"/>
                </a:solidFill>
              </a:rPr>
              <a:t> = 5), an unlimited operator with a 2dx filter (</a:t>
            </a:r>
            <a:r>
              <a:rPr lang="en-US" dirty="0" err="1">
                <a:solidFill>
                  <a:schemeClr val="tx1"/>
                </a:solidFill>
              </a:rPr>
              <a:t>hord</a:t>
            </a:r>
            <a:r>
              <a:rPr lang="en-US" dirty="0">
                <a:solidFill>
                  <a:schemeClr val="tx1"/>
                </a:solidFill>
              </a:rPr>
              <a:t> = 6), and the monotone </a:t>
            </a:r>
            <a:r>
              <a:rPr lang="en-US" dirty="0"/>
              <a:t>Lin 2004 operator (</a:t>
            </a:r>
            <a:r>
              <a:rPr lang="en-US" dirty="0" err="1"/>
              <a:t>hord</a:t>
            </a:r>
            <a:r>
              <a:rPr lang="en-US" dirty="0"/>
              <a:t> = 8). …</a:t>
            </a:r>
            <a:r>
              <a:rPr lang="en-US" b="1" dirty="0"/>
              <a:t> They do not change the order of accuracy of the advection, only the </a:t>
            </a:r>
            <a:r>
              <a:rPr lang="en-US" b="1" dirty="0">
                <a:solidFill>
                  <a:srgbClr val="FF0000"/>
                </a:solidFill>
              </a:rPr>
              <a:t>diffusivity and shape-preserving characteristics</a:t>
            </a:r>
            <a:r>
              <a:rPr lang="en-US" b="1" dirty="0"/>
              <a:t>.</a:t>
            </a:r>
          </a:p>
          <a:p>
            <a:pPr>
              <a:defRPr/>
            </a:pPr>
            <a:r>
              <a:rPr lang="en-US" b="1" dirty="0"/>
              <a:t>…</a:t>
            </a:r>
            <a:r>
              <a:rPr lang="en-US" b="1" dirty="0" err="1">
                <a:solidFill>
                  <a:srgbClr val="FF0000"/>
                </a:solidFill>
              </a:rPr>
              <a:t>Hord</a:t>
            </a:r>
            <a:r>
              <a:rPr lang="en-US" b="1" dirty="0">
                <a:solidFill>
                  <a:srgbClr val="FF0000"/>
                </a:solidFill>
              </a:rPr>
              <a:t> = 6 uses a much stronger 2dx filter</a:t>
            </a:r>
            <a:r>
              <a:rPr lang="en-US" dirty="0"/>
              <a:t>: the </a:t>
            </a:r>
            <a:r>
              <a:rPr lang="en-US" dirty="0" err="1"/>
              <a:t>hord</a:t>
            </a:r>
            <a:r>
              <a:rPr lang="en-US" dirty="0"/>
              <a:t> = 5 method is extended by reverting to first-order upwind flux if the difference in cell-interface values exceeds the mean of the two interface values by a tunable threshold (1.5x by default).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ChangeArrowheads="1"/>
          </p:cNvSpPr>
          <p:nvPr/>
        </p:nvSpPr>
        <p:spPr bwMode="auto">
          <a:xfrm>
            <a:off x="327025" y="2397125"/>
            <a:ext cx="8669338" cy="1014413"/>
          </a:xfrm>
          <a:prstGeom prst="rect">
            <a:avLst/>
          </a:prstGeom>
          <a:noFill/>
          <a:ln w="9525">
            <a:noFill/>
            <a:miter lim="800000"/>
            <a:headEnd/>
            <a:tailEnd/>
          </a:ln>
        </p:spPr>
        <p:txBody>
          <a:bodyPr>
            <a:spAutoFit/>
          </a:bodyPr>
          <a:lstStyle/>
          <a:p>
            <a:pPr defTabSz="457200"/>
            <a:r>
              <a:rPr lang="en-US" sz="1200">
                <a:solidFill>
                  <a:schemeClr val="tx1"/>
                </a:solidFill>
                <a:hlinkClick r:id="rId2"/>
              </a:rPr>
              <a:t>http://www.emc.ncep.noaa.gov/gmb/emc.glopara/vsdb/prfv3rt1</a:t>
            </a:r>
            <a:r>
              <a:rPr lang="en-US" sz="1200">
                <a:solidFill>
                  <a:schemeClr val="tx1"/>
                </a:solidFill>
              </a:rPr>
              <a:t>  		 </a:t>
            </a:r>
            <a:r>
              <a:rPr lang="en-US" sz="1200" b="1">
                <a:solidFill>
                  <a:schemeClr val="tx1"/>
                </a:solidFill>
              </a:rPr>
              <a:t>real-time parallel</a:t>
            </a:r>
          </a:p>
          <a:p>
            <a:pPr defTabSz="457200"/>
            <a:r>
              <a:rPr lang="en-US" sz="1200">
                <a:solidFill>
                  <a:srgbClr val="FF0000"/>
                </a:solidFill>
                <a:hlinkClick r:id="rId3"/>
              </a:rPr>
              <a:t>http://www.emc.ncep.noaa.gov/gmb/emc.glopara/vsdb/fv3q2fy19retro1c</a:t>
            </a:r>
            <a:r>
              <a:rPr lang="en-US" sz="1200">
                <a:solidFill>
                  <a:srgbClr val="FF0000"/>
                </a:solidFill>
              </a:rPr>
              <a:t>	hord=5, Dec2017 ~ Aug2018</a:t>
            </a:r>
          </a:p>
          <a:p>
            <a:pPr defTabSz="457200"/>
            <a:r>
              <a:rPr lang="en-US" sz="1200">
                <a:solidFill>
                  <a:srgbClr val="FF0000"/>
                </a:solidFill>
                <a:hlinkClick r:id="rId4"/>
              </a:rPr>
              <a:t>http://www.emc.ncep.noaa.gov/gmb/emc.glopara/vsdb/fv3q2fy19retro2c</a:t>
            </a:r>
            <a:r>
              <a:rPr lang="en-US" sz="1200">
                <a:solidFill>
                  <a:srgbClr val="FF0000"/>
                </a:solidFill>
              </a:rPr>
              <a:t>	hord=5, Jun2017 ~ Nov2018</a:t>
            </a:r>
          </a:p>
          <a:p>
            <a:pPr defTabSz="457200"/>
            <a:r>
              <a:rPr lang="en-US" sz="1200">
                <a:solidFill>
                  <a:srgbClr val="FF0000"/>
                </a:solidFill>
                <a:hlinkClick r:id="rId5"/>
              </a:rPr>
              <a:t>http://www.emc.ncep.noaa.gov/gmb/emc.glopara/vsdb/fv3q2fy19retro4c</a:t>
            </a:r>
            <a:r>
              <a:rPr lang="en-US" sz="1200">
                <a:solidFill>
                  <a:srgbClr val="FF0000"/>
                </a:solidFill>
              </a:rPr>
              <a:t>	hord=5, Jun2016 ~ Nov2016</a:t>
            </a:r>
          </a:p>
          <a:p>
            <a:pPr defTabSz="457200"/>
            <a:r>
              <a:rPr lang="en-US" sz="1200">
                <a:solidFill>
                  <a:srgbClr val="FF0000"/>
                </a:solidFill>
                <a:hlinkClick r:id="rId6"/>
              </a:rPr>
              <a:t>http://www.emc.ncep.noaa.gov/gmb/emc.glopara/vsdb/fv3q2fy19retro6c</a:t>
            </a:r>
            <a:r>
              <a:rPr lang="en-US" sz="1200">
                <a:solidFill>
                  <a:srgbClr val="FF0000"/>
                </a:solidFill>
              </a:rPr>
              <a:t>	hord=5, Jun2015 ~ Nov2015</a:t>
            </a:r>
          </a:p>
        </p:txBody>
      </p:sp>
      <p:sp>
        <p:nvSpPr>
          <p:cNvPr id="54274" name="Rectangle 3"/>
          <p:cNvSpPr>
            <a:spLocks noChangeArrowheads="1"/>
          </p:cNvSpPr>
          <p:nvPr/>
        </p:nvSpPr>
        <p:spPr bwMode="auto">
          <a:xfrm>
            <a:off x="371475" y="5565775"/>
            <a:ext cx="8580438" cy="646113"/>
          </a:xfrm>
          <a:prstGeom prst="rect">
            <a:avLst/>
          </a:prstGeom>
          <a:noFill/>
          <a:ln w="9525">
            <a:noFill/>
            <a:miter lim="800000"/>
            <a:headEnd/>
            <a:tailEnd/>
          </a:ln>
        </p:spPr>
        <p:txBody>
          <a:bodyPr>
            <a:spAutoFit/>
          </a:bodyPr>
          <a:lstStyle/>
          <a:p>
            <a:pPr defTabSz="457200"/>
            <a:r>
              <a:rPr lang="en-US" sz="1800" u="sng">
                <a:solidFill>
                  <a:schemeClr val="tx1"/>
                </a:solidFill>
                <a:hlinkClick r:id="rId7"/>
              </a:rPr>
              <a:t>http://www.emc.ncep.noaa.gov/users/Alicia.Bentley/fv3gfs/</a:t>
            </a:r>
            <a:r>
              <a:rPr lang="en-US" sz="1800" u="sng">
                <a:solidFill>
                  <a:schemeClr val="tx1"/>
                </a:solidFill>
              </a:rPr>
              <a:t> </a:t>
            </a:r>
            <a:r>
              <a:rPr lang="en-US" sz="1800">
                <a:solidFill>
                  <a:schemeClr val="tx1"/>
                </a:solidFill>
              </a:rPr>
              <a:t>MEG evaluation page</a:t>
            </a:r>
          </a:p>
          <a:p>
            <a:pPr defTabSz="457200"/>
            <a:r>
              <a:rPr lang="en-US" sz="1800" u="sng">
                <a:solidFill>
                  <a:schemeClr val="tx1"/>
                </a:solidFill>
                <a:hlinkClick r:id="rId8"/>
              </a:rPr>
              <a:t>http://www.emc.ncep.noaa.gov/gmb/STATS_vsdb</a:t>
            </a:r>
            <a:r>
              <a:rPr lang="en-US" sz="1800">
                <a:solidFill>
                  <a:schemeClr val="tx1"/>
                </a:solidFill>
                <a:hlinkClick r:id="rId8"/>
              </a:rPr>
              <a:t>/</a:t>
            </a:r>
            <a:r>
              <a:rPr lang="en-US" sz="1800">
                <a:solidFill>
                  <a:schemeClr val="tx1"/>
                </a:solidFill>
              </a:rPr>
              <a:t>         	International models</a:t>
            </a:r>
          </a:p>
        </p:txBody>
      </p:sp>
      <p:sp>
        <p:nvSpPr>
          <p:cNvPr id="7" name="TextBox 6"/>
          <p:cNvSpPr txBox="1"/>
          <p:nvPr/>
        </p:nvSpPr>
        <p:spPr>
          <a:xfrm>
            <a:off x="7791450" y="2386013"/>
            <a:ext cx="1204913" cy="954087"/>
          </a:xfrm>
          <a:prstGeom prst="rect">
            <a:avLst/>
          </a:prstGeom>
          <a:solidFill>
            <a:schemeClr val="accent3">
              <a:lumMod val="40000"/>
              <a:lumOff val="60000"/>
            </a:schemeClr>
          </a:solidFill>
          <a:ln>
            <a:solidFill>
              <a:schemeClr val="bg2">
                <a:lumMod val="20000"/>
                <a:lumOff val="80000"/>
              </a:schemeClr>
            </a:solidFill>
          </a:ln>
        </p:spPr>
        <p:txBody>
          <a:bodyPr>
            <a:spAutoFit/>
          </a:bodyPr>
          <a:lstStyle/>
          <a:p>
            <a:pPr>
              <a:defRPr/>
            </a:pPr>
            <a:r>
              <a:rPr lang="en-US" b="1" i="1" dirty="0">
                <a:solidFill>
                  <a:schemeClr val="accent6">
                    <a:lumMod val="50000"/>
                  </a:schemeClr>
                </a:solidFill>
              </a:rPr>
              <a:t>In total </a:t>
            </a:r>
          </a:p>
          <a:p>
            <a:pPr>
              <a:defRPr/>
            </a:pPr>
            <a:r>
              <a:rPr lang="en-US" b="1" i="1" dirty="0">
                <a:solidFill>
                  <a:schemeClr val="accent6">
                    <a:lumMod val="50000"/>
                  </a:schemeClr>
                </a:solidFill>
              </a:rPr>
              <a:t>11 streams, 2000 days, 8000 cycles</a:t>
            </a:r>
          </a:p>
        </p:txBody>
      </p:sp>
      <p:sp>
        <p:nvSpPr>
          <p:cNvPr id="54276" name="TextBox 7"/>
          <p:cNvSpPr txBox="1">
            <a:spLocks noChangeArrowheads="1"/>
          </p:cNvSpPr>
          <p:nvPr/>
        </p:nvSpPr>
        <p:spPr bwMode="auto">
          <a:xfrm>
            <a:off x="1325563" y="404813"/>
            <a:ext cx="6284912" cy="396875"/>
          </a:xfrm>
          <a:prstGeom prst="rect">
            <a:avLst/>
          </a:prstGeom>
          <a:noFill/>
          <a:ln w="9525">
            <a:noFill/>
            <a:miter lim="800000"/>
            <a:headEnd/>
            <a:tailEnd/>
          </a:ln>
        </p:spPr>
        <p:txBody>
          <a:bodyPr>
            <a:spAutoFit/>
          </a:bodyPr>
          <a:lstStyle/>
          <a:p>
            <a:pPr marL="457200" indent="-457200" algn="ctr" defTabSz="457200"/>
            <a:r>
              <a:rPr lang="en-US" sz="2000" b="1">
                <a:solidFill>
                  <a:schemeClr val="tx1"/>
                </a:solidFill>
              </a:rPr>
              <a:t>Retrospective and Real-Time Parallels</a:t>
            </a:r>
          </a:p>
        </p:txBody>
      </p:sp>
      <p:sp>
        <p:nvSpPr>
          <p:cNvPr id="54277" name="TextBox 3"/>
          <p:cNvSpPr txBox="1">
            <a:spLocks noChangeArrowheads="1"/>
          </p:cNvSpPr>
          <p:nvPr/>
        </p:nvSpPr>
        <p:spPr bwMode="auto">
          <a:xfrm>
            <a:off x="327025" y="1327150"/>
            <a:ext cx="8380413" cy="923925"/>
          </a:xfrm>
          <a:prstGeom prst="rect">
            <a:avLst/>
          </a:prstGeom>
          <a:solidFill>
            <a:srgbClr val="FFFF00"/>
          </a:solidFill>
          <a:ln w="9525">
            <a:solidFill>
              <a:schemeClr val="tx1"/>
            </a:solidFill>
            <a:miter lim="800000"/>
            <a:headEnd/>
            <a:tailEnd/>
          </a:ln>
        </p:spPr>
        <p:txBody>
          <a:bodyPr>
            <a:spAutoFit/>
          </a:bodyPr>
          <a:lstStyle/>
          <a:p>
            <a:r>
              <a:rPr lang="en-US" sz="1800" b="1"/>
              <a:t>NCEP Director approved the use of HORD5 starting from the 2018081518 cycle in the real-time parallel.  We  also reran all past hurricane seasons and one winter/spring season with HORD5.</a:t>
            </a:r>
          </a:p>
        </p:txBody>
      </p:sp>
      <p:sp>
        <p:nvSpPr>
          <p:cNvPr id="54278" name="Rectangle 2"/>
          <p:cNvSpPr>
            <a:spLocks noChangeArrowheads="1"/>
          </p:cNvSpPr>
          <p:nvPr/>
        </p:nvSpPr>
        <p:spPr bwMode="auto">
          <a:xfrm>
            <a:off x="327025" y="3884613"/>
            <a:ext cx="7683500" cy="1130300"/>
          </a:xfrm>
          <a:prstGeom prst="rect">
            <a:avLst/>
          </a:prstGeom>
          <a:noFill/>
          <a:ln w="9525">
            <a:noFill/>
            <a:miter lim="800000"/>
            <a:headEnd/>
            <a:tailEnd/>
          </a:ln>
        </p:spPr>
        <p:txBody>
          <a:bodyPr>
            <a:spAutoFit/>
          </a:bodyPr>
          <a:lstStyle/>
          <a:p>
            <a:pPr defTabSz="457200"/>
            <a:endParaRPr lang="en-US" sz="1800">
              <a:solidFill>
                <a:schemeClr val="tx1"/>
              </a:solidFill>
            </a:endParaRPr>
          </a:p>
          <a:p>
            <a:pPr defTabSz="457200"/>
            <a:r>
              <a:rPr lang="en-US" sz="1800" b="1" i="1">
                <a:solidFill>
                  <a:schemeClr val="tx1"/>
                </a:solidFill>
                <a:hlinkClick r:id="rId9"/>
              </a:rPr>
              <a:t>http://www.emc.ncep.noaa.gov/gmb/emc.glopara/vsdb/gfs2019b</a:t>
            </a:r>
            <a:r>
              <a:rPr lang="en-US" sz="1800" b="1" i="1">
                <a:solidFill>
                  <a:schemeClr val="tx1"/>
                </a:solidFill>
              </a:rPr>
              <a:t>  </a:t>
            </a:r>
          </a:p>
          <a:p>
            <a:pPr defTabSz="457200"/>
            <a:r>
              <a:rPr lang="en-US" sz="1600" b="1">
                <a:solidFill>
                  <a:schemeClr val="tx1"/>
                </a:solidFill>
              </a:rPr>
              <a:t>Comparing NEMS GFS with FV3GFS, including all cases from hord5 runs, and 2015 and 2016 winter/spring streams with hord6.</a:t>
            </a:r>
          </a:p>
        </p:txBody>
      </p:sp>
      <p:sp>
        <p:nvSpPr>
          <p:cNvPr id="5" name="TextBox 4"/>
          <p:cNvSpPr txBox="1"/>
          <p:nvPr/>
        </p:nvSpPr>
        <p:spPr>
          <a:xfrm>
            <a:off x="469900" y="3730625"/>
            <a:ext cx="2487613" cy="400050"/>
          </a:xfrm>
          <a:prstGeom prst="rect">
            <a:avLst/>
          </a:prstGeom>
          <a:solidFill>
            <a:schemeClr val="bg2">
              <a:lumMod val="20000"/>
              <a:lumOff val="80000"/>
            </a:schemeClr>
          </a:solidFill>
        </p:spPr>
        <p:txBody>
          <a:bodyPr wrap="none">
            <a:spAutoFit/>
          </a:bodyPr>
          <a:lstStyle/>
          <a:p>
            <a:pPr>
              <a:defRPr/>
            </a:pPr>
            <a:r>
              <a:rPr lang="en-US" sz="2000" b="1" dirty="0">
                <a:solidFill>
                  <a:srgbClr val="FF0000"/>
                </a:solidFill>
              </a:rPr>
              <a:t>Aggregated STATS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txBox="1">
            <a:spLocks noGrp="1"/>
          </p:cNvSpPr>
          <p:nvPr>
            <p:ph type="title"/>
          </p:nvPr>
        </p:nvSpPr>
        <p:spPr>
          <a:xfrm>
            <a:off x="1746250" y="188913"/>
            <a:ext cx="5173663" cy="876300"/>
          </a:xfrm>
        </p:spPr>
        <p:txBody>
          <a:bodyPr/>
          <a:lstStyle/>
          <a:p>
            <a:pPr>
              <a:spcBef>
                <a:spcPct val="0"/>
              </a:spcBef>
              <a:spcAft>
                <a:spcPct val="0"/>
              </a:spcAft>
            </a:pPr>
            <a:r>
              <a:rPr lang="en-US" sz="2800" b="1" smtClean="0">
                <a:solidFill>
                  <a:srgbClr val="0000CC"/>
                </a:solidFill>
                <a:latin typeface="Arial" charset="0"/>
                <a:cs typeface="Arial" charset="0"/>
                <a:sym typeface="Arial" charset="0"/>
              </a:rPr>
              <a:t>Verification &amp; Evaluation </a:t>
            </a:r>
          </a:p>
        </p:txBody>
      </p:sp>
      <p:sp>
        <p:nvSpPr>
          <p:cNvPr id="55298" name="Rectangle 1"/>
          <p:cNvSpPr>
            <a:spLocks noChangeArrowheads="1"/>
          </p:cNvSpPr>
          <p:nvPr/>
        </p:nvSpPr>
        <p:spPr bwMode="auto">
          <a:xfrm>
            <a:off x="436563" y="1847850"/>
            <a:ext cx="7820025" cy="3149600"/>
          </a:xfrm>
          <a:prstGeom prst="rect">
            <a:avLst/>
          </a:prstGeom>
          <a:noFill/>
          <a:ln w="9525">
            <a:solidFill>
              <a:schemeClr val="bg1"/>
            </a:solidFill>
            <a:miter lim="800000"/>
            <a:headEnd/>
            <a:tailEnd/>
          </a:ln>
        </p:spPr>
        <p:txBody>
          <a:bodyPr>
            <a:spAutoFit/>
          </a:bodyPr>
          <a:lstStyle/>
          <a:p>
            <a:pPr marL="342900" indent="-342900">
              <a:buFont typeface="Arial" charset="0"/>
              <a:buChar char="•"/>
            </a:pPr>
            <a:r>
              <a:rPr lang="en-US" sz="2000" b="1"/>
              <a:t>Geoff Manikin presented a comprehensive evaluation of the FV3GFS forecast skills at the MEG weekly meeting on September 20</a:t>
            </a:r>
            <a:r>
              <a:rPr lang="en-US" sz="2000" b="1" baseline="30000"/>
              <a:t>th</a:t>
            </a:r>
            <a:r>
              <a:rPr lang="en-US" sz="2000" b="1"/>
              <a:t>.  </a:t>
            </a:r>
          </a:p>
          <a:p>
            <a:pPr marL="342900" indent="-342900">
              <a:buFont typeface="Arial" charset="0"/>
              <a:buChar char="•"/>
            </a:pPr>
            <a:endParaRPr lang="en-US" sz="2000" b="1"/>
          </a:p>
          <a:p>
            <a:pPr marL="342900" indent="-342900">
              <a:buFont typeface="Arial" charset="0"/>
              <a:buChar char="•"/>
            </a:pPr>
            <a:r>
              <a:rPr lang="en-US" sz="2000" b="1"/>
              <a:t>A few of the highlights will be repeated here.</a:t>
            </a:r>
          </a:p>
          <a:p>
            <a:pPr marL="342900" indent="-342900">
              <a:buFont typeface="Arial" charset="0"/>
              <a:buChar char="•"/>
            </a:pPr>
            <a:endParaRPr lang="en-US" sz="2000" b="1"/>
          </a:p>
          <a:p>
            <a:pPr marL="342900" indent="-342900">
              <a:buFont typeface="Arial" charset="0"/>
              <a:buChar char="•"/>
            </a:pPr>
            <a:r>
              <a:rPr lang="en-US" sz="2000" b="1"/>
              <a:t>Additional verification and evaluation will be added.</a:t>
            </a:r>
          </a:p>
          <a:p>
            <a:pPr marL="342900" indent="-342900">
              <a:buFont typeface="Arial" charset="0"/>
              <a:buChar char="•"/>
            </a:pPr>
            <a:endParaRPr lang="en-US" sz="2000" b="1"/>
          </a:p>
          <a:p>
            <a:pPr marL="342900" indent="-342900">
              <a:buFont typeface="Arial" charset="0"/>
              <a:buChar char="•"/>
            </a:pPr>
            <a:r>
              <a:rPr lang="en-US" sz="2000" b="1"/>
              <a:t>Benefits and concerns from both MEG’s presentation and this briefing will be summarized at the end of this talk.</a:t>
            </a:r>
          </a:p>
        </p:txBody>
      </p:sp>
      <p:sp>
        <p:nvSpPr>
          <p:cNvPr id="55299" name="Text Box 4"/>
          <p:cNvSpPr txBox="1">
            <a:spLocks noChangeArrowheads="1"/>
          </p:cNvSpPr>
          <p:nvPr/>
        </p:nvSpPr>
        <p:spPr bwMode="auto">
          <a:xfrm>
            <a:off x="706438" y="6167438"/>
            <a:ext cx="7731125" cy="314325"/>
          </a:xfrm>
          <a:prstGeom prst="rect">
            <a:avLst/>
          </a:prstGeom>
          <a:noFill/>
          <a:ln w="9525">
            <a:solidFill>
              <a:srgbClr val="009900"/>
            </a:solidFill>
            <a:miter lim="800000"/>
            <a:headEnd/>
            <a:tailEnd/>
          </a:ln>
        </p:spPr>
        <p:txBody>
          <a:bodyPr wrap="none">
            <a:spAutoFit/>
          </a:bodyPr>
          <a:lstStyle/>
          <a:p>
            <a:r>
              <a:rPr lang="en-US">
                <a:solidFill>
                  <a:srgbClr val="0000CC"/>
                </a:solidFill>
              </a:rPr>
              <a:t>nomenclatures:  </a:t>
            </a:r>
            <a:r>
              <a:rPr lang="en-US" b="1" i="1">
                <a:solidFill>
                  <a:srgbClr val="0000CC"/>
                </a:solidFill>
              </a:rPr>
              <a:t>ops GFS, NEMSGFS or GSM</a:t>
            </a:r>
            <a:r>
              <a:rPr lang="en-US">
                <a:solidFill>
                  <a:srgbClr val="0000CC"/>
                </a:solidFill>
              </a:rPr>
              <a:t> referred in this talk are the same spectral model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2" name="TextBox 1"/>
          <p:cNvSpPr txBox="1">
            <a:spLocks noChangeArrowheads="1"/>
          </p:cNvSpPr>
          <p:nvPr/>
        </p:nvSpPr>
        <p:spPr bwMode="auto">
          <a:xfrm>
            <a:off x="2032000" y="398463"/>
            <a:ext cx="4840288" cy="671512"/>
          </a:xfrm>
          <a:prstGeom prst="rect">
            <a:avLst/>
          </a:prstGeom>
          <a:noFill/>
          <a:ln w="9525">
            <a:noFill/>
            <a:miter lim="800000"/>
            <a:headEnd/>
            <a:tailEnd/>
          </a:ln>
        </p:spPr>
        <p:txBody>
          <a:bodyPr wrap="none">
            <a:spAutoFit/>
          </a:bodyPr>
          <a:lstStyle/>
          <a:p>
            <a:pPr algn="ctr"/>
            <a:r>
              <a:rPr lang="en-US" sz="2000" b="1">
                <a:solidFill>
                  <a:schemeClr val="tx1"/>
                </a:solidFill>
              </a:rPr>
              <a:t>NH  500-hPa HGT Anomaly Correlation</a:t>
            </a:r>
          </a:p>
          <a:p>
            <a:pPr algn="ctr"/>
            <a:r>
              <a:rPr lang="en-US" sz="1800" b="1">
                <a:solidFill>
                  <a:schemeClr val="tx1"/>
                </a:solidFill>
              </a:rPr>
              <a:t>(20150601 ~ 20180912)</a:t>
            </a:r>
          </a:p>
        </p:txBody>
      </p:sp>
      <p:pic>
        <p:nvPicPr>
          <p:cNvPr id="1133" name="Picture 4" descr="http://www.emc.ncep.noaa.gov/gmb/emc.glopara/vsdb/gfs2019b/allmodel/daily/dieoff/cordieoff_HGT_P500_G2NHX.png"/>
          <p:cNvPicPr>
            <a:picLocks noChangeAspect="1" noChangeArrowheads="1"/>
          </p:cNvPicPr>
          <p:nvPr/>
        </p:nvPicPr>
        <p:blipFill>
          <a:blip r:embed="rId3"/>
          <a:srcRect l="48286" b="50000"/>
          <a:stretch>
            <a:fillRect/>
          </a:stretch>
        </p:blipFill>
        <p:spPr bwMode="auto">
          <a:xfrm>
            <a:off x="147638" y="3957638"/>
            <a:ext cx="4160837" cy="2633662"/>
          </a:xfrm>
          <a:prstGeom prst="rect">
            <a:avLst/>
          </a:prstGeom>
          <a:noFill/>
          <a:ln w="9525">
            <a:noFill/>
            <a:miter lim="800000"/>
            <a:headEnd/>
            <a:tailEnd/>
          </a:ln>
        </p:spPr>
      </p:pic>
      <p:pic>
        <p:nvPicPr>
          <p:cNvPr id="1134" name="Picture 2" descr="http://www.emc.ncep.noaa.gov/gmb/emc.glopara/vsdb/gfs2019b/allmodel/daily/cor/cor_day5_HGT_P500_G2NHX.png"/>
          <p:cNvPicPr>
            <a:picLocks noChangeAspect="1" noChangeArrowheads="1"/>
          </p:cNvPicPr>
          <p:nvPr/>
        </p:nvPicPr>
        <p:blipFill>
          <a:blip r:embed="rId4"/>
          <a:srcRect l="-2814" r="2814" b="46104"/>
          <a:stretch>
            <a:fillRect/>
          </a:stretch>
        </p:blipFill>
        <p:spPr bwMode="auto">
          <a:xfrm>
            <a:off x="0" y="1209675"/>
            <a:ext cx="4300538" cy="2638425"/>
          </a:xfrm>
          <a:prstGeom prst="rect">
            <a:avLst/>
          </a:prstGeom>
          <a:noFill/>
          <a:ln w="9525">
            <a:noFill/>
            <a:miter lim="800000"/>
            <a:headEnd/>
            <a:tailEnd/>
          </a:ln>
        </p:spPr>
      </p:pic>
      <p:sp>
        <p:nvSpPr>
          <p:cNvPr id="3" name="TextBox 2"/>
          <p:cNvSpPr txBox="1"/>
          <p:nvPr/>
        </p:nvSpPr>
        <p:spPr>
          <a:xfrm>
            <a:off x="2427288" y="2998788"/>
            <a:ext cx="1619250" cy="336550"/>
          </a:xfrm>
          <a:prstGeom prst="rect">
            <a:avLst/>
          </a:prstGeom>
          <a:solidFill>
            <a:schemeClr val="accent1">
              <a:lumMod val="20000"/>
              <a:lumOff val="80000"/>
            </a:schemeClr>
          </a:solidFill>
        </p:spPr>
        <p:txBody>
          <a:bodyPr wrap="none">
            <a:spAutoFit/>
          </a:bodyPr>
          <a:lstStyle/>
          <a:p>
            <a:pPr>
              <a:defRPr/>
            </a:pPr>
            <a:r>
              <a:rPr lang="en-US" sz="1600" b="1">
                <a:solidFill>
                  <a:srgbClr val="003399"/>
                </a:solidFill>
              </a:rPr>
              <a:t>A gain of 0.011</a:t>
            </a:r>
          </a:p>
        </p:txBody>
      </p:sp>
      <p:graphicFrame>
        <p:nvGraphicFramePr>
          <p:cNvPr id="1131" name="Object 107"/>
          <p:cNvGraphicFramePr>
            <a:graphicFrameLocks noGrp="1"/>
          </p:cNvGraphicFramePr>
          <p:nvPr/>
        </p:nvGraphicFramePr>
        <p:xfrm>
          <a:off x="4708525" y="1570038"/>
          <a:ext cx="4148138" cy="2374900"/>
        </p:xfrm>
        <a:graphic>
          <a:graphicData uri="http://schemas.openxmlformats.org/presentationml/2006/ole">
            <p:oleObj spid="_x0000_s1131" name="Worksheet" r:id="rId5" imgW="8229687" imgH="5333888" progId="Excel.Sheet.8">
              <p:embed/>
            </p:oleObj>
          </a:graphicData>
        </a:graphic>
      </p:graphicFrame>
      <p:sp>
        <p:nvSpPr>
          <p:cNvPr id="1136" name="TextBox 14"/>
          <p:cNvSpPr txBox="1">
            <a:spLocks noChangeArrowheads="1"/>
          </p:cNvSpPr>
          <p:nvPr/>
        </p:nvSpPr>
        <p:spPr bwMode="auto">
          <a:xfrm>
            <a:off x="6264275" y="3157538"/>
            <a:ext cx="2451100" cy="366712"/>
          </a:xfrm>
          <a:prstGeom prst="rect">
            <a:avLst/>
          </a:prstGeom>
          <a:solidFill>
            <a:schemeClr val="bg1"/>
          </a:solidFill>
          <a:ln w="9525">
            <a:noFill/>
            <a:miter lim="800000"/>
            <a:headEnd/>
            <a:tailEnd/>
          </a:ln>
        </p:spPr>
        <p:txBody>
          <a:bodyPr wrap="none">
            <a:spAutoFit/>
          </a:bodyPr>
          <a:lstStyle/>
          <a:p>
            <a:r>
              <a:rPr lang="en-US" sz="1800" b="1">
                <a:solidFill>
                  <a:srgbClr val="0000CC"/>
                </a:solidFill>
              </a:rPr>
              <a:t>2008~2017 gain: 0.04</a:t>
            </a:r>
          </a:p>
        </p:txBody>
      </p:sp>
      <p:sp>
        <p:nvSpPr>
          <p:cNvPr id="16" name="TextBox 15"/>
          <p:cNvSpPr txBox="1"/>
          <p:nvPr/>
        </p:nvSpPr>
        <p:spPr>
          <a:xfrm>
            <a:off x="5311775" y="1238250"/>
            <a:ext cx="3435350" cy="304800"/>
          </a:xfrm>
          <a:prstGeom prst="rect">
            <a:avLst/>
          </a:prstGeom>
          <a:solidFill>
            <a:schemeClr val="accent1">
              <a:lumMod val="20000"/>
              <a:lumOff val="80000"/>
            </a:schemeClr>
          </a:solidFill>
        </p:spPr>
        <p:txBody>
          <a:bodyPr wrap="none">
            <a:spAutoFit/>
          </a:bodyPr>
          <a:lstStyle/>
          <a:p>
            <a:pPr>
              <a:defRPr/>
            </a:pPr>
            <a:r>
              <a:rPr lang="en-US" b="1"/>
              <a:t>Annual Mean day-5 ACC,  GFS - CFSR </a:t>
            </a:r>
          </a:p>
        </p:txBody>
      </p:sp>
      <p:pic>
        <p:nvPicPr>
          <p:cNvPr id="1138" name="Picture 9" descr="http://www.emc.ncep.noaa.gov/gmb/STATS_vsdb/allmodel/arch_mon/cor/2018/cor_day5_HGT_P500_G2NHX_00Z201808.png"/>
          <p:cNvPicPr>
            <a:picLocks noChangeAspect="1" noChangeArrowheads="1"/>
          </p:cNvPicPr>
          <p:nvPr/>
        </p:nvPicPr>
        <p:blipFill>
          <a:blip r:embed="rId6"/>
          <a:srcRect l="6339" t="5066" r="-1219" b="42509"/>
          <a:stretch>
            <a:fillRect/>
          </a:stretch>
        </p:blipFill>
        <p:spPr bwMode="auto">
          <a:xfrm>
            <a:off x="4762500" y="4764088"/>
            <a:ext cx="4381500" cy="2093912"/>
          </a:xfrm>
          <a:prstGeom prst="rect">
            <a:avLst/>
          </a:prstGeom>
          <a:noFill/>
          <a:ln w="9525">
            <a:noFill/>
            <a:miter lim="800000"/>
            <a:headEnd/>
            <a:tailEnd/>
          </a:ln>
        </p:spPr>
      </p:pic>
      <p:sp>
        <p:nvSpPr>
          <p:cNvPr id="17" name="TextBox 16"/>
          <p:cNvSpPr txBox="1"/>
          <p:nvPr/>
        </p:nvSpPr>
        <p:spPr>
          <a:xfrm>
            <a:off x="4945063" y="4373563"/>
            <a:ext cx="3894137" cy="307975"/>
          </a:xfrm>
          <a:prstGeom prst="rect">
            <a:avLst/>
          </a:prstGeom>
          <a:solidFill>
            <a:schemeClr val="accent1">
              <a:lumMod val="20000"/>
              <a:lumOff val="80000"/>
            </a:schemeClr>
          </a:solidFill>
        </p:spPr>
        <p:txBody>
          <a:bodyPr wrap="none">
            <a:spAutoFit/>
          </a:bodyPr>
          <a:lstStyle/>
          <a:p>
            <a:pPr>
              <a:defRPr/>
            </a:pPr>
            <a:r>
              <a:rPr lang="en-US" b="1" dirty="0"/>
              <a:t>Major International NWP, August 2018 Mean</a:t>
            </a:r>
          </a:p>
        </p:txBody>
      </p:sp>
      <p:sp>
        <p:nvSpPr>
          <p:cNvPr id="19" name="TextBox 18"/>
          <p:cNvSpPr txBox="1"/>
          <p:nvPr/>
        </p:nvSpPr>
        <p:spPr>
          <a:xfrm>
            <a:off x="7464425" y="6132513"/>
            <a:ext cx="1308100" cy="274637"/>
          </a:xfrm>
          <a:prstGeom prst="rect">
            <a:avLst/>
          </a:prstGeom>
          <a:solidFill>
            <a:schemeClr val="accent1">
              <a:lumMod val="60000"/>
              <a:lumOff val="40000"/>
            </a:schemeClr>
          </a:solidFill>
        </p:spPr>
        <p:txBody>
          <a:bodyPr wrap="none">
            <a:spAutoFit/>
          </a:bodyPr>
          <a:lstStyle/>
          <a:p>
            <a:pPr>
              <a:defRPr/>
            </a:pPr>
            <a:r>
              <a:rPr lang="en-US" sz="1200"/>
              <a:t>fv3gfs ranked #2</a:t>
            </a:r>
          </a:p>
        </p:txBody>
      </p:sp>
      <p:sp>
        <p:nvSpPr>
          <p:cNvPr id="1141" name="TextBox 20"/>
          <p:cNvSpPr txBox="1">
            <a:spLocks noChangeArrowheads="1"/>
          </p:cNvSpPr>
          <p:nvPr/>
        </p:nvSpPr>
        <p:spPr bwMode="auto">
          <a:xfrm>
            <a:off x="0" y="1223963"/>
            <a:ext cx="661988" cy="307975"/>
          </a:xfrm>
          <a:prstGeom prst="rect">
            <a:avLst/>
          </a:prstGeom>
          <a:noFill/>
          <a:ln w="9525">
            <a:noFill/>
            <a:miter lim="800000"/>
            <a:headEnd/>
            <a:tailEnd/>
          </a:ln>
        </p:spPr>
        <p:txBody>
          <a:bodyPr wrap="none">
            <a:spAutoFit/>
          </a:bodyPr>
          <a:lstStyle/>
          <a:p>
            <a:r>
              <a:rPr lang="en-US"/>
              <a:t>Day-5</a:t>
            </a:r>
          </a:p>
        </p:txBody>
      </p:sp>
      <p:sp>
        <p:nvSpPr>
          <p:cNvPr id="1142" name="TextBox 25"/>
          <p:cNvSpPr txBox="1">
            <a:spLocks noChangeArrowheads="1"/>
          </p:cNvSpPr>
          <p:nvPr/>
        </p:nvSpPr>
        <p:spPr bwMode="auto">
          <a:xfrm>
            <a:off x="79375" y="3848100"/>
            <a:ext cx="709613" cy="307975"/>
          </a:xfrm>
          <a:prstGeom prst="rect">
            <a:avLst/>
          </a:prstGeom>
          <a:noFill/>
          <a:ln w="9525">
            <a:noFill/>
            <a:miter lim="800000"/>
            <a:headEnd/>
            <a:tailEnd/>
          </a:ln>
        </p:spPr>
        <p:txBody>
          <a:bodyPr wrap="none">
            <a:spAutoFit/>
          </a:bodyPr>
          <a:lstStyle/>
          <a:p>
            <a:r>
              <a:rPr lang="en-US"/>
              <a:t>Die-off</a:t>
            </a:r>
          </a:p>
        </p:txBody>
      </p:sp>
      <p:sp>
        <p:nvSpPr>
          <p:cNvPr id="1143" name="Text Box 64"/>
          <p:cNvSpPr txBox="1">
            <a:spLocks noChangeArrowheads="1"/>
          </p:cNvSpPr>
          <p:nvPr/>
        </p:nvSpPr>
        <p:spPr bwMode="auto">
          <a:xfrm>
            <a:off x="592138" y="6511925"/>
            <a:ext cx="2903537" cy="304800"/>
          </a:xfrm>
          <a:prstGeom prst="rect">
            <a:avLst/>
          </a:prstGeom>
          <a:noFill/>
          <a:ln w="9525">
            <a:noFill/>
            <a:miter lim="800000"/>
            <a:headEnd/>
            <a:tailEnd/>
          </a:ln>
        </p:spPr>
        <p:txBody>
          <a:bodyPr wrap="none">
            <a:spAutoFit/>
          </a:bodyPr>
          <a:lstStyle/>
          <a:p>
            <a:r>
              <a:rPr lang="en-US"/>
              <a:t>Increase is significant up to day 10</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Google Shape;123;p14"/>
          <p:cNvSpPr txBox="1">
            <a:spLocks noGrp="1"/>
          </p:cNvSpPr>
          <p:nvPr>
            <p:ph type="title" idx="4294967295"/>
          </p:nvPr>
        </p:nvSpPr>
        <p:spPr>
          <a:xfrm>
            <a:off x="1438275" y="381000"/>
            <a:ext cx="6200775" cy="304800"/>
          </a:xfrm>
        </p:spPr>
        <p:txBody>
          <a:bodyPr tIns="45700" bIns="45700"/>
          <a:lstStyle/>
          <a:p>
            <a:pPr eaLnBrk="1" hangingPunct="1">
              <a:buSzPts val="1400"/>
            </a:pPr>
            <a:r>
              <a:rPr lang="en-US" sz="2400" b="1" smtClean="0">
                <a:solidFill>
                  <a:srgbClr val="000066"/>
                </a:solidFill>
                <a:latin typeface="Helvetica Neue"/>
                <a:cs typeface="Arial" charset="0"/>
                <a:sym typeface="Helvetica Neue"/>
              </a:rPr>
              <a:t>Change History of GFS Configurations</a:t>
            </a:r>
            <a:endParaRPr lang="en-US" sz="3600" b="1" smtClean="0">
              <a:latin typeface="Helvetica Neue"/>
              <a:cs typeface="Arial" charset="0"/>
              <a:sym typeface="Helvetica Neue"/>
            </a:endParaRPr>
          </a:p>
        </p:txBody>
      </p:sp>
      <p:graphicFrame>
        <p:nvGraphicFramePr>
          <p:cNvPr id="138361" name="Group 121"/>
          <p:cNvGraphicFramePr>
            <a:graphicFrameLocks noGrp="1"/>
          </p:cNvGraphicFramePr>
          <p:nvPr/>
        </p:nvGraphicFramePr>
        <p:xfrm>
          <a:off x="371475" y="1330325"/>
          <a:ext cx="8610600" cy="5019675"/>
        </p:xfrm>
        <a:graphic>
          <a:graphicData uri="http://schemas.openxmlformats.org/drawingml/2006/table">
            <a:tbl>
              <a:tblPr/>
              <a:tblGrid>
                <a:gridCol w="1052513"/>
                <a:gridCol w="242887"/>
                <a:gridCol w="533400"/>
                <a:gridCol w="1295400"/>
                <a:gridCol w="1600200"/>
                <a:gridCol w="3886200"/>
              </a:tblGrid>
              <a:tr h="390525">
                <a:tc gridSpan="2">
                  <a:txBody>
                    <a:bodyPr/>
                    <a:lstStyle/>
                    <a:p>
                      <a:pPr marL="0" marR="0" lvl="0" indent="0" algn="r" defTabSz="914400" rtl="0" eaLnBrk="1" fontAlgn="base" latinLnBrk="0" hangingPunct="1">
                        <a:lnSpc>
                          <a:spcPct val="100000"/>
                        </a:lnSpc>
                        <a:spcBef>
                          <a:spcPct val="0"/>
                        </a:spcBef>
                        <a:spcAft>
                          <a:spcPct val="0"/>
                        </a:spcAft>
                        <a:buClrTx/>
                        <a:buSzPts val="1400"/>
                        <a:buFont typeface="Times New Roman" pitchFamily="18" charset="0"/>
                        <a:buNone/>
                        <a:tabLst/>
                      </a:pPr>
                      <a:r>
                        <a:rPr kumimoji="0" lang="en-US" sz="1000" b="1" i="0" u="none" strike="noStrike" cap="none" normalizeH="0" baseline="0" smtClean="0">
                          <a:ln>
                            <a:noFill/>
                          </a:ln>
                          <a:solidFill>
                            <a:srgbClr val="000000"/>
                          </a:solidFill>
                          <a:effectLst/>
                          <a:latin typeface="Times New Roman" pitchFamily="18" charset="0"/>
                          <a:cs typeface="Times New Roman" pitchFamily="18" charset="0"/>
                          <a:sym typeface="Times New Roman" pitchFamily="18" charset="0"/>
                        </a:rPr>
                        <a:t> Mon/Year</a:t>
                      </a:r>
                      <a:endParaRPr kumimoji="0" lang="en-US" sz="1000" b="0" i="0" u="none" strike="noStrike" cap="none" normalizeH="0" baseline="0" smtClean="0">
                        <a:ln>
                          <a:noFill/>
                        </a:ln>
                        <a:solidFill>
                          <a:srgbClr val="000000"/>
                        </a:solidFill>
                        <a:effectLst/>
                        <a:latin typeface="Arial" charset="0"/>
                        <a:cs typeface="Arial" charset="0"/>
                        <a:sym typeface="Arial" charset="0"/>
                      </a:endParaRPr>
                    </a:p>
                  </a:txBody>
                  <a:tcPr marL="121925" marR="121925" marT="45725" marB="45725" horzOverflow="overflow">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rgbClr val="9BBB59"/>
                      </a:solidFill>
                      <a:prstDash val="solid"/>
                      <a:round/>
                      <a:headEnd type="none" w="sm" len="sm"/>
                      <a:tailEnd type="none" w="sm" len="sm"/>
                    </a:lnT>
                    <a:lnB w="12700" cap="flat" cmpd="sng" algn="ctr">
                      <a:solidFill>
                        <a:srgbClr val="9BBB59"/>
                      </a:solidFill>
                      <a:prstDash val="solid"/>
                      <a:round/>
                      <a:headEnd type="none" w="sm" len="sm"/>
                      <a:tailEnd type="none" w="sm" len="sm"/>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Pts val="1400"/>
                        <a:buFont typeface="Times New Roman" pitchFamily="18" charset="0"/>
                        <a:buNone/>
                        <a:tabLst/>
                      </a:pPr>
                      <a:r>
                        <a:rPr kumimoji="0" lang="en-US" sz="1000" b="1" i="0" u="none" strike="noStrike" cap="none" normalizeH="0" baseline="0" smtClean="0">
                          <a:ln>
                            <a:noFill/>
                          </a:ln>
                          <a:solidFill>
                            <a:srgbClr val="000000"/>
                          </a:solidFill>
                          <a:effectLst/>
                          <a:latin typeface="Times New Roman" pitchFamily="18" charset="0"/>
                          <a:cs typeface="Times New Roman" pitchFamily="18" charset="0"/>
                          <a:sym typeface="Times New Roman" pitchFamily="18" charset="0"/>
                        </a:rPr>
                        <a:t>Lev</a:t>
                      </a:r>
                      <a:endParaRPr kumimoji="0" lang="en-US" sz="1000" b="0" i="0" u="none" strike="noStrike" cap="none" normalizeH="0" baseline="0" smtClean="0">
                        <a:ln>
                          <a:noFill/>
                        </a:ln>
                        <a:solidFill>
                          <a:srgbClr val="000000"/>
                        </a:solidFill>
                        <a:effectLst/>
                        <a:latin typeface="Arial" charset="0"/>
                        <a:cs typeface="Arial" charset="0"/>
                        <a:sym typeface="Arial" charset="0"/>
                      </a:endParaRPr>
                    </a:p>
                  </a:txBody>
                  <a:tcPr marL="121925" marR="121925" marT="45725" marB="45725" horzOverflow="overflow">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rgbClr val="9BBB59"/>
                      </a:solidFill>
                      <a:prstDash val="solid"/>
                      <a:round/>
                      <a:headEnd type="none" w="sm" len="sm"/>
                      <a:tailEnd type="none" w="sm" len="sm"/>
                    </a:lnT>
                    <a:lnB w="12700" cap="flat" cmpd="sng" algn="ctr">
                      <a:solidFill>
                        <a:srgbClr val="9BBB59"/>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ts val="1400"/>
                        <a:buFont typeface="Times New Roman" pitchFamily="18" charset="0"/>
                        <a:buNone/>
                        <a:tabLst/>
                      </a:pPr>
                      <a:r>
                        <a:rPr kumimoji="0" lang="en-US" sz="1000" b="1" i="0" u="none" strike="noStrike" cap="none" normalizeH="0" baseline="0" smtClean="0">
                          <a:ln>
                            <a:noFill/>
                          </a:ln>
                          <a:solidFill>
                            <a:srgbClr val="000000"/>
                          </a:solidFill>
                          <a:effectLst/>
                          <a:latin typeface="Times New Roman" pitchFamily="18" charset="0"/>
                          <a:cs typeface="Times New Roman" pitchFamily="18" charset="0"/>
                          <a:sym typeface="Times New Roman" pitchFamily="18" charset="0"/>
                        </a:rPr>
                        <a:t>Truncations</a:t>
                      </a:r>
                      <a:endParaRPr kumimoji="0" lang="en-US" sz="1000" b="0" i="0" u="none" strike="noStrike" cap="none" normalizeH="0" baseline="0" smtClean="0">
                        <a:ln>
                          <a:noFill/>
                        </a:ln>
                        <a:solidFill>
                          <a:srgbClr val="000000"/>
                        </a:solidFill>
                        <a:effectLst/>
                        <a:latin typeface="Arial" charset="0"/>
                        <a:cs typeface="Arial" charset="0"/>
                        <a:sym typeface="Arial" charset="0"/>
                      </a:endParaRPr>
                    </a:p>
                  </a:txBody>
                  <a:tcPr marL="121925" marR="121925" marT="45725" marB="45725" horzOverflow="overflow">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rgbClr val="9BBB59"/>
                      </a:solidFill>
                      <a:prstDash val="solid"/>
                      <a:round/>
                      <a:headEnd type="none" w="sm" len="sm"/>
                      <a:tailEnd type="none" w="sm" len="sm"/>
                    </a:lnT>
                    <a:lnB w="12700" cap="flat" cmpd="sng" algn="ctr">
                      <a:solidFill>
                        <a:srgbClr val="9BBB59"/>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ts val="1400"/>
                        <a:buFont typeface="Times New Roman" pitchFamily="18" charset="0"/>
                        <a:buNone/>
                        <a:tabLst/>
                      </a:pPr>
                      <a:r>
                        <a:rPr kumimoji="0" lang="en-US" sz="1000" b="1" i="0" u="none" strike="noStrike" cap="none" normalizeH="0" baseline="0" smtClean="0">
                          <a:ln>
                            <a:noFill/>
                          </a:ln>
                          <a:solidFill>
                            <a:srgbClr val="000000"/>
                          </a:solidFill>
                          <a:effectLst/>
                          <a:latin typeface="Times New Roman" pitchFamily="18" charset="0"/>
                          <a:cs typeface="Times New Roman" pitchFamily="18" charset="0"/>
                          <a:sym typeface="Times New Roman" pitchFamily="18" charset="0"/>
                        </a:rPr>
                        <a:t>Z-cor/dyncore</a:t>
                      </a:r>
                      <a:endParaRPr kumimoji="0" lang="en-US" sz="1000" b="0" i="0" u="none" strike="noStrike" cap="none" normalizeH="0" baseline="0" smtClean="0">
                        <a:ln>
                          <a:noFill/>
                        </a:ln>
                        <a:solidFill>
                          <a:srgbClr val="000000"/>
                        </a:solidFill>
                        <a:effectLst/>
                        <a:latin typeface="Arial" charset="0"/>
                        <a:cs typeface="Arial" charset="0"/>
                        <a:sym typeface="Arial" charset="0"/>
                      </a:endParaRPr>
                    </a:p>
                  </a:txBody>
                  <a:tcPr marL="121925" marR="121925" marT="45725" marB="45725" horzOverflow="overflow">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rgbClr val="9BBB59"/>
                      </a:solidFill>
                      <a:prstDash val="solid"/>
                      <a:round/>
                      <a:headEnd type="none" w="sm" len="sm"/>
                      <a:tailEnd type="none" w="sm" len="sm"/>
                    </a:lnT>
                    <a:lnB w="12700" cap="flat" cmpd="sng" algn="ctr">
                      <a:solidFill>
                        <a:srgbClr val="9BBB59"/>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ts val="1400"/>
                        <a:buFont typeface="Times New Roman" pitchFamily="18" charset="0"/>
                        <a:buNone/>
                        <a:tabLst/>
                      </a:pPr>
                      <a:r>
                        <a:rPr kumimoji="0" lang="en-US" sz="1000" b="1" i="0" u="none" strike="noStrike" cap="none" normalizeH="0" baseline="0" smtClean="0">
                          <a:ln>
                            <a:noFill/>
                          </a:ln>
                          <a:solidFill>
                            <a:srgbClr val="000000"/>
                          </a:solidFill>
                          <a:effectLst/>
                          <a:latin typeface="Times New Roman" pitchFamily="18" charset="0"/>
                          <a:cs typeface="Times New Roman" pitchFamily="18" charset="0"/>
                          <a:sym typeface="Times New Roman" pitchFamily="18" charset="0"/>
                        </a:rPr>
                        <a:t>Major components upgrade</a:t>
                      </a:r>
                      <a:endParaRPr kumimoji="0" lang="en-US" sz="1000" b="0" i="0" u="none" strike="noStrike" cap="none" normalizeH="0" baseline="0" smtClean="0">
                        <a:ln>
                          <a:noFill/>
                        </a:ln>
                        <a:solidFill>
                          <a:srgbClr val="000000"/>
                        </a:solidFill>
                        <a:effectLst/>
                        <a:latin typeface="Arial" charset="0"/>
                        <a:cs typeface="Arial" charset="0"/>
                        <a:sym typeface="Arial" charset="0"/>
                      </a:endParaRPr>
                    </a:p>
                  </a:txBody>
                  <a:tcPr marL="121925" marR="121925" marT="45725" marB="45725" horzOverflow="overflow">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rgbClr val="9BBB59"/>
                      </a:solidFill>
                      <a:prstDash val="solid"/>
                      <a:round/>
                      <a:headEnd type="none" w="sm" len="sm"/>
                      <a:tailEnd type="none" w="sm" len="sm"/>
                    </a:lnT>
                    <a:lnB w="12700" cap="flat" cmpd="sng" algn="ctr">
                      <a:solidFill>
                        <a:srgbClr val="9BBB59"/>
                      </a:solidFill>
                      <a:prstDash val="solid"/>
                      <a:round/>
                      <a:headEnd type="none" w="sm" len="sm"/>
                      <a:tailEnd type="none" w="sm" len="sm"/>
                    </a:lnB>
                    <a:lnTlToBr>
                      <a:noFill/>
                    </a:lnTlToBr>
                    <a:lnBlToTr>
                      <a:noFill/>
                    </a:lnBlToTr>
                    <a:noFill/>
                  </a:tcPr>
                </a:tc>
              </a:tr>
              <a:tr h="273050">
                <a:tc>
                  <a:txBody>
                    <a:bodyPr/>
                    <a:lstStyle/>
                    <a:p>
                      <a:pPr marL="0" marR="0" lvl="0" indent="0" algn="r" defTabSz="914400" rtl="0" eaLnBrk="1" fontAlgn="base" latinLnBrk="0" hangingPunct="1">
                        <a:lnSpc>
                          <a:spcPct val="100000"/>
                        </a:lnSpc>
                        <a:spcBef>
                          <a:spcPct val="0"/>
                        </a:spcBef>
                        <a:spcAft>
                          <a:spcPct val="0"/>
                        </a:spcAft>
                        <a:buClrTx/>
                        <a:buSzPts val="1400"/>
                        <a:buFont typeface="Times New Roman" pitchFamily="18" charset="0"/>
                        <a:buNone/>
                        <a:tabLst/>
                      </a:pPr>
                      <a:r>
                        <a:rPr kumimoji="0" lang="en-US" sz="1000" b="1" i="0" u="none" strike="noStrike" cap="none" normalizeH="0" baseline="0" smtClean="0">
                          <a:ln>
                            <a:noFill/>
                          </a:ln>
                          <a:solidFill>
                            <a:srgbClr val="000000"/>
                          </a:solidFill>
                          <a:effectLst/>
                          <a:latin typeface="Times New Roman" pitchFamily="18" charset="0"/>
                          <a:cs typeface="Times New Roman" pitchFamily="18" charset="0"/>
                          <a:sym typeface="Times New Roman" pitchFamily="18" charset="0"/>
                        </a:rPr>
                        <a:t>Aug  1980</a:t>
                      </a:r>
                      <a:endParaRPr kumimoji="0" lang="en-US" sz="1000" b="0" i="0" u="none" strike="noStrike" cap="none" normalizeH="0" baseline="0" smtClean="0">
                        <a:ln>
                          <a:noFill/>
                        </a:ln>
                        <a:solidFill>
                          <a:srgbClr val="000000"/>
                        </a:solidFill>
                        <a:effectLst/>
                        <a:latin typeface="Arial" charset="0"/>
                        <a:cs typeface="Arial" charset="0"/>
                        <a:sym typeface="Arial" charset="0"/>
                      </a:endParaRPr>
                    </a:p>
                  </a:txBody>
                  <a:tcPr marL="121925" marR="121925" marT="45725" marB="45725" horzOverflow="overflow">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rgbClr val="9BBB59"/>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lnTlToBr>
                      <a:noFill/>
                    </a:lnTlToBr>
                    <a:lnBlToTr>
                      <a:noFill/>
                    </a:lnBlToTr>
                    <a:solidFill>
                      <a:srgbClr val="9BBB59">
                        <a:alpha val="20000"/>
                      </a:srgbClr>
                    </a:solidFill>
                  </a:tcPr>
                </a:tc>
                <a:tc gridSpan="2">
                  <a:txBody>
                    <a:bodyPr/>
                    <a:lstStyle/>
                    <a:p>
                      <a:pPr marL="0" marR="0" lvl="0" indent="0" algn="ctr" defTabSz="914400" rtl="0" eaLnBrk="1" fontAlgn="base" latinLnBrk="0" hangingPunct="1">
                        <a:lnSpc>
                          <a:spcPct val="100000"/>
                        </a:lnSpc>
                        <a:spcBef>
                          <a:spcPct val="0"/>
                        </a:spcBef>
                        <a:spcAft>
                          <a:spcPct val="0"/>
                        </a:spcAft>
                        <a:buClr>
                          <a:srgbClr val="FF0000"/>
                        </a:buClr>
                        <a:buSzPts val="1400"/>
                        <a:buFont typeface="Times New Roman" pitchFamily="18" charset="0"/>
                        <a:buNone/>
                        <a:tabLst/>
                      </a:pPr>
                      <a:r>
                        <a:rPr kumimoji="0" lang="en-US" sz="1000" b="1" i="0" u="none" strike="noStrike" cap="none" normalizeH="0" baseline="0" smtClean="0">
                          <a:ln>
                            <a:noFill/>
                          </a:ln>
                          <a:solidFill>
                            <a:srgbClr val="FF0000"/>
                          </a:solidFill>
                          <a:effectLst/>
                          <a:latin typeface="Times New Roman" pitchFamily="18" charset="0"/>
                          <a:cs typeface="Times New Roman" pitchFamily="18" charset="0"/>
                          <a:sym typeface="Times New Roman" pitchFamily="18" charset="0"/>
                        </a:rPr>
                        <a:t>12</a:t>
                      </a:r>
                      <a:endParaRPr kumimoji="0" lang="en-US" sz="1000" b="0" i="0" u="none" strike="noStrike" cap="none" normalizeH="0" baseline="0" smtClean="0">
                        <a:ln>
                          <a:noFill/>
                        </a:ln>
                        <a:solidFill>
                          <a:srgbClr val="000000"/>
                        </a:solidFill>
                        <a:effectLst/>
                        <a:latin typeface="Arial" charset="0"/>
                        <a:cs typeface="Arial" charset="0"/>
                        <a:sym typeface="Arial" charset="0"/>
                      </a:endParaRPr>
                    </a:p>
                  </a:txBody>
                  <a:tcPr marL="121925" marR="121925" marT="45725" marB="45725" horzOverflow="overflow">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rgbClr val="9BBB59"/>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lnTlToBr>
                      <a:noFill/>
                    </a:lnTlToBr>
                    <a:lnBlToTr>
                      <a:noFill/>
                    </a:lnBlToTr>
                    <a:solidFill>
                      <a:srgbClr val="9BBB59">
                        <a:alpha val="20000"/>
                      </a:srgb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rgbClr val="FF0000"/>
                        </a:buClr>
                        <a:buSzPts val="1400"/>
                        <a:buFont typeface="Times New Roman" pitchFamily="18" charset="0"/>
                        <a:buNone/>
                        <a:tabLst/>
                      </a:pPr>
                      <a:r>
                        <a:rPr kumimoji="0" lang="en-US" sz="1000" b="1" i="0" u="none" strike="noStrike" cap="none" normalizeH="0" baseline="0" smtClean="0">
                          <a:ln>
                            <a:noFill/>
                          </a:ln>
                          <a:solidFill>
                            <a:srgbClr val="FF0000"/>
                          </a:solidFill>
                          <a:effectLst/>
                          <a:latin typeface="Times New Roman" pitchFamily="18" charset="0"/>
                          <a:cs typeface="Times New Roman" pitchFamily="18" charset="0"/>
                          <a:sym typeface="Times New Roman" pitchFamily="18" charset="0"/>
                        </a:rPr>
                        <a:t>R30 (375km)</a:t>
                      </a:r>
                      <a:endParaRPr kumimoji="0" lang="en-US" sz="1000" b="0" i="0" u="none" strike="noStrike" cap="none" normalizeH="0" baseline="0" smtClean="0">
                        <a:ln>
                          <a:noFill/>
                        </a:ln>
                        <a:solidFill>
                          <a:srgbClr val="000000"/>
                        </a:solidFill>
                        <a:effectLst/>
                        <a:latin typeface="Arial" charset="0"/>
                        <a:cs typeface="Arial" charset="0"/>
                        <a:sym typeface="Arial" charset="0"/>
                      </a:endParaRPr>
                    </a:p>
                  </a:txBody>
                  <a:tcPr marL="121925" marR="121925" marT="45725" marB="45725" horzOverflow="overflow">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rgbClr val="9BBB59"/>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lnTlToBr>
                      <a:noFill/>
                    </a:lnTlToBr>
                    <a:lnBlToTr>
                      <a:noFill/>
                    </a:lnBlToTr>
                    <a:solidFill>
                      <a:srgbClr val="9BBB5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Pts val="1400"/>
                        <a:buFont typeface="Times New Roman" pitchFamily="18" charset="0"/>
                        <a:buNone/>
                        <a:tabLst/>
                      </a:pPr>
                      <a:r>
                        <a:rPr kumimoji="0" lang="en-US" sz="1000" b="1" i="0" u="none" strike="noStrike" cap="none" normalizeH="0" baseline="0" smtClean="0">
                          <a:ln>
                            <a:noFill/>
                          </a:ln>
                          <a:solidFill>
                            <a:srgbClr val="FF0000"/>
                          </a:solidFill>
                          <a:effectLst/>
                          <a:latin typeface="Times New Roman" pitchFamily="18" charset="0"/>
                          <a:cs typeface="Times New Roman" pitchFamily="18" charset="0"/>
                          <a:sym typeface="Times New Roman" pitchFamily="18" charset="0"/>
                        </a:rPr>
                        <a:t>Sigma Eulerian</a:t>
                      </a:r>
                      <a:endParaRPr kumimoji="0" lang="en-US" sz="1000" b="0" i="0" u="none" strike="noStrike" cap="none" normalizeH="0" baseline="0" smtClean="0">
                        <a:ln>
                          <a:noFill/>
                        </a:ln>
                        <a:solidFill>
                          <a:srgbClr val="000000"/>
                        </a:solidFill>
                        <a:effectLst/>
                        <a:latin typeface="Arial" charset="0"/>
                        <a:cs typeface="Arial" charset="0"/>
                        <a:sym typeface="Arial" charset="0"/>
                      </a:endParaRPr>
                    </a:p>
                  </a:txBody>
                  <a:tcPr marL="121925" marR="121925" marT="45725" marB="45725" horzOverflow="overflow">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rgbClr val="9BBB59"/>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lnTlToBr>
                      <a:noFill/>
                    </a:lnTlToBr>
                    <a:lnBlToTr>
                      <a:noFill/>
                    </a:lnBlToTr>
                    <a:solidFill>
                      <a:srgbClr val="DCE6F2"/>
                    </a:solidFill>
                  </a:tcPr>
                </a:tc>
                <a:tc>
                  <a:txBody>
                    <a:bodyPr/>
                    <a:lstStyle/>
                    <a:p>
                      <a:pPr marL="0" marR="0" lvl="0" indent="0" algn="l" defTabSz="914400" rtl="0" eaLnBrk="1" fontAlgn="base" latinLnBrk="0" hangingPunct="1">
                        <a:lnSpc>
                          <a:spcPct val="100000"/>
                        </a:lnSpc>
                        <a:spcBef>
                          <a:spcPct val="0"/>
                        </a:spcBef>
                        <a:spcAft>
                          <a:spcPct val="0"/>
                        </a:spcAft>
                        <a:buClrTx/>
                        <a:buSzPts val="1400"/>
                        <a:buFont typeface="Times New Roman" pitchFamily="18" charset="0"/>
                        <a:buNone/>
                        <a:tabLst/>
                      </a:pPr>
                      <a:r>
                        <a:rPr kumimoji="0" lang="en-US" sz="1000" b="1" i="0" u="none" strike="noStrike" cap="none" normalizeH="0" baseline="0" smtClean="0">
                          <a:ln>
                            <a:noFill/>
                          </a:ln>
                          <a:solidFill>
                            <a:srgbClr val="000000"/>
                          </a:solidFill>
                          <a:effectLst/>
                          <a:latin typeface="Times New Roman" pitchFamily="18" charset="0"/>
                          <a:cs typeface="Times New Roman" pitchFamily="18" charset="0"/>
                          <a:sym typeface="Times New Roman" pitchFamily="18" charset="0"/>
                        </a:rPr>
                        <a:t>first global spectral model, rhomboidal </a:t>
                      </a:r>
                      <a:endParaRPr kumimoji="0" lang="en-US" sz="1000" b="0" i="0" u="none" strike="noStrike" cap="none" normalizeH="0" baseline="0" smtClean="0">
                        <a:ln>
                          <a:noFill/>
                        </a:ln>
                        <a:solidFill>
                          <a:srgbClr val="000000"/>
                        </a:solidFill>
                        <a:effectLst/>
                        <a:latin typeface="Arial" charset="0"/>
                        <a:cs typeface="Arial" charset="0"/>
                        <a:sym typeface="Arial" charset="0"/>
                      </a:endParaRPr>
                    </a:p>
                  </a:txBody>
                  <a:tcPr marL="121925" marR="121925" marT="45725" marB="45725" horzOverflow="overflow">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rgbClr val="9BBB59"/>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lnTlToBr>
                      <a:noFill/>
                    </a:lnTlToBr>
                    <a:lnBlToTr>
                      <a:noFill/>
                    </a:lnBlToTr>
                    <a:solidFill>
                      <a:srgbClr val="9BBB59">
                        <a:alpha val="20000"/>
                      </a:srgbClr>
                    </a:solidFill>
                  </a:tcPr>
                </a:tc>
              </a:tr>
              <a:tr h="273050">
                <a:tc>
                  <a:txBody>
                    <a:bodyPr/>
                    <a:lstStyle/>
                    <a:p>
                      <a:pPr marL="0" marR="0" lvl="0" indent="0" algn="r" defTabSz="914400" rtl="0" eaLnBrk="1" fontAlgn="base" latinLnBrk="0" hangingPunct="1">
                        <a:lnSpc>
                          <a:spcPct val="100000"/>
                        </a:lnSpc>
                        <a:spcBef>
                          <a:spcPct val="0"/>
                        </a:spcBef>
                        <a:spcAft>
                          <a:spcPct val="0"/>
                        </a:spcAft>
                        <a:buClrTx/>
                        <a:buSzPts val="1400"/>
                        <a:buFont typeface="Times New Roman" pitchFamily="18" charset="0"/>
                        <a:buNone/>
                        <a:tabLst/>
                      </a:pPr>
                      <a:r>
                        <a:rPr kumimoji="0" lang="en-US" sz="1000" b="1" i="0" u="none" strike="noStrike" cap="none" normalizeH="0" baseline="0" smtClean="0">
                          <a:ln>
                            <a:noFill/>
                          </a:ln>
                          <a:solidFill>
                            <a:srgbClr val="000000"/>
                          </a:solidFill>
                          <a:effectLst/>
                          <a:latin typeface="Times New Roman" pitchFamily="18" charset="0"/>
                          <a:cs typeface="Times New Roman" pitchFamily="18" charset="0"/>
                          <a:sym typeface="Times New Roman" pitchFamily="18" charset="0"/>
                        </a:rPr>
                        <a:t>Oct 1983</a:t>
                      </a:r>
                      <a:endParaRPr kumimoji="0" lang="en-US" sz="1000" b="0" i="0" u="none" strike="noStrike" cap="none" normalizeH="0" baseline="0" smtClean="0">
                        <a:ln>
                          <a:noFill/>
                        </a:ln>
                        <a:solidFill>
                          <a:srgbClr val="000000"/>
                        </a:solidFill>
                        <a:effectLst/>
                        <a:latin typeface="Arial" charset="0"/>
                        <a:cs typeface="Arial" charset="0"/>
                        <a:sym typeface="Arial" charset="0"/>
                      </a:endParaRPr>
                    </a:p>
                  </a:txBody>
                  <a:tcPr marL="121925" marR="121925" marT="45725" marB="45725" horzOverflow="overflow">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
                          <a:srgbClr val="FF0000"/>
                        </a:buClr>
                        <a:buSzPts val="1400"/>
                        <a:buFont typeface="Times New Roman" pitchFamily="18" charset="0"/>
                        <a:buNone/>
                        <a:tabLst/>
                      </a:pPr>
                      <a:r>
                        <a:rPr kumimoji="0" lang="en-US" sz="1000" b="1" i="0" u="none" strike="noStrike" cap="none" normalizeH="0" baseline="0" smtClean="0">
                          <a:ln>
                            <a:noFill/>
                          </a:ln>
                          <a:solidFill>
                            <a:srgbClr val="FF0000"/>
                          </a:solidFill>
                          <a:effectLst/>
                          <a:latin typeface="Times New Roman" pitchFamily="18" charset="0"/>
                          <a:cs typeface="Times New Roman" pitchFamily="18" charset="0"/>
                          <a:sym typeface="Times New Roman" pitchFamily="18" charset="0"/>
                        </a:rPr>
                        <a:t>12</a:t>
                      </a:r>
                      <a:endParaRPr kumimoji="0" lang="en-US" sz="1000" b="0" i="0" u="none" strike="noStrike" cap="none" normalizeH="0" baseline="0" smtClean="0">
                        <a:ln>
                          <a:noFill/>
                        </a:ln>
                        <a:solidFill>
                          <a:srgbClr val="000000"/>
                        </a:solidFill>
                        <a:effectLst/>
                        <a:latin typeface="Arial" charset="0"/>
                        <a:cs typeface="Arial" charset="0"/>
                        <a:sym typeface="Arial" charset="0"/>
                      </a:endParaRPr>
                    </a:p>
                  </a:txBody>
                  <a:tcPr marL="121925" marR="121925" marT="45725" marB="45725" horzOverflow="overflow">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rgbClr val="0000FF"/>
                        </a:buClr>
                        <a:buSzPts val="1400"/>
                        <a:buFont typeface="Times New Roman" pitchFamily="18" charset="0"/>
                        <a:buNone/>
                        <a:tabLst/>
                      </a:pPr>
                      <a:r>
                        <a:rPr kumimoji="0" lang="en-US" sz="1000" b="1" i="0" u="none" strike="noStrike" cap="none" normalizeH="0" baseline="0" smtClean="0">
                          <a:ln>
                            <a:noFill/>
                          </a:ln>
                          <a:solidFill>
                            <a:srgbClr val="0000FF"/>
                          </a:solidFill>
                          <a:effectLst/>
                          <a:latin typeface="Times New Roman" pitchFamily="18" charset="0"/>
                          <a:cs typeface="Times New Roman" pitchFamily="18" charset="0"/>
                          <a:sym typeface="Times New Roman" pitchFamily="18" charset="0"/>
                        </a:rPr>
                        <a:t>R40 (300km)</a:t>
                      </a:r>
                      <a:endParaRPr kumimoji="0" lang="en-US" sz="1000" b="0" i="0" u="none" strike="noStrike" cap="none" normalizeH="0" baseline="0" smtClean="0">
                        <a:ln>
                          <a:noFill/>
                        </a:ln>
                        <a:solidFill>
                          <a:srgbClr val="000000"/>
                        </a:solidFill>
                        <a:effectLst/>
                        <a:latin typeface="Arial" charset="0"/>
                        <a:cs typeface="Arial" charset="0"/>
                        <a:sym typeface="Arial" charset="0"/>
                      </a:endParaRPr>
                    </a:p>
                  </a:txBody>
                  <a:tcPr marL="121925" marR="121925" marT="45725" marB="45725" horzOverflow="overflow">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Pts val="1400"/>
                        <a:buFont typeface="Times New Roman" pitchFamily="18" charset="0"/>
                        <a:buNone/>
                        <a:tabLst/>
                      </a:pPr>
                      <a:r>
                        <a:rPr kumimoji="0" lang="en-US" sz="1000" b="1" i="0" u="none" strike="noStrike" cap="none" normalizeH="0" baseline="0" smtClean="0">
                          <a:ln>
                            <a:noFill/>
                          </a:ln>
                          <a:solidFill>
                            <a:srgbClr val="FF0000"/>
                          </a:solidFill>
                          <a:effectLst/>
                          <a:latin typeface="Times New Roman" pitchFamily="18" charset="0"/>
                          <a:cs typeface="Times New Roman" pitchFamily="18" charset="0"/>
                          <a:sym typeface="Times New Roman" pitchFamily="18" charset="0"/>
                        </a:rPr>
                        <a:t>Sigma Eulerian</a:t>
                      </a:r>
                      <a:endParaRPr kumimoji="0" lang="en-US" sz="1000" b="0" i="0" u="none" strike="noStrike" cap="none" normalizeH="0" baseline="0" smtClean="0">
                        <a:ln>
                          <a:noFill/>
                        </a:ln>
                        <a:solidFill>
                          <a:srgbClr val="000000"/>
                        </a:solidFill>
                        <a:effectLst/>
                        <a:latin typeface="Arial" charset="0"/>
                        <a:cs typeface="Arial" charset="0"/>
                        <a:sym typeface="Arial" charset="0"/>
                      </a:endParaRPr>
                    </a:p>
                  </a:txBody>
                  <a:tcPr marL="121925" marR="121925" marT="45725" marB="45725" horzOverflow="overflow">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lnTlToBr>
                      <a:noFill/>
                    </a:lnTlToBr>
                    <a:lnBlToTr>
                      <a:noFill/>
                    </a:lnBlToTr>
                    <a:solidFill>
                      <a:srgbClr val="DCE6F2"/>
                    </a:solidFill>
                  </a:tcPr>
                </a:tc>
                <a:tc>
                  <a:txBody>
                    <a:bodyPr/>
                    <a:lstStyle/>
                    <a:p>
                      <a:pPr marL="0" marR="0" lvl="0" indent="0" algn="l" defTabSz="914400" rtl="0" eaLnBrk="1" fontAlgn="base" latinLnBrk="0" hangingPunct="1">
                        <a:lnSpc>
                          <a:spcPct val="100000"/>
                        </a:lnSpc>
                        <a:spcBef>
                          <a:spcPct val="0"/>
                        </a:spcBef>
                        <a:spcAft>
                          <a:spcPct val="0"/>
                        </a:spcAft>
                        <a:buClrTx/>
                        <a:buSzPts val="1400"/>
                        <a:buFontTx/>
                        <a:buNone/>
                        <a:tabLst/>
                      </a:pPr>
                      <a:endParaRPr kumimoji="0" lang="en-US" sz="1000" b="1" i="0" u="none" strike="noStrike" cap="none" normalizeH="0" baseline="0" smtClean="0">
                        <a:ln>
                          <a:noFill/>
                        </a:ln>
                        <a:solidFill>
                          <a:srgbClr val="000000"/>
                        </a:solidFill>
                        <a:effectLst/>
                        <a:latin typeface="Times New Roman" pitchFamily="18" charset="0"/>
                        <a:cs typeface="Times New Roman" pitchFamily="18" charset="0"/>
                        <a:sym typeface="Times New Roman" pitchFamily="18" charset="0"/>
                      </a:endParaRPr>
                    </a:p>
                  </a:txBody>
                  <a:tcPr marL="121925" marR="121925" marT="45725" marB="45725" horzOverflow="overflow">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lnTlToBr>
                      <a:noFill/>
                    </a:lnTlToBr>
                    <a:lnBlToTr>
                      <a:noFill/>
                    </a:lnBlToTr>
                    <a:noFill/>
                  </a:tcPr>
                </a:tc>
              </a:tr>
              <a:tr h="271463">
                <a:tc>
                  <a:txBody>
                    <a:bodyPr/>
                    <a:lstStyle/>
                    <a:p>
                      <a:pPr marL="0" marR="0" lvl="0" indent="0" algn="r" defTabSz="914400" rtl="0" eaLnBrk="1" fontAlgn="base" latinLnBrk="0" hangingPunct="1">
                        <a:lnSpc>
                          <a:spcPct val="100000"/>
                        </a:lnSpc>
                        <a:spcBef>
                          <a:spcPct val="0"/>
                        </a:spcBef>
                        <a:spcAft>
                          <a:spcPct val="0"/>
                        </a:spcAft>
                        <a:buClrTx/>
                        <a:buSzPts val="1400"/>
                        <a:buFont typeface="Times New Roman" pitchFamily="18" charset="0"/>
                        <a:buNone/>
                        <a:tabLst/>
                      </a:pPr>
                      <a:r>
                        <a:rPr kumimoji="0" lang="en-US" sz="1000" b="1" i="0" u="none" strike="noStrike" cap="none" normalizeH="0" baseline="0" smtClean="0">
                          <a:ln>
                            <a:noFill/>
                          </a:ln>
                          <a:solidFill>
                            <a:srgbClr val="000000"/>
                          </a:solidFill>
                          <a:effectLst/>
                          <a:latin typeface="Times New Roman" pitchFamily="18" charset="0"/>
                          <a:cs typeface="Times New Roman" pitchFamily="18" charset="0"/>
                          <a:sym typeface="Times New Roman" pitchFamily="18" charset="0"/>
                        </a:rPr>
                        <a:t>Apr  1985</a:t>
                      </a:r>
                      <a:endParaRPr kumimoji="0" lang="en-US" sz="1000" b="0" i="0" u="none" strike="noStrike" cap="none" normalizeH="0" baseline="0" smtClean="0">
                        <a:ln>
                          <a:noFill/>
                        </a:ln>
                        <a:solidFill>
                          <a:srgbClr val="000000"/>
                        </a:solidFill>
                        <a:effectLst/>
                        <a:latin typeface="Arial" charset="0"/>
                        <a:cs typeface="Arial" charset="0"/>
                        <a:sym typeface="Arial" charset="0"/>
                      </a:endParaRPr>
                    </a:p>
                  </a:txBody>
                  <a:tcPr marL="121925" marR="121925" marT="45725" marB="45725" horzOverflow="overflow">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
                          <a:srgbClr val="0000FF"/>
                        </a:buClr>
                        <a:buSzPts val="1400"/>
                        <a:buFont typeface="Times New Roman" pitchFamily="18" charset="0"/>
                        <a:buNone/>
                        <a:tabLst/>
                      </a:pPr>
                      <a:r>
                        <a:rPr kumimoji="0" lang="en-US" sz="1000" b="1" i="0" u="none" strike="noStrike" cap="none" normalizeH="0" baseline="0" smtClean="0">
                          <a:ln>
                            <a:noFill/>
                          </a:ln>
                          <a:solidFill>
                            <a:srgbClr val="0000FF"/>
                          </a:solidFill>
                          <a:effectLst/>
                          <a:latin typeface="Times New Roman" pitchFamily="18" charset="0"/>
                          <a:cs typeface="Times New Roman" pitchFamily="18" charset="0"/>
                          <a:sym typeface="Times New Roman" pitchFamily="18" charset="0"/>
                        </a:rPr>
                        <a:t>18</a:t>
                      </a:r>
                      <a:endParaRPr kumimoji="0" lang="en-US" sz="1000" b="0" i="0" u="none" strike="noStrike" cap="none" normalizeH="0" baseline="0" smtClean="0">
                        <a:ln>
                          <a:noFill/>
                        </a:ln>
                        <a:solidFill>
                          <a:srgbClr val="000000"/>
                        </a:solidFill>
                        <a:effectLst/>
                        <a:latin typeface="Arial" charset="0"/>
                        <a:cs typeface="Arial" charset="0"/>
                        <a:sym typeface="Arial" charset="0"/>
                      </a:endParaRPr>
                    </a:p>
                  </a:txBody>
                  <a:tcPr marL="121925" marR="121925" marT="45725" marB="45725" horzOverflow="overflow">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rgbClr val="0000FF"/>
                        </a:buClr>
                        <a:buSzPts val="1400"/>
                        <a:buFont typeface="Times New Roman" pitchFamily="18" charset="0"/>
                        <a:buNone/>
                        <a:tabLst/>
                      </a:pPr>
                      <a:r>
                        <a:rPr kumimoji="0" lang="en-US" sz="1000" b="1" i="0" u="none" strike="noStrike" cap="none" normalizeH="0" baseline="0" smtClean="0">
                          <a:ln>
                            <a:noFill/>
                          </a:ln>
                          <a:solidFill>
                            <a:srgbClr val="0000FF"/>
                          </a:solidFill>
                          <a:effectLst/>
                          <a:latin typeface="Times New Roman" pitchFamily="18" charset="0"/>
                          <a:cs typeface="Times New Roman" pitchFamily="18" charset="0"/>
                          <a:sym typeface="Times New Roman" pitchFamily="18" charset="0"/>
                        </a:rPr>
                        <a:t>R40 (300km)</a:t>
                      </a:r>
                      <a:endParaRPr kumimoji="0" lang="en-US" sz="1000" b="0" i="0" u="none" strike="noStrike" cap="none" normalizeH="0" baseline="0" smtClean="0">
                        <a:ln>
                          <a:noFill/>
                        </a:ln>
                        <a:solidFill>
                          <a:srgbClr val="000000"/>
                        </a:solidFill>
                        <a:effectLst/>
                        <a:latin typeface="Arial" charset="0"/>
                        <a:cs typeface="Arial" charset="0"/>
                        <a:sym typeface="Arial" charset="0"/>
                      </a:endParaRPr>
                    </a:p>
                  </a:txBody>
                  <a:tcPr marL="121925" marR="121925" marT="45725" marB="45725" horzOverflow="overflow">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Pts val="1400"/>
                        <a:buFont typeface="Times New Roman" pitchFamily="18" charset="0"/>
                        <a:buNone/>
                        <a:tabLst/>
                      </a:pPr>
                      <a:r>
                        <a:rPr kumimoji="0" lang="en-US" sz="1000" b="1" i="0" u="none" strike="noStrike" cap="none" normalizeH="0" baseline="0" smtClean="0">
                          <a:ln>
                            <a:noFill/>
                          </a:ln>
                          <a:solidFill>
                            <a:srgbClr val="FF0000"/>
                          </a:solidFill>
                          <a:effectLst/>
                          <a:latin typeface="Times New Roman" pitchFamily="18" charset="0"/>
                          <a:cs typeface="Times New Roman" pitchFamily="18" charset="0"/>
                          <a:sym typeface="Times New Roman" pitchFamily="18" charset="0"/>
                        </a:rPr>
                        <a:t>Sigma  Eulerian</a:t>
                      </a:r>
                      <a:endParaRPr kumimoji="0" lang="en-US" sz="1000" b="0" i="0" u="none" strike="noStrike" cap="none" normalizeH="0" baseline="0" smtClean="0">
                        <a:ln>
                          <a:noFill/>
                        </a:ln>
                        <a:solidFill>
                          <a:srgbClr val="000000"/>
                        </a:solidFill>
                        <a:effectLst/>
                        <a:latin typeface="Arial" charset="0"/>
                        <a:cs typeface="Arial" charset="0"/>
                        <a:sym typeface="Arial" charset="0"/>
                      </a:endParaRPr>
                    </a:p>
                  </a:txBody>
                  <a:tcPr marL="121925" marR="121925" marT="45725" marB="45725" horzOverflow="overflow">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lnTlToBr>
                      <a:noFill/>
                    </a:lnTlToBr>
                    <a:lnBlToTr>
                      <a:noFill/>
                    </a:lnBlToTr>
                    <a:solidFill>
                      <a:srgbClr val="DCE6F2"/>
                    </a:solidFill>
                  </a:tcPr>
                </a:tc>
                <a:tc>
                  <a:txBody>
                    <a:bodyPr/>
                    <a:lstStyle/>
                    <a:p>
                      <a:pPr marL="0" marR="0" lvl="0" indent="0" algn="l" defTabSz="914400" rtl="0" eaLnBrk="1" fontAlgn="base" latinLnBrk="0" hangingPunct="1">
                        <a:lnSpc>
                          <a:spcPct val="100000"/>
                        </a:lnSpc>
                        <a:spcBef>
                          <a:spcPct val="0"/>
                        </a:spcBef>
                        <a:spcAft>
                          <a:spcPct val="0"/>
                        </a:spcAft>
                        <a:buClrTx/>
                        <a:buSzPts val="1400"/>
                        <a:buFont typeface="Times New Roman" pitchFamily="18" charset="0"/>
                        <a:buNone/>
                        <a:tabLst/>
                      </a:pPr>
                      <a:r>
                        <a:rPr kumimoji="0" lang="en-US" sz="1000" b="1" i="0" u="none" strike="noStrike" cap="none" normalizeH="0" baseline="0" smtClean="0">
                          <a:ln>
                            <a:noFill/>
                          </a:ln>
                          <a:solidFill>
                            <a:srgbClr val="000000"/>
                          </a:solidFill>
                          <a:effectLst/>
                          <a:latin typeface="Times New Roman" pitchFamily="18" charset="0"/>
                          <a:cs typeface="Times New Roman" pitchFamily="18" charset="0"/>
                          <a:sym typeface="Times New Roman" pitchFamily="18" charset="0"/>
                        </a:rPr>
                        <a:t>GFDL Physics</a:t>
                      </a:r>
                      <a:endParaRPr kumimoji="0" lang="en-US" sz="1000" b="0" i="0" u="none" strike="noStrike" cap="none" normalizeH="0" baseline="0" smtClean="0">
                        <a:ln>
                          <a:noFill/>
                        </a:ln>
                        <a:solidFill>
                          <a:srgbClr val="000000"/>
                        </a:solidFill>
                        <a:effectLst/>
                        <a:latin typeface="Arial" charset="0"/>
                        <a:cs typeface="Arial" charset="0"/>
                        <a:sym typeface="Arial" charset="0"/>
                      </a:endParaRPr>
                    </a:p>
                  </a:txBody>
                  <a:tcPr marL="121925" marR="121925" marT="45725" marB="45725" horzOverflow="overflow">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lnTlToBr>
                      <a:noFill/>
                    </a:lnTlToBr>
                    <a:lnBlToTr>
                      <a:noFill/>
                    </a:lnBlToTr>
                    <a:noFill/>
                  </a:tcPr>
                </a:tc>
              </a:tr>
              <a:tr h="273050">
                <a:tc>
                  <a:txBody>
                    <a:bodyPr/>
                    <a:lstStyle/>
                    <a:p>
                      <a:pPr marL="0" marR="0" lvl="0" indent="0" algn="r" defTabSz="914400" rtl="0" eaLnBrk="1" fontAlgn="base" latinLnBrk="0" hangingPunct="1">
                        <a:lnSpc>
                          <a:spcPct val="100000"/>
                        </a:lnSpc>
                        <a:spcBef>
                          <a:spcPct val="0"/>
                        </a:spcBef>
                        <a:spcAft>
                          <a:spcPct val="0"/>
                        </a:spcAft>
                        <a:buClrTx/>
                        <a:buSzPts val="1400"/>
                        <a:buFont typeface="Times New Roman" pitchFamily="18" charset="0"/>
                        <a:buNone/>
                        <a:tabLst/>
                      </a:pPr>
                      <a:r>
                        <a:rPr kumimoji="0" lang="en-US" sz="1000" b="1" i="0" u="none" strike="noStrike" cap="none" normalizeH="0" baseline="0" smtClean="0">
                          <a:ln>
                            <a:noFill/>
                          </a:ln>
                          <a:solidFill>
                            <a:srgbClr val="000000"/>
                          </a:solidFill>
                          <a:effectLst/>
                          <a:latin typeface="Times New Roman" pitchFamily="18" charset="0"/>
                          <a:cs typeface="Times New Roman" pitchFamily="18" charset="0"/>
                          <a:sym typeface="Times New Roman" pitchFamily="18" charset="0"/>
                        </a:rPr>
                        <a:t>Aug 1987</a:t>
                      </a:r>
                      <a:endParaRPr kumimoji="0" lang="en-US" sz="1000" b="0" i="0" u="none" strike="noStrike" cap="none" normalizeH="0" baseline="0" smtClean="0">
                        <a:ln>
                          <a:noFill/>
                        </a:ln>
                        <a:solidFill>
                          <a:srgbClr val="000000"/>
                        </a:solidFill>
                        <a:effectLst/>
                        <a:latin typeface="Arial" charset="0"/>
                        <a:cs typeface="Arial" charset="0"/>
                        <a:sym typeface="Arial" charset="0"/>
                      </a:endParaRPr>
                    </a:p>
                  </a:txBody>
                  <a:tcPr marL="121925" marR="121925" marT="45725" marB="45725" horzOverflow="overflow">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lnTlToBr>
                      <a:noFill/>
                    </a:lnTlToBr>
                    <a:lnBlToTr>
                      <a:noFill/>
                    </a:lnBlToTr>
                    <a:solidFill>
                      <a:srgbClr val="9BBB59">
                        <a:alpha val="20000"/>
                      </a:srgbClr>
                    </a:solidFill>
                  </a:tcPr>
                </a:tc>
                <a:tc gridSpan="2">
                  <a:txBody>
                    <a:bodyPr/>
                    <a:lstStyle/>
                    <a:p>
                      <a:pPr marL="0" marR="0" lvl="0" indent="0" algn="ctr" defTabSz="914400" rtl="0" eaLnBrk="1" fontAlgn="base" latinLnBrk="0" hangingPunct="1">
                        <a:lnSpc>
                          <a:spcPct val="100000"/>
                        </a:lnSpc>
                        <a:spcBef>
                          <a:spcPct val="0"/>
                        </a:spcBef>
                        <a:spcAft>
                          <a:spcPct val="0"/>
                        </a:spcAft>
                        <a:buClr>
                          <a:srgbClr val="0000FF"/>
                        </a:buClr>
                        <a:buSzPts val="1400"/>
                        <a:buFont typeface="Times New Roman" pitchFamily="18" charset="0"/>
                        <a:buNone/>
                        <a:tabLst/>
                      </a:pPr>
                      <a:r>
                        <a:rPr kumimoji="0" lang="en-US" sz="1000" b="1" i="0" u="none" strike="noStrike" cap="none" normalizeH="0" baseline="0" smtClean="0">
                          <a:ln>
                            <a:noFill/>
                          </a:ln>
                          <a:solidFill>
                            <a:srgbClr val="0000FF"/>
                          </a:solidFill>
                          <a:effectLst/>
                          <a:latin typeface="Times New Roman" pitchFamily="18" charset="0"/>
                          <a:cs typeface="Times New Roman" pitchFamily="18" charset="0"/>
                          <a:sym typeface="Times New Roman" pitchFamily="18" charset="0"/>
                        </a:rPr>
                        <a:t>18</a:t>
                      </a:r>
                      <a:endParaRPr kumimoji="0" lang="en-US" sz="1000" b="0" i="0" u="none" strike="noStrike" cap="none" normalizeH="0" baseline="0" smtClean="0">
                        <a:ln>
                          <a:noFill/>
                        </a:ln>
                        <a:solidFill>
                          <a:srgbClr val="000000"/>
                        </a:solidFill>
                        <a:effectLst/>
                        <a:latin typeface="Arial" charset="0"/>
                        <a:cs typeface="Arial" charset="0"/>
                        <a:sym typeface="Arial" charset="0"/>
                      </a:endParaRPr>
                    </a:p>
                  </a:txBody>
                  <a:tcPr marL="121925" marR="121925" marT="45725" marB="45725" horzOverflow="overflow">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lnTlToBr>
                      <a:noFill/>
                    </a:lnTlToBr>
                    <a:lnBlToTr>
                      <a:noFill/>
                    </a:lnBlToTr>
                    <a:solidFill>
                      <a:srgbClr val="9BBB59">
                        <a:alpha val="20000"/>
                      </a:srgb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rgbClr val="800000"/>
                        </a:buClr>
                        <a:buSzPts val="1400"/>
                        <a:buFont typeface="Times New Roman" pitchFamily="18" charset="0"/>
                        <a:buNone/>
                        <a:tabLst/>
                      </a:pPr>
                      <a:r>
                        <a:rPr kumimoji="0" lang="en-US" sz="1000" b="1" i="0" u="none" strike="noStrike" cap="none" normalizeH="0" baseline="0" smtClean="0">
                          <a:ln>
                            <a:noFill/>
                          </a:ln>
                          <a:solidFill>
                            <a:srgbClr val="800000"/>
                          </a:solidFill>
                          <a:effectLst/>
                          <a:latin typeface="Times New Roman" pitchFamily="18" charset="0"/>
                          <a:cs typeface="Times New Roman" pitchFamily="18" charset="0"/>
                          <a:sym typeface="Times New Roman" pitchFamily="18" charset="0"/>
                        </a:rPr>
                        <a:t>T80 (150km)</a:t>
                      </a:r>
                      <a:endParaRPr kumimoji="0" lang="en-US" sz="1000" b="0" i="0" u="none" strike="noStrike" cap="none" normalizeH="0" baseline="0" smtClean="0">
                        <a:ln>
                          <a:noFill/>
                        </a:ln>
                        <a:solidFill>
                          <a:srgbClr val="000000"/>
                        </a:solidFill>
                        <a:effectLst/>
                        <a:latin typeface="Arial" charset="0"/>
                        <a:cs typeface="Arial" charset="0"/>
                        <a:sym typeface="Arial" charset="0"/>
                      </a:endParaRPr>
                    </a:p>
                  </a:txBody>
                  <a:tcPr marL="121925" marR="121925" marT="45725" marB="45725" horzOverflow="overflow">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lnTlToBr>
                      <a:noFill/>
                    </a:lnTlToBr>
                    <a:lnBlToTr>
                      <a:noFill/>
                    </a:lnBlToTr>
                    <a:solidFill>
                      <a:srgbClr val="9BBB5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Pts val="1400"/>
                        <a:buFont typeface="Times New Roman" pitchFamily="18" charset="0"/>
                        <a:buNone/>
                        <a:tabLst/>
                      </a:pPr>
                      <a:r>
                        <a:rPr kumimoji="0" lang="en-US" sz="1000" b="1" i="0" u="none" strike="noStrike" cap="none" normalizeH="0" baseline="0" smtClean="0">
                          <a:ln>
                            <a:noFill/>
                          </a:ln>
                          <a:solidFill>
                            <a:srgbClr val="FF0000"/>
                          </a:solidFill>
                          <a:effectLst/>
                          <a:latin typeface="Times New Roman" pitchFamily="18" charset="0"/>
                          <a:cs typeface="Times New Roman" pitchFamily="18" charset="0"/>
                          <a:sym typeface="Times New Roman" pitchFamily="18" charset="0"/>
                        </a:rPr>
                        <a:t>Sigma  Eulerian</a:t>
                      </a:r>
                      <a:endParaRPr kumimoji="0" lang="en-US" sz="1000" b="0" i="0" u="none" strike="noStrike" cap="none" normalizeH="0" baseline="0" smtClean="0">
                        <a:ln>
                          <a:noFill/>
                        </a:ln>
                        <a:solidFill>
                          <a:srgbClr val="000000"/>
                        </a:solidFill>
                        <a:effectLst/>
                        <a:latin typeface="Arial" charset="0"/>
                        <a:cs typeface="Arial" charset="0"/>
                        <a:sym typeface="Arial" charset="0"/>
                      </a:endParaRPr>
                    </a:p>
                  </a:txBody>
                  <a:tcPr marL="121925" marR="121925" marT="45725" marB="45725" horzOverflow="overflow">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lnTlToBr>
                      <a:noFill/>
                    </a:lnTlToBr>
                    <a:lnBlToTr>
                      <a:noFill/>
                    </a:lnBlToTr>
                    <a:solidFill>
                      <a:srgbClr val="DCE6F2"/>
                    </a:solidFill>
                  </a:tcPr>
                </a:tc>
                <a:tc>
                  <a:txBody>
                    <a:bodyPr/>
                    <a:lstStyle/>
                    <a:p>
                      <a:pPr marL="0" marR="0" lvl="0" indent="0" algn="l" defTabSz="914400" rtl="0" eaLnBrk="1" fontAlgn="base" latinLnBrk="0" hangingPunct="1">
                        <a:lnSpc>
                          <a:spcPct val="100000"/>
                        </a:lnSpc>
                        <a:spcBef>
                          <a:spcPct val="0"/>
                        </a:spcBef>
                        <a:spcAft>
                          <a:spcPct val="0"/>
                        </a:spcAft>
                        <a:buClrTx/>
                        <a:buSzPts val="1400"/>
                        <a:buFont typeface="Times New Roman" pitchFamily="18" charset="0"/>
                        <a:buNone/>
                        <a:tabLst/>
                      </a:pPr>
                      <a:r>
                        <a:rPr kumimoji="0" lang="en-US" sz="1000" b="1" i="0" u="none" strike="noStrike" cap="none" normalizeH="0" baseline="0" smtClean="0">
                          <a:ln>
                            <a:noFill/>
                          </a:ln>
                          <a:solidFill>
                            <a:srgbClr val="000000"/>
                          </a:solidFill>
                          <a:effectLst/>
                          <a:latin typeface="Times New Roman" pitchFamily="18" charset="0"/>
                          <a:cs typeface="Times New Roman" pitchFamily="18" charset="0"/>
                          <a:sym typeface="Times New Roman" pitchFamily="18" charset="0"/>
                        </a:rPr>
                        <a:t>First triangular truncation; diurnal cycle</a:t>
                      </a:r>
                      <a:endParaRPr kumimoji="0" lang="en-US" sz="1000" b="0" i="0" u="none" strike="noStrike" cap="none" normalizeH="0" baseline="0" smtClean="0">
                        <a:ln>
                          <a:noFill/>
                        </a:ln>
                        <a:solidFill>
                          <a:srgbClr val="000000"/>
                        </a:solidFill>
                        <a:effectLst/>
                        <a:latin typeface="Arial" charset="0"/>
                        <a:cs typeface="Arial" charset="0"/>
                        <a:sym typeface="Arial" charset="0"/>
                      </a:endParaRPr>
                    </a:p>
                  </a:txBody>
                  <a:tcPr marL="121925" marR="121925" marT="45725" marB="45725" horzOverflow="overflow">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lnTlToBr>
                      <a:noFill/>
                    </a:lnTlToBr>
                    <a:lnBlToTr>
                      <a:noFill/>
                    </a:lnBlToTr>
                    <a:solidFill>
                      <a:srgbClr val="9BBB59">
                        <a:alpha val="20000"/>
                      </a:srgbClr>
                    </a:solidFill>
                  </a:tcPr>
                </a:tc>
              </a:tr>
              <a:tr h="271463">
                <a:tc>
                  <a:txBody>
                    <a:bodyPr/>
                    <a:lstStyle/>
                    <a:p>
                      <a:pPr marL="0" marR="0" lvl="0" indent="0" algn="r" defTabSz="914400" rtl="0" eaLnBrk="1" fontAlgn="base" latinLnBrk="0" hangingPunct="1">
                        <a:lnSpc>
                          <a:spcPct val="100000"/>
                        </a:lnSpc>
                        <a:spcBef>
                          <a:spcPct val="0"/>
                        </a:spcBef>
                        <a:spcAft>
                          <a:spcPct val="0"/>
                        </a:spcAft>
                        <a:buClrTx/>
                        <a:buSzPts val="1400"/>
                        <a:buFont typeface="Times New Roman" pitchFamily="18" charset="0"/>
                        <a:buNone/>
                        <a:tabLst/>
                      </a:pPr>
                      <a:r>
                        <a:rPr kumimoji="0" lang="en-US" sz="1000" b="1" i="0" u="none" strike="noStrike" cap="none" normalizeH="0" baseline="0" smtClean="0">
                          <a:ln>
                            <a:noFill/>
                          </a:ln>
                          <a:solidFill>
                            <a:srgbClr val="000000"/>
                          </a:solidFill>
                          <a:effectLst/>
                          <a:latin typeface="Times New Roman" pitchFamily="18" charset="0"/>
                          <a:cs typeface="Times New Roman" pitchFamily="18" charset="0"/>
                          <a:sym typeface="Times New Roman" pitchFamily="18" charset="0"/>
                        </a:rPr>
                        <a:t>Mar 1991</a:t>
                      </a:r>
                      <a:endParaRPr kumimoji="0" lang="en-US" sz="1000" b="0" i="0" u="none" strike="noStrike" cap="none" normalizeH="0" baseline="0" smtClean="0">
                        <a:ln>
                          <a:noFill/>
                        </a:ln>
                        <a:solidFill>
                          <a:srgbClr val="000000"/>
                        </a:solidFill>
                        <a:effectLst/>
                        <a:latin typeface="Arial" charset="0"/>
                        <a:cs typeface="Arial" charset="0"/>
                        <a:sym typeface="Arial" charset="0"/>
                      </a:endParaRPr>
                    </a:p>
                  </a:txBody>
                  <a:tcPr marL="121925" marR="121925" marT="45725" marB="45725" horzOverflow="overflow">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lnTlToBr>
                      <a:noFill/>
                    </a:lnTlToBr>
                    <a:lnBlToTr>
                      <a:noFill/>
                    </a:lnBlToTr>
                    <a:solidFill>
                      <a:srgbClr val="9BBB59">
                        <a:alpha val="20000"/>
                      </a:srgbClr>
                    </a:solidFill>
                  </a:tcPr>
                </a:tc>
                <a:tc gridSpan="2">
                  <a:txBody>
                    <a:bodyPr/>
                    <a:lstStyle/>
                    <a:p>
                      <a:pPr marL="0" marR="0" lvl="0" indent="0" algn="ctr" defTabSz="914400" rtl="0" eaLnBrk="1" fontAlgn="base" latinLnBrk="0" hangingPunct="1">
                        <a:lnSpc>
                          <a:spcPct val="100000"/>
                        </a:lnSpc>
                        <a:spcBef>
                          <a:spcPct val="0"/>
                        </a:spcBef>
                        <a:spcAft>
                          <a:spcPct val="0"/>
                        </a:spcAft>
                        <a:buClr>
                          <a:srgbClr val="0000FF"/>
                        </a:buClr>
                        <a:buSzPts val="1400"/>
                        <a:buFont typeface="Times New Roman" pitchFamily="18" charset="0"/>
                        <a:buNone/>
                        <a:tabLst/>
                      </a:pPr>
                      <a:r>
                        <a:rPr kumimoji="0" lang="en-US" sz="1000" b="1" i="0" u="none" strike="noStrike" cap="none" normalizeH="0" baseline="0" smtClean="0">
                          <a:ln>
                            <a:noFill/>
                          </a:ln>
                          <a:solidFill>
                            <a:srgbClr val="0000FF"/>
                          </a:solidFill>
                          <a:effectLst/>
                          <a:latin typeface="Times New Roman" pitchFamily="18" charset="0"/>
                          <a:cs typeface="Times New Roman" pitchFamily="18" charset="0"/>
                          <a:sym typeface="Times New Roman" pitchFamily="18" charset="0"/>
                        </a:rPr>
                        <a:t>18</a:t>
                      </a:r>
                      <a:endParaRPr kumimoji="0" lang="en-US" sz="1000" b="0" i="0" u="none" strike="noStrike" cap="none" normalizeH="0" baseline="0" smtClean="0">
                        <a:ln>
                          <a:noFill/>
                        </a:ln>
                        <a:solidFill>
                          <a:srgbClr val="000000"/>
                        </a:solidFill>
                        <a:effectLst/>
                        <a:latin typeface="Arial" charset="0"/>
                        <a:cs typeface="Arial" charset="0"/>
                        <a:sym typeface="Arial" charset="0"/>
                      </a:endParaRPr>
                    </a:p>
                  </a:txBody>
                  <a:tcPr marL="121925" marR="121925" marT="45725" marB="45725" horzOverflow="overflow">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lnTlToBr>
                      <a:noFill/>
                    </a:lnTlToBr>
                    <a:lnBlToTr>
                      <a:noFill/>
                    </a:lnBlToTr>
                    <a:solidFill>
                      <a:srgbClr val="9BBB59">
                        <a:alpha val="20000"/>
                      </a:srgb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rgbClr val="006600"/>
                        </a:buClr>
                        <a:buSzPts val="1400"/>
                        <a:buFont typeface="Times New Roman" pitchFamily="18" charset="0"/>
                        <a:buNone/>
                        <a:tabLst/>
                      </a:pPr>
                      <a:r>
                        <a:rPr kumimoji="0" lang="en-US" sz="1000" b="1" i="0" u="none" strike="noStrike" cap="none" normalizeH="0" baseline="0" smtClean="0">
                          <a:ln>
                            <a:noFill/>
                          </a:ln>
                          <a:solidFill>
                            <a:srgbClr val="006600"/>
                          </a:solidFill>
                          <a:effectLst/>
                          <a:latin typeface="Times New Roman" pitchFamily="18" charset="0"/>
                          <a:cs typeface="Times New Roman" pitchFamily="18" charset="0"/>
                          <a:sym typeface="Times New Roman" pitchFamily="18" charset="0"/>
                        </a:rPr>
                        <a:t>T126 (105km)</a:t>
                      </a:r>
                      <a:endParaRPr kumimoji="0" lang="en-US" sz="1000" b="0" i="0" u="none" strike="noStrike" cap="none" normalizeH="0" baseline="0" smtClean="0">
                        <a:ln>
                          <a:noFill/>
                        </a:ln>
                        <a:solidFill>
                          <a:srgbClr val="000000"/>
                        </a:solidFill>
                        <a:effectLst/>
                        <a:latin typeface="Arial" charset="0"/>
                        <a:cs typeface="Arial" charset="0"/>
                        <a:sym typeface="Arial" charset="0"/>
                      </a:endParaRPr>
                    </a:p>
                  </a:txBody>
                  <a:tcPr marL="121925" marR="121925" marT="45725" marB="45725" horzOverflow="overflow">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lnTlToBr>
                      <a:noFill/>
                    </a:lnTlToBr>
                    <a:lnBlToTr>
                      <a:noFill/>
                    </a:lnBlToTr>
                    <a:solidFill>
                      <a:srgbClr val="9BBB5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Pts val="1400"/>
                        <a:buFont typeface="Times New Roman" pitchFamily="18" charset="0"/>
                        <a:buNone/>
                        <a:tabLst/>
                      </a:pPr>
                      <a:r>
                        <a:rPr kumimoji="0" lang="en-US" sz="1000" b="1" i="0" u="none" strike="noStrike" cap="none" normalizeH="0" baseline="0" smtClean="0">
                          <a:ln>
                            <a:noFill/>
                          </a:ln>
                          <a:solidFill>
                            <a:srgbClr val="FF0000"/>
                          </a:solidFill>
                          <a:effectLst/>
                          <a:latin typeface="Times New Roman" pitchFamily="18" charset="0"/>
                          <a:cs typeface="Times New Roman" pitchFamily="18" charset="0"/>
                          <a:sym typeface="Times New Roman" pitchFamily="18" charset="0"/>
                        </a:rPr>
                        <a:t>Sigma  Eulerian</a:t>
                      </a:r>
                      <a:endParaRPr kumimoji="0" lang="en-US" sz="1000" b="0" i="0" u="none" strike="noStrike" cap="none" normalizeH="0" baseline="0" smtClean="0">
                        <a:ln>
                          <a:noFill/>
                        </a:ln>
                        <a:solidFill>
                          <a:srgbClr val="000000"/>
                        </a:solidFill>
                        <a:effectLst/>
                        <a:latin typeface="Arial" charset="0"/>
                        <a:cs typeface="Arial" charset="0"/>
                        <a:sym typeface="Arial" charset="0"/>
                      </a:endParaRPr>
                    </a:p>
                  </a:txBody>
                  <a:tcPr marL="121925" marR="121925" marT="45725" marB="45725" horzOverflow="overflow">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lnTlToBr>
                      <a:noFill/>
                    </a:lnTlToBr>
                    <a:lnBlToTr>
                      <a:noFill/>
                    </a:lnBlToTr>
                    <a:solidFill>
                      <a:srgbClr val="DCE6F2"/>
                    </a:solidFill>
                  </a:tcPr>
                </a:tc>
                <a:tc>
                  <a:txBody>
                    <a:bodyPr/>
                    <a:lstStyle/>
                    <a:p>
                      <a:pPr marL="0" marR="0" lvl="0" indent="0" algn="l" defTabSz="914400" rtl="0" eaLnBrk="1" fontAlgn="base" latinLnBrk="0" hangingPunct="1">
                        <a:lnSpc>
                          <a:spcPct val="100000"/>
                        </a:lnSpc>
                        <a:spcBef>
                          <a:spcPct val="0"/>
                        </a:spcBef>
                        <a:spcAft>
                          <a:spcPct val="0"/>
                        </a:spcAft>
                        <a:buClrTx/>
                        <a:buSzPts val="1400"/>
                        <a:buFontTx/>
                        <a:buNone/>
                        <a:tabLst/>
                      </a:pPr>
                      <a:endParaRPr kumimoji="0" lang="en-US" sz="1000" b="1" i="0" u="none" strike="noStrike" cap="none" normalizeH="0" baseline="0" smtClean="0">
                        <a:ln>
                          <a:noFill/>
                        </a:ln>
                        <a:solidFill>
                          <a:srgbClr val="000000"/>
                        </a:solidFill>
                        <a:effectLst/>
                        <a:latin typeface="Times New Roman" pitchFamily="18" charset="0"/>
                        <a:cs typeface="Times New Roman" pitchFamily="18" charset="0"/>
                        <a:sym typeface="Times New Roman" pitchFamily="18" charset="0"/>
                      </a:endParaRPr>
                    </a:p>
                  </a:txBody>
                  <a:tcPr marL="121925" marR="121925" marT="45725" marB="45725" horzOverflow="overflow">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lnTlToBr>
                      <a:noFill/>
                    </a:lnTlToBr>
                    <a:lnBlToTr>
                      <a:noFill/>
                    </a:lnBlToTr>
                    <a:solidFill>
                      <a:srgbClr val="9BBB59">
                        <a:alpha val="20000"/>
                      </a:srgbClr>
                    </a:solidFill>
                  </a:tcPr>
                </a:tc>
              </a:tr>
              <a:tr h="274638">
                <a:tc>
                  <a:txBody>
                    <a:bodyPr/>
                    <a:lstStyle/>
                    <a:p>
                      <a:pPr marL="0" marR="0" lvl="0" indent="0" algn="r" defTabSz="914400" rtl="0" eaLnBrk="1" fontAlgn="base" latinLnBrk="0" hangingPunct="1">
                        <a:lnSpc>
                          <a:spcPct val="100000"/>
                        </a:lnSpc>
                        <a:spcBef>
                          <a:spcPct val="0"/>
                        </a:spcBef>
                        <a:spcAft>
                          <a:spcPct val="0"/>
                        </a:spcAft>
                        <a:buClrTx/>
                        <a:buSzPts val="1400"/>
                        <a:buFont typeface="Times New Roman" pitchFamily="18" charset="0"/>
                        <a:buNone/>
                        <a:tabLst/>
                      </a:pPr>
                      <a:r>
                        <a:rPr kumimoji="0" lang="en-US" sz="1000" b="1" i="0" u="none" strike="noStrike" cap="none" normalizeH="0" baseline="0" smtClean="0">
                          <a:ln>
                            <a:noFill/>
                          </a:ln>
                          <a:solidFill>
                            <a:srgbClr val="000000"/>
                          </a:solidFill>
                          <a:effectLst/>
                          <a:latin typeface="Times New Roman" pitchFamily="18" charset="0"/>
                          <a:cs typeface="Times New Roman" pitchFamily="18" charset="0"/>
                          <a:sym typeface="Times New Roman" pitchFamily="18" charset="0"/>
                        </a:rPr>
                        <a:t>Aug  1993</a:t>
                      </a:r>
                      <a:endParaRPr kumimoji="0" lang="en-US" sz="1000" b="0" i="0" u="none" strike="noStrike" cap="none" normalizeH="0" baseline="0" smtClean="0">
                        <a:ln>
                          <a:noFill/>
                        </a:ln>
                        <a:solidFill>
                          <a:srgbClr val="000000"/>
                        </a:solidFill>
                        <a:effectLst/>
                        <a:latin typeface="Arial" charset="0"/>
                        <a:cs typeface="Arial" charset="0"/>
                        <a:sym typeface="Arial" charset="0"/>
                      </a:endParaRPr>
                    </a:p>
                  </a:txBody>
                  <a:tcPr marL="121925" marR="121925" marT="45725" marB="45725" horzOverflow="overflow">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lnTlToBr>
                      <a:noFill/>
                    </a:lnTlToBr>
                    <a:lnBlToTr>
                      <a:noFill/>
                    </a:lnBlToTr>
                    <a:solidFill>
                      <a:srgbClr val="9BBB59">
                        <a:alpha val="20000"/>
                      </a:srgbClr>
                    </a:solidFill>
                  </a:tcPr>
                </a:tc>
                <a:tc gridSpan="2">
                  <a:txBody>
                    <a:bodyPr/>
                    <a:lstStyle/>
                    <a:p>
                      <a:pPr marL="0" marR="0" lvl="0" indent="0" algn="ctr" defTabSz="914400" rtl="0" eaLnBrk="1" fontAlgn="base" latinLnBrk="0" hangingPunct="1">
                        <a:lnSpc>
                          <a:spcPct val="100000"/>
                        </a:lnSpc>
                        <a:spcBef>
                          <a:spcPct val="0"/>
                        </a:spcBef>
                        <a:spcAft>
                          <a:spcPct val="0"/>
                        </a:spcAft>
                        <a:buClr>
                          <a:srgbClr val="006600"/>
                        </a:buClr>
                        <a:buSzPts val="1400"/>
                        <a:buFont typeface="Times New Roman" pitchFamily="18" charset="0"/>
                        <a:buNone/>
                        <a:tabLst/>
                      </a:pPr>
                      <a:r>
                        <a:rPr kumimoji="0" lang="en-US" sz="1000" b="1" i="0" u="none" strike="noStrike" cap="none" normalizeH="0" baseline="0" smtClean="0">
                          <a:ln>
                            <a:noFill/>
                          </a:ln>
                          <a:solidFill>
                            <a:srgbClr val="006600"/>
                          </a:solidFill>
                          <a:effectLst/>
                          <a:latin typeface="Times New Roman" pitchFamily="18" charset="0"/>
                          <a:cs typeface="Times New Roman" pitchFamily="18" charset="0"/>
                          <a:sym typeface="Times New Roman" pitchFamily="18" charset="0"/>
                        </a:rPr>
                        <a:t>28</a:t>
                      </a:r>
                      <a:endParaRPr kumimoji="0" lang="en-US" sz="1000" b="0" i="0" u="none" strike="noStrike" cap="none" normalizeH="0" baseline="0" smtClean="0">
                        <a:ln>
                          <a:noFill/>
                        </a:ln>
                        <a:solidFill>
                          <a:srgbClr val="000000"/>
                        </a:solidFill>
                        <a:effectLst/>
                        <a:latin typeface="Arial" charset="0"/>
                        <a:cs typeface="Arial" charset="0"/>
                        <a:sym typeface="Arial" charset="0"/>
                      </a:endParaRPr>
                    </a:p>
                  </a:txBody>
                  <a:tcPr marL="121925" marR="121925" marT="45725" marB="45725" horzOverflow="overflow">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lnTlToBr>
                      <a:noFill/>
                    </a:lnTlToBr>
                    <a:lnBlToTr>
                      <a:noFill/>
                    </a:lnBlToTr>
                    <a:solidFill>
                      <a:srgbClr val="9BBB59">
                        <a:alpha val="20000"/>
                      </a:srgb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rgbClr val="006600"/>
                        </a:buClr>
                        <a:buSzPts val="1400"/>
                        <a:buFont typeface="Times New Roman" pitchFamily="18" charset="0"/>
                        <a:buNone/>
                        <a:tabLst/>
                      </a:pPr>
                      <a:r>
                        <a:rPr kumimoji="0" lang="en-US" sz="1000" b="1" i="0" u="none" strike="noStrike" cap="none" normalizeH="0" baseline="0" smtClean="0">
                          <a:ln>
                            <a:noFill/>
                          </a:ln>
                          <a:solidFill>
                            <a:srgbClr val="006600"/>
                          </a:solidFill>
                          <a:effectLst/>
                          <a:latin typeface="Times New Roman" pitchFamily="18" charset="0"/>
                          <a:cs typeface="Times New Roman" pitchFamily="18" charset="0"/>
                          <a:sym typeface="Times New Roman" pitchFamily="18" charset="0"/>
                        </a:rPr>
                        <a:t>T126 (105km)</a:t>
                      </a:r>
                      <a:endParaRPr kumimoji="0" lang="en-US" sz="1000" b="0" i="0" u="none" strike="noStrike" cap="none" normalizeH="0" baseline="0" smtClean="0">
                        <a:ln>
                          <a:noFill/>
                        </a:ln>
                        <a:solidFill>
                          <a:srgbClr val="000000"/>
                        </a:solidFill>
                        <a:effectLst/>
                        <a:latin typeface="Arial" charset="0"/>
                        <a:cs typeface="Arial" charset="0"/>
                        <a:sym typeface="Arial" charset="0"/>
                      </a:endParaRPr>
                    </a:p>
                  </a:txBody>
                  <a:tcPr marL="121925" marR="121925" marT="45725" marB="45725" horzOverflow="overflow">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lnTlToBr>
                      <a:noFill/>
                    </a:lnTlToBr>
                    <a:lnBlToTr>
                      <a:noFill/>
                    </a:lnBlToTr>
                    <a:solidFill>
                      <a:srgbClr val="9BBB5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Pts val="1400"/>
                        <a:buFont typeface="Times New Roman" pitchFamily="18" charset="0"/>
                        <a:buNone/>
                        <a:tabLst/>
                      </a:pPr>
                      <a:r>
                        <a:rPr kumimoji="0" lang="en-US" sz="1000" b="1" i="0" u="none" strike="noStrike" cap="none" normalizeH="0" baseline="0" smtClean="0">
                          <a:ln>
                            <a:noFill/>
                          </a:ln>
                          <a:solidFill>
                            <a:srgbClr val="FF0000"/>
                          </a:solidFill>
                          <a:effectLst/>
                          <a:latin typeface="Times New Roman" pitchFamily="18" charset="0"/>
                          <a:cs typeface="Times New Roman" pitchFamily="18" charset="0"/>
                          <a:sym typeface="Times New Roman" pitchFamily="18" charset="0"/>
                        </a:rPr>
                        <a:t>Sigma  Eulerian</a:t>
                      </a:r>
                      <a:endParaRPr kumimoji="0" lang="en-US" sz="1000" b="0" i="0" u="none" strike="noStrike" cap="none" normalizeH="0" baseline="0" smtClean="0">
                        <a:ln>
                          <a:noFill/>
                        </a:ln>
                        <a:solidFill>
                          <a:srgbClr val="000000"/>
                        </a:solidFill>
                        <a:effectLst/>
                        <a:latin typeface="Arial" charset="0"/>
                        <a:cs typeface="Arial" charset="0"/>
                        <a:sym typeface="Arial" charset="0"/>
                      </a:endParaRPr>
                    </a:p>
                  </a:txBody>
                  <a:tcPr marL="121925" marR="121925" marT="45725" marB="45725" horzOverflow="overflow">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lnTlToBr>
                      <a:noFill/>
                    </a:lnTlToBr>
                    <a:lnBlToTr>
                      <a:noFill/>
                    </a:lnBlToTr>
                    <a:solidFill>
                      <a:srgbClr val="DCE6F2"/>
                    </a:solidFill>
                  </a:tcPr>
                </a:tc>
                <a:tc>
                  <a:txBody>
                    <a:bodyPr/>
                    <a:lstStyle/>
                    <a:p>
                      <a:pPr marL="0" marR="0" lvl="0" indent="0" algn="l" defTabSz="914400" rtl="0" eaLnBrk="1" fontAlgn="base" latinLnBrk="0" hangingPunct="1">
                        <a:lnSpc>
                          <a:spcPct val="100000"/>
                        </a:lnSpc>
                        <a:spcBef>
                          <a:spcPct val="0"/>
                        </a:spcBef>
                        <a:spcAft>
                          <a:spcPct val="0"/>
                        </a:spcAft>
                        <a:buClrTx/>
                        <a:buSzPts val="1400"/>
                        <a:buFont typeface="Times New Roman" pitchFamily="18" charset="0"/>
                        <a:buNone/>
                        <a:tabLst/>
                      </a:pPr>
                      <a:r>
                        <a:rPr kumimoji="0" lang="en-US" sz="1000" b="1" i="0" u="none" strike="noStrike" cap="none" normalizeH="0" baseline="0" smtClean="0">
                          <a:ln>
                            <a:noFill/>
                          </a:ln>
                          <a:solidFill>
                            <a:srgbClr val="000000"/>
                          </a:solidFill>
                          <a:effectLst/>
                          <a:latin typeface="Times New Roman" pitchFamily="18" charset="0"/>
                          <a:cs typeface="Times New Roman" pitchFamily="18" charset="0"/>
                          <a:sym typeface="Times New Roman" pitchFamily="18" charset="0"/>
                        </a:rPr>
                        <a:t>Arakawa-Schubert convection</a:t>
                      </a:r>
                      <a:endParaRPr kumimoji="0" lang="en-US" sz="1000" b="1" i="0" u="none" strike="noStrike" cap="none" normalizeH="0" baseline="0" smtClean="0">
                        <a:ln>
                          <a:noFill/>
                        </a:ln>
                        <a:solidFill>
                          <a:srgbClr val="000000"/>
                        </a:solidFill>
                        <a:effectLst/>
                        <a:latin typeface="Calibri" pitchFamily="34" charset="0"/>
                        <a:cs typeface="Arial" charset="0"/>
                        <a:sym typeface="Calibri" pitchFamily="34" charset="0"/>
                      </a:endParaRPr>
                    </a:p>
                  </a:txBody>
                  <a:tcPr marL="121925" marR="121925" marT="45725" marB="45725" horzOverflow="overflow">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lnTlToBr>
                      <a:noFill/>
                    </a:lnTlToBr>
                    <a:lnBlToTr>
                      <a:noFill/>
                    </a:lnBlToTr>
                    <a:solidFill>
                      <a:srgbClr val="9BBB59">
                        <a:alpha val="20000"/>
                      </a:srgbClr>
                    </a:solidFill>
                  </a:tcPr>
                </a:tc>
              </a:tr>
              <a:tr h="271463">
                <a:tc>
                  <a:txBody>
                    <a:bodyPr/>
                    <a:lstStyle/>
                    <a:p>
                      <a:pPr marL="0" marR="0" lvl="0" indent="0" algn="r" defTabSz="914400" rtl="0" eaLnBrk="1" fontAlgn="base" latinLnBrk="0" hangingPunct="1">
                        <a:lnSpc>
                          <a:spcPct val="100000"/>
                        </a:lnSpc>
                        <a:spcBef>
                          <a:spcPct val="0"/>
                        </a:spcBef>
                        <a:spcAft>
                          <a:spcPct val="0"/>
                        </a:spcAft>
                        <a:buClrTx/>
                        <a:buSzPts val="1400"/>
                        <a:buFont typeface="Times New Roman" pitchFamily="18" charset="0"/>
                        <a:buNone/>
                        <a:tabLst/>
                      </a:pPr>
                      <a:r>
                        <a:rPr kumimoji="0" lang="en-US" sz="1000" b="1" i="0" u="none" strike="noStrike" cap="none" normalizeH="0" baseline="0" smtClean="0">
                          <a:ln>
                            <a:noFill/>
                          </a:ln>
                          <a:solidFill>
                            <a:srgbClr val="000000"/>
                          </a:solidFill>
                          <a:effectLst/>
                          <a:latin typeface="Times New Roman" pitchFamily="18" charset="0"/>
                          <a:cs typeface="Times New Roman" pitchFamily="18" charset="0"/>
                          <a:sym typeface="Times New Roman" pitchFamily="18" charset="0"/>
                        </a:rPr>
                        <a:t>Jun  1998</a:t>
                      </a:r>
                      <a:endParaRPr kumimoji="0" lang="en-US" sz="1000" b="0" i="0" u="none" strike="noStrike" cap="none" normalizeH="0" baseline="0" smtClean="0">
                        <a:ln>
                          <a:noFill/>
                        </a:ln>
                        <a:solidFill>
                          <a:srgbClr val="000000"/>
                        </a:solidFill>
                        <a:effectLst/>
                        <a:latin typeface="Arial" charset="0"/>
                        <a:cs typeface="Arial" charset="0"/>
                        <a:sym typeface="Arial" charset="0"/>
                      </a:endParaRPr>
                    </a:p>
                  </a:txBody>
                  <a:tcPr marL="121925" marR="121925" marT="45725" marB="45725" horzOverflow="overflow">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
                          <a:srgbClr val="006600"/>
                        </a:buClr>
                        <a:buSzPts val="1400"/>
                        <a:buFont typeface="Times New Roman" pitchFamily="18" charset="0"/>
                        <a:buNone/>
                        <a:tabLst/>
                      </a:pPr>
                      <a:r>
                        <a:rPr kumimoji="0" lang="en-US" sz="1000" b="1" i="0" u="none" strike="noStrike" cap="none" normalizeH="0" baseline="0" smtClean="0">
                          <a:ln>
                            <a:noFill/>
                          </a:ln>
                          <a:solidFill>
                            <a:srgbClr val="006600"/>
                          </a:solidFill>
                          <a:effectLst/>
                          <a:latin typeface="Times New Roman" pitchFamily="18" charset="0"/>
                          <a:cs typeface="Times New Roman" pitchFamily="18" charset="0"/>
                          <a:sym typeface="Times New Roman" pitchFamily="18" charset="0"/>
                        </a:rPr>
                        <a:t>42</a:t>
                      </a:r>
                      <a:endParaRPr kumimoji="0" lang="en-US" sz="1000" b="0" i="0" u="none" strike="noStrike" cap="none" normalizeH="0" baseline="0" smtClean="0">
                        <a:ln>
                          <a:noFill/>
                        </a:ln>
                        <a:solidFill>
                          <a:srgbClr val="000000"/>
                        </a:solidFill>
                        <a:effectLst/>
                        <a:latin typeface="Arial" charset="0"/>
                        <a:cs typeface="Arial" charset="0"/>
                        <a:sym typeface="Arial" charset="0"/>
                      </a:endParaRPr>
                    </a:p>
                  </a:txBody>
                  <a:tcPr marL="121925" marR="121925" marT="45725" marB="45725" horzOverflow="overflow">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Pts val="1400"/>
                        <a:buFont typeface="Times New Roman" pitchFamily="18" charset="0"/>
                        <a:buNone/>
                        <a:tabLst/>
                      </a:pPr>
                      <a:r>
                        <a:rPr kumimoji="0" lang="en-US" sz="1000" b="1" i="0" u="none" strike="noStrike" cap="none" normalizeH="0" baseline="0" smtClean="0">
                          <a:ln>
                            <a:noFill/>
                          </a:ln>
                          <a:solidFill>
                            <a:srgbClr val="000000"/>
                          </a:solidFill>
                          <a:effectLst/>
                          <a:latin typeface="Times New Roman" pitchFamily="18" charset="0"/>
                          <a:cs typeface="Times New Roman" pitchFamily="18" charset="0"/>
                          <a:sym typeface="Times New Roman" pitchFamily="18" charset="0"/>
                        </a:rPr>
                        <a:t>T170 (80km)</a:t>
                      </a:r>
                      <a:endParaRPr kumimoji="0" lang="en-US" sz="1000" b="0" i="0" u="none" strike="noStrike" cap="none" normalizeH="0" baseline="0" smtClean="0">
                        <a:ln>
                          <a:noFill/>
                        </a:ln>
                        <a:solidFill>
                          <a:srgbClr val="000000"/>
                        </a:solidFill>
                        <a:effectLst/>
                        <a:latin typeface="Arial" charset="0"/>
                        <a:cs typeface="Arial" charset="0"/>
                        <a:sym typeface="Arial" charset="0"/>
                      </a:endParaRPr>
                    </a:p>
                  </a:txBody>
                  <a:tcPr marL="121925" marR="121925" marT="45725" marB="45725" horzOverflow="overflow">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Pts val="1400"/>
                        <a:buFont typeface="Times New Roman" pitchFamily="18" charset="0"/>
                        <a:buNone/>
                        <a:tabLst/>
                      </a:pPr>
                      <a:r>
                        <a:rPr kumimoji="0" lang="en-US" sz="1000" b="1" i="0" u="none" strike="noStrike" cap="none" normalizeH="0" baseline="0" smtClean="0">
                          <a:ln>
                            <a:noFill/>
                          </a:ln>
                          <a:solidFill>
                            <a:srgbClr val="FF0000"/>
                          </a:solidFill>
                          <a:effectLst/>
                          <a:latin typeface="Times New Roman" pitchFamily="18" charset="0"/>
                          <a:cs typeface="Times New Roman" pitchFamily="18" charset="0"/>
                          <a:sym typeface="Times New Roman" pitchFamily="18" charset="0"/>
                        </a:rPr>
                        <a:t>Sigma  Eulerian</a:t>
                      </a:r>
                      <a:endParaRPr kumimoji="0" lang="en-US" sz="1000" b="0" i="0" u="none" strike="noStrike" cap="none" normalizeH="0" baseline="0" smtClean="0">
                        <a:ln>
                          <a:noFill/>
                        </a:ln>
                        <a:solidFill>
                          <a:srgbClr val="000000"/>
                        </a:solidFill>
                        <a:effectLst/>
                        <a:latin typeface="Arial" charset="0"/>
                        <a:cs typeface="Arial" charset="0"/>
                        <a:sym typeface="Arial" charset="0"/>
                      </a:endParaRPr>
                    </a:p>
                  </a:txBody>
                  <a:tcPr marL="121925" marR="121925" marT="45725" marB="45725" horzOverflow="overflow">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lnTlToBr>
                      <a:noFill/>
                    </a:lnTlToBr>
                    <a:lnBlToTr>
                      <a:noFill/>
                    </a:lnBlToTr>
                    <a:solidFill>
                      <a:srgbClr val="DCE6F2"/>
                    </a:solidFill>
                  </a:tcPr>
                </a:tc>
                <a:tc>
                  <a:txBody>
                    <a:bodyPr/>
                    <a:lstStyle/>
                    <a:p>
                      <a:pPr marL="0" marR="0" lvl="0" indent="0" algn="l" defTabSz="914400" rtl="0" eaLnBrk="1" fontAlgn="base" latinLnBrk="0" hangingPunct="1">
                        <a:lnSpc>
                          <a:spcPct val="100000"/>
                        </a:lnSpc>
                        <a:spcBef>
                          <a:spcPct val="0"/>
                        </a:spcBef>
                        <a:spcAft>
                          <a:spcPct val="0"/>
                        </a:spcAft>
                        <a:buClrTx/>
                        <a:buSzPts val="1400"/>
                        <a:buFont typeface="Times New Roman" pitchFamily="18" charset="0"/>
                        <a:buNone/>
                        <a:tabLst/>
                      </a:pPr>
                      <a:r>
                        <a:rPr kumimoji="0" lang="en-US" sz="1000" b="1" i="0" u="none" strike="noStrike" cap="none" normalizeH="0" baseline="0" smtClean="0">
                          <a:ln>
                            <a:noFill/>
                          </a:ln>
                          <a:solidFill>
                            <a:srgbClr val="000000"/>
                          </a:solidFill>
                          <a:effectLst/>
                          <a:latin typeface="Times New Roman" pitchFamily="18" charset="0"/>
                          <a:cs typeface="Times New Roman" pitchFamily="18" charset="0"/>
                          <a:sym typeface="Times New Roman" pitchFamily="18" charset="0"/>
                        </a:rPr>
                        <a:t>Prognostic ozone; SW from GFDL to NASA</a:t>
                      </a:r>
                      <a:endParaRPr kumimoji="0" lang="en-US" sz="1000" b="0" i="0" u="none" strike="noStrike" cap="none" normalizeH="0" baseline="0" smtClean="0">
                        <a:ln>
                          <a:noFill/>
                        </a:ln>
                        <a:solidFill>
                          <a:srgbClr val="000000"/>
                        </a:solidFill>
                        <a:effectLst/>
                        <a:latin typeface="Arial" charset="0"/>
                        <a:cs typeface="Arial" charset="0"/>
                        <a:sym typeface="Arial" charset="0"/>
                      </a:endParaRPr>
                    </a:p>
                  </a:txBody>
                  <a:tcPr marL="121925" marR="121925" marT="45725" marB="45725" horzOverflow="overflow">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lnTlToBr>
                      <a:noFill/>
                    </a:lnTlToBr>
                    <a:lnBlToTr>
                      <a:noFill/>
                    </a:lnBlToTr>
                    <a:noFill/>
                  </a:tcPr>
                </a:tc>
              </a:tr>
              <a:tr h="271463">
                <a:tc>
                  <a:txBody>
                    <a:bodyPr/>
                    <a:lstStyle/>
                    <a:p>
                      <a:pPr marL="0" marR="0" lvl="0" indent="0" algn="r" defTabSz="914400" rtl="0" eaLnBrk="1" fontAlgn="base" latinLnBrk="0" hangingPunct="1">
                        <a:lnSpc>
                          <a:spcPct val="100000"/>
                        </a:lnSpc>
                        <a:spcBef>
                          <a:spcPct val="0"/>
                        </a:spcBef>
                        <a:spcAft>
                          <a:spcPct val="0"/>
                        </a:spcAft>
                        <a:buClrTx/>
                        <a:buSzPts val="1400"/>
                        <a:buFont typeface="Times New Roman" pitchFamily="18" charset="0"/>
                        <a:buNone/>
                        <a:tabLst/>
                      </a:pPr>
                      <a:r>
                        <a:rPr kumimoji="0" lang="en-US" sz="1000" b="1" i="0" u="none" strike="noStrike" cap="none" normalizeH="0" baseline="0" smtClean="0">
                          <a:ln>
                            <a:noFill/>
                          </a:ln>
                          <a:solidFill>
                            <a:srgbClr val="000000"/>
                          </a:solidFill>
                          <a:effectLst/>
                          <a:latin typeface="Times New Roman" pitchFamily="18" charset="0"/>
                          <a:cs typeface="Times New Roman" pitchFamily="18" charset="0"/>
                          <a:sym typeface="Times New Roman" pitchFamily="18" charset="0"/>
                        </a:rPr>
                        <a:t>Oct  1998</a:t>
                      </a:r>
                      <a:endParaRPr kumimoji="0" lang="en-US" sz="1000" b="0" i="0" u="none" strike="noStrike" cap="none" normalizeH="0" baseline="0" smtClean="0">
                        <a:ln>
                          <a:noFill/>
                        </a:ln>
                        <a:solidFill>
                          <a:srgbClr val="000000"/>
                        </a:solidFill>
                        <a:effectLst/>
                        <a:latin typeface="Arial" charset="0"/>
                        <a:cs typeface="Arial" charset="0"/>
                        <a:sym typeface="Arial" charset="0"/>
                      </a:endParaRPr>
                    </a:p>
                  </a:txBody>
                  <a:tcPr marL="121925" marR="121925" marT="45725" marB="45725" horzOverflow="overflow">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lnTlToBr>
                      <a:noFill/>
                    </a:lnTlToBr>
                    <a:lnBlToTr>
                      <a:noFill/>
                    </a:lnBlToTr>
                    <a:solidFill>
                      <a:srgbClr val="9BBB59">
                        <a:alpha val="20000"/>
                      </a:srgbClr>
                    </a:solidFill>
                  </a:tcPr>
                </a:tc>
                <a:tc gridSpan="2">
                  <a:txBody>
                    <a:bodyPr/>
                    <a:lstStyle/>
                    <a:p>
                      <a:pPr marL="0" marR="0" lvl="0" indent="0" algn="ctr" defTabSz="914400" rtl="0" eaLnBrk="1" fontAlgn="base" latinLnBrk="0" hangingPunct="1">
                        <a:lnSpc>
                          <a:spcPct val="100000"/>
                        </a:lnSpc>
                        <a:spcBef>
                          <a:spcPct val="0"/>
                        </a:spcBef>
                        <a:spcAft>
                          <a:spcPct val="0"/>
                        </a:spcAft>
                        <a:buClr>
                          <a:srgbClr val="006600"/>
                        </a:buClr>
                        <a:buSzPts val="1400"/>
                        <a:buFont typeface="Times New Roman" pitchFamily="18" charset="0"/>
                        <a:buNone/>
                        <a:tabLst/>
                      </a:pPr>
                      <a:r>
                        <a:rPr kumimoji="0" lang="en-US" sz="1000" b="1" i="0" u="none" strike="noStrike" cap="none" normalizeH="0" baseline="0" smtClean="0">
                          <a:ln>
                            <a:noFill/>
                          </a:ln>
                          <a:solidFill>
                            <a:srgbClr val="006600"/>
                          </a:solidFill>
                          <a:effectLst/>
                          <a:latin typeface="Times New Roman" pitchFamily="18" charset="0"/>
                          <a:cs typeface="Times New Roman" pitchFamily="18" charset="0"/>
                          <a:sym typeface="Times New Roman" pitchFamily="18" charset="0"/>
                        </a:rPr>
                        <a:t>28</a:t>
                      </a:r>
                      <a:endParaRPr kumimoji="0" lang="en-US" sz="1000" b="0" i="0" u="none" strike="noStrike" cap="none" normalizeH="0" baseline="0" smtClean="0">
                        <a:ln>
                          <a:noFill/>
                        </a:ln>
                        <a:solidFill>
                          <a:srgbClr val="000000"/>
                        </a:solidFill>
                        <a:effectLst/>
                        <a:latin typeface="Arial" charset="0"/>
                        <a:cs typeface="Arial" charset="0"/>
                        <a:sym typeface="Arial" charset="0"/>
                      </a:endParaRPr>
                    </a:p>
                  </a:txBody>
                  <a:tcPr marL="121925" marR="121925" marT="45725" marB="45725" horzOverflow="overflow">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lnTlToBr>
                      <a:noFill/>
                    </a:lnTlToBr>
                    <a:lnBlToTr>
                      <a:noFill/>
                    </a:lnBlToTr>
                    <a:solidFill>
                      <a:srgbClr val="9BBB59">
                        <a:alpha val="20000"/>
                      </a:srgb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Pts val="1400"/>
                        <a:buFont typeface="Times New Roman" pitchFamily="18" charset="0"/>
                        <a:buNone/>
                        <a:tabLst/>
                      </a:pPr>
                      <a:r>
                        <a:rPr kumimoji="0" lang="en-US" sz="1000" b="1" i="0" u="none" strike="noStrike" cap="none" normalizeH="0" baseline="0" smtClean="0">
                          <a:ln>
                            <a:noFill/>
                          </a:ln>
                          <a:solidFill>
                            <a:srgbClr val="000000"/>
                          </a:solidFill>
                          <a:effectLst/>
                          <a:latin typeface="Times New Roman" pitchFamily="18" charset="0"/>
                          <a:cs typeface="Times New Roman" pitchFamily="18" charset="0"/>
                          <a:sym typeface="Times New Roman" pitchFamily="18" charset="0"/>
                        </a:rPr>
                        <a:t>T170 (80km)</a:t>
                      </a:r>
                      <a:endParaRPr kumimoji="0" lang="en-US" sz="1000" b="0" i="0" u="none" strike="noStrike" cap="none" normalizeH="0" baseline="0" smtClean="0">
                        <a:ln>
                          <a:noFill/>
                        </a:ln>
                        <a:solidFill>
                          <a:srgbClr val="000000"/>
                        </a:solidFill>
                        <a:effectLst/>
                        <a:latin typeface="Arial" charset="0"/>
                        <a:cs typeface="Arial" charset="0"/>
                        <a:sym typeface="Arial" charset="0"/>
                      </a:endParaRPr>
                    </a:p>
                  </a:txBody>
                  <a:tcPr marL="121925" marR="121925" marT="45725" marB="45725" horzOverflow="overflow">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lnTlToBr>
                      <a:noFill/>
                    </a:lnTlToBr>
                    <a:lnBlToTr>
                      <a:noFill/>
                    </a:lnBlToTr>
                    <a:solidFill>
                      <a:srgbClr val="9BBB5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Pts val="1400"/>
                        <a:buFont typeface="Times New Roman" pitchFamily="18" charset="0"/>
                        <a:buNone/>
                        <a:tabLst/>
                      </a:pPr>
                      <a:r>
                        <a:rPr kumimoji="0" lang="en-US" sz="1000" b="1" i="0" u="none" strike="noStrike" cap="none" normalizeH="0" baseline="0" smtClean="0">
                          <a:ln>
                            <a:noFill/>
                          </a:ln>
                          <a:solidFill>
                            <a:srgbClr val="FF0000"/>
                          </a:solidFill>
                          <a:effectLst/>
                          <a:latin typeface="Times New Roman" pitchFamily="18" charset="0"/>
                          <a:cs typeface="Times New Roman" pitchFamily="18" charset="0"/>
                          <a:sym typeface="Times New Roman" pitchFamily="18" charset="0"/>
                        </a:rPr>
                        <a:t>Sigma  Eulerian</a:t>
                      </a:r>
                      <a:endParaRPr kumimoji="0" lang="en-US" sz="1000" b="0" i="0" u="none" strike="noStrike" cap="none" normalizeH="0" baseline="0" smtClean="0">
                        <a:ln>
                          <a:noFill/>
                        </a:ln>
                        <a:solidFill>
                          <a:srgbClr val="000000"/>
                        </a:solidFill>
                        <a:effectLst/>
                        <a:latin typeface="Arial" charset="0"/>
                        <a:cs typeface="Arial" charset="0"/>
                        <a:sym typeface="Arial" charset="0"/>
                      </a:endParaRPr>
                    </a:p>
                  </a:txBody>
                  <a:tcPr marL="121925" marR="121925" marT="45725" marB="45725" horzOverflow="overflow">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lnTlToBr>
                      <a:noFill/>
                    </a:lnTlToBr>
                    <a:lnBlToTr>
                      <a:noFill/>
                    </a:lnBlToTr>
                    <a:solidFill>
                      <a:srgbClr val="DCE6F2"/>
                    </a:solidFill>
                  </a:tcPr>
                </a:tc>
                <a:tc>
                  <a:txBody>
                    <a:bodyPr/>
                    <a:lstStyle/>
                    <a:p>
                      <a:pPr marL="0" marR="0" lvl="0" indent="0" algn="l" defTabSz="914400" rtl="0" eaLnBrk="1" fontAlgn="base" latinLnBrk="0" hangingPunct="1">
                        <a:lnSpc>
                          <a:spcPct val="100000"/>
                        </a:lnSpc>
                        <a:spcBef>
                          <a:spcPct val="0"/>
                        </a:spcBef>
                        <a:spcAft>
                          <a:spcPct val="0"/>
                        </a:spcAft>
                        <a:buClrTx/>
                        <a:buSzPts val="1400"/>
                        <a:buFont typeface="Times New Roman" pitchFamily="18" charset="0"/>
                        <a:buNone/>
                        <a:tabLst/>
                      </a:pPr>
                      <a:r>
                        <a:rPr kumimoji="0" lang="en-US" sz="1000" b="1" i="0" u="none" strike="noStrike" cap="none" normalizeH="0" baseline="0" smtClean="0">
                          <a:ln>
                            <a:noFill/>
                          </a:ln>
                          <a:solidFill>
                            <a:srgbClr val="000000"/>
                          </a:solidFill>
                          <a:effectLst/>
                          <a:latin typeface="Times New Roman" pitchFamily="18" charset="0"/>
                          <a:cs typeface="Times New Roman" pitchFamily="18" charset="0"/>
                          <a:sym typeface="Times New Roman" pitchFamily="18" charset="0"/>
                        </a:rPr>
                        <a:t>the restoration</a:t>
                      </a:r>
                      <a:endParaRPr kumimoji="0" lang="en-US" sz="1000" b="0" i="0" u="none" strike="noStrike" cap="none" normalizeH="0" baseline="0" smtClean="0">
                        <a:ln>
                          <a:noFill/>
                        </a:ln>
                        <a:solidFill>
                          <a:srgbClr val="000000"/>
                        </a:solidFill>
                        <a:effectLst/>
                        <a:latin typeface="Arial" charset="0"/>
                        <a:cs typeface="Arial" charset="0"/>
                        <a:sym typeface="Arial" charset="0"/>
                      </a:endParaRPr>
                    </a:p>
                  </a:txBody>
                  <a:tcPr marL="121925" marR="121925" marT="45725" marB="45725" horzOverflow="overflow">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lnTlToBr>
                      <a:noFill/>
                    </a:lnTlToBr>
                    <a:lnBlToTr>
                      <a:noFill/>
                    </a:lnBlToTr>
                    <a:solidFill>
                      <a:srgbClr val="9BBB59">
                        <a:alpha val="20000"/>
                      </a:srgbClr>
                    </a:solidFill>
                  </a:tcPr>
                </a:tc>
              </a:tr>
              <a:tr h="273050">
                <a:tc>
                  <a:txBody>
                    <a:bodyPr/>
                    <a:lstStyle/>
                    <a:p>
                      <a:pPr marL="0" marR="0" lvl="0" indent="0" algn="r" defTabSz="914400" rtl="0" eaLnBrk="1" fontAlgn="base" latinLnBrk="0" hangingPunct="1">
                        <a:lnSpc>
                          <a:spcPct val="100000"/>
                        </a:lnSpc>
                        <a:spcBef>
                          <a:spcPct val="0"/>
                        </a:spcBef>
                        <a:spcAft>
                          <a:spcPct val="0"/>
                        </a:spcAft>
                        <a:buClrTx/>
                        <a:buSzPts val="1400"/>
                        <a:buFont typeface="Times New Roman" pitchFamily="18" charset="0"/>
                        <a:buNone/>
                        <a:tabLst/>
                      </a:pPr>
                      <a:r>
                        <a:rPr kumimoji="0" lang="en-US" sz="1000" b="1" i="0" u="none" strike="noStrike" cap="none" normalizeH="0" baseline="0" smtClean="0">
                          <a:ln>
                            <a:noFill/>
                          </a:ln>
                          <a:solidFill>
                            <a:srgbClr val="000000"/>
                          </a:solidFill>
                          <a:effectLst/>
                          <a:latin typeface="Times New Roman" pitchFamily="18" charset="0"/>
                          <a:cs typeface="Times New Roman" pitchFamily="18" charset="0"/>
                          <a:sym typeface="Times New Roman" pitchFamily="18" charset="0"/>
                        </a:rPr>
                        <a:t>Jan  2000</a:t>
                      </a:r>
                      <a:endParaRPr kumimoji="0" lang="en-US" sz="1000" b="0" i="0" u="none" strike="noStrike" cap="none" normalizeH="0" baseline="0" smtClean="0">
                        <a:ln>
                          <a:noFill/>
                        </a:ln>
                        <a:solidFill>
                          <a:srgbClr val="000000"/>
                        </a:solidFill>
                        <a:effectLst/>
                        <a:latin typeface="Arial" charset="0"/>
                        <a:cs typeface="Arial" charset="0"/>
                        <a:sym typeface="Arial" charset="0"/>
                      </a:endParaRPr>
                    </a:p>
                  </a:txBody>
                  <a:tcPr marL="121925" marR="121925" marT="45725" marB="45725" horzOverflow="overflow">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Pts val="1400"/>
                        <a:buFont typeface="Times New Roman" pitchFamily="18" charset="0"/>
                        <a:buNone/>
                        <a:tabLst/>
                      </a:pPr>
                      <a:r>
                        <a:rPr kumimoji="0" lang="en-US" sz="1000" b="1" i="0" u="none" strike="noStrike" cap="none" normalizeH="0" baseline="0" smtClean="0">
                          <a:ln>
                            <a:noFill/>
                          </a:ln>
                          <a:solidFill>
                            <a:srgbClr val="000000"/>
                          </a:solidFill>
                          <a:effectLst/>
                          <a:latin typeface="Times New Roman" pitchFamily="18" charset="0"/>
                          <a:cs typeface="Times New Roman" pitchFamily="18" charset="0"/>
                          <a:sym typeface="Times New Roman" pitchFamily="18" charset="0"/>
                        </a:rPr>
                        <a:t>42</a:t>
                      </a:r>
                      <a:endParaRPr kumimoji="0" lang="en-US" sz="1000" b="0" i="0" u="none" strike="noStrike" cap="none" normalizeH="0" baseline="0" smtClean="0">
                        <a:ln>
                          <a:noFill/>
                        </a:ln>
                        <a:solidFill>
                          <a:srgbClr val="000000"/>
                        </a:solidFill>
                        <a:effectLst/>
                        <a:latin typeface="Arial" charset="0"/>
                        <a:cs typeface="Arial" charset="0"/>
                        <a:sym typeface="Arial" charset="0"/>
                      </a:endParaRPr>
                    </a:p>
                  </a:txBody>
                  <a:tcPr marL="121925" marR="121925" marT="45725" marB="45725" horzOverflow="overflow">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Pts val="1400"/>
                        <a:buFont typeface="Times New Roman" pitchFamily="18" charset="0"/>
                        <a:buNone/>
                        <a:tabLst/>
                      </a:pPr>
                      <a:r>
                        <a:rPr kumimoji="0" lang="en-US" sz="1000" b="1" i="0" u="none" strike="noStrike" cap="none" normalizeH="0" baseline="0" smtClean="0">
                          <a:ln>
                            <a:noFill/>
                          </a:ln>
                          <a:solidFill>
                            <a:srgbClr val="000000"/>
                          </a:solidFill>
                          <a:effectLst/>
                          <a:latin typeface="Times New Roman" pitchFamily="18" charset="0"/>
                          <a:cs typeface="Times New Roman" pitchFamily="18" charset="0"/>
                          <a:sym typeface="Times New Roman" pitchFamily="18" charset="0"/>
                        </a:rPr>
                        <a:t>T170 (80km)</a:t>
                      </a:r>
                      <a:endParaRPr kumimoji="0" lang="en-US" sz="1000" b="0" i="0" u="none" strike="noStrike" cap="none" normalizeH="0" baseline="0" smtClean="0">
                        <a:ln>
                          <a:noFill/>
                        </a:ln>
                        <a:solidFill>
                          <a:srgbClr val="000000"/>
                        </a:solidFill>
                        <a:effectLst/>
                        <a:latin typeface="Arial" charset="0"/>
                        <a:cs typeface="Arial" charset="0"/>
                        <a:sym typeface="Arial" charset="0"/>
                      </a:endParaRPr>
                    </a:p>
                  </a:txBody>
                  <a:tcPr marL="121925" marR="121925" marT="45725" marB="45725" horzOverflow="overflow">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Pts val="1400"/>
                        <a:buFont typeface="Times New Roman" pitchFamily="18" charset="0"/>
                        <a:buNone/>
                        <a:tabLst/>
                      </a:pPr>
                      <a:r>
                        <a:rPr kumimoji="0" lang="en-US" sz="1000" b="1" i="0" u="none" strike="noStrike" cap="none" normalizeH="0" baseline="0" smtClean="0">
                          <a:ln>
                            <a:noFill/>
                          </a:ln>
                          <a:solidFill>
                            <a:srgbClr val="FF0000"/>
                          </a:solidFill>
                          <a:effectLst/>
                          <a:latin typeface="Times New Roman" pitchFamily="18" charset="0"/>
                          <a:cs typeface="Times New Roman" pitchFamily="18" charset="0"/>
                          <a:sym typeface="Times New Roman" pitchFamily="18" charset="0"/>
                        </a:rPr>
                        <a:t>Sigma  Eulerian</a:t>
                      </a:r>
                      <a:endParaRPr kumimoji="0" lang="en-US" sz="1000" b="0" i="0" u="none" strike="noStrike" cap="none" normalizeH="0" baseline="0" smtClean="0">
                        <a:ln>
                          <a:noFill/>
                        </a:ln>
                        <a:solidFill>
                          <a:srgbClr val="000000"/>
                        </a:solidFill>
                        <a:effectLst/>
                        <a:latin typeface="Arial" charset="0"/>
                        <a:cs typeface="Arial" charset="0"/>
                        <a:sym typeface="Arial" charset="0"/>
                      </a:endParaRPr>
                    </a:p>
                  </a:txBody>
                  <a:tcPr marL="121925" marR="121925" marT="45725" marB="45725" horzOverflow="overflow">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lnTlToBr>
                      <a:noFill/>
                    </a:lnTlToBr>
                    <a:lnBlToTr>
                      <a:noFill/>
                    </a:lnBlToTr>
                    <a:solidFill>
                      <a:srgbClr val="DCE6F2"/>
                    </a:solidFill>
                  </a:tcPr>
                </a:tc>
                <a:tc>
                  <a:txBody>
                    <a:bodyPr/>
                    <a:lstStyle/>
                    <a:p>
                      <a:pPr marL="0" marR="0" lvl="0" indent="0" algn="l" defTabSz="914400" rtl="0" eaLnBrk="1" fontAlgn="base" latinLnBrk="0" hangingPunct="1">
                        <a:lnSpc>
                          <a:spcPct val="100000"/>
                        </a:lnSpc>
                        <a:spcBef>
                          <a:spcPct val="0"/>
                        </a:spcBef>
                        <a:spcAft>
                          <a:spcPct val="0"/>
                        </a:spcAft>
                        <a:buClrTx/>
                        <a:buSzPts val="1400"/>
                        <a:buFont typeface="Times New Roman" pitchFamily="18" charset="0"/>
                        <a:buNone/>
                        <a:tabLst/>
                      </a:pPr>
                      <a:r>
                        <a:rPr kumimoji="0" lang="en-US" sz="1000" b="1" i="0" u="none" strike="noStrike" cap="none" normalizeH="0" baseline="0" smtClean="0">
                          <a:ln>
                            <a:noFill/>
                          </a:ln>
                          <a:solidFill>
                            <a:srgbClr val="000000"/>
                          </a:solidFill>
                          <a:effectLst/>
                          <a:latin typeface="Times New Roman" pitchFamily="18" charset="0"/>
                          <a:cs typeface="Times New Roman" pitchFamily="18" charset="0"/>
                          <a:sym typeface="Times New Roman" pitchFamily="18" charset="0"/>
                        </a:rPr>
                        <a:t>first on IBM</a:t>
                      </a:r>
                      <a:endParaRPr kumimoji="0" lang="en-US" sz="1000" b="0" i="0" u="none" strike="noStrike" cap="none" normalizeH="0" baseline="0" smtClean="0">
                        <a:ln>
                          <a:noFill/>
                        </a:ln>
                        <a:solidFill>
                          <a:srgbClr val="000000"/>
                        </a:solidFill>
                        <a:effectLst/>
                        <a:latin typeface="Arial" charset="0"/>
                        <a:cs typeface="Arial" charset="0"/>
                        <a:sym typeface="Arial" charset="0"/>
                      </a:endParaRPr>
                    </a:p>
                  </a:txBody>
                  <a:tcPr marL="121925" marR="121925" marT="45725" marB="45725" horzOverflow="overflow">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lnTlToBr>
                      <a:noFill/>
                    </a:lnTlToBr>
                    <a:lnBlToTr>
                      <a:noFill/>
                    </a:lnBlToTr>
                    <a:noFill/>
                  </a:tcPr>
                </a:tc>
              </a:tr>
              <a:tr h="271463">
                <a:tc>
                  <a:txBody>
                    <a:bodyPr/>
                    <a:lstStyle/>
                    <a:p>
                      <a:pPr marL="0" marR="0" lvl="0" indent="0" algn="r" defTabSz="914400" rtl="0" eaLnBrk="1" fontAlgn="base" latinLnBrk="0" hangingPunct="1">
                        <a:lnSpc>
                          <a:spcPct val="100000"/>
                        </a:lnSpc>
                        <a:spcBef>
                          <a:spcPct val="0"/>
                        </a:spcBef>
                        <a:spcAft>
                          <a:spcPct val="0"/>
                        </a:spcAft>
                        <a:buClrTx/>
                        <a:buSzPts val="1400"/>
                        <a:buFont typeface="Times New Roman" pitchFamily="18" charset="0"/>
                        <a:buNone/>
                        <a:tabLst/>
                      </a:pPr>
                      <a:r>
                        <a:rPr kumimoji="0" lang="en-US" sz="1000" b="1" i="0" u="none" strike="noStrike" cap="none" normalizeH="0" baseline="0" smtClean="0">
                          <a:ln>
                            <a:noFill/>
                          </a:ln>
                          <a:solidFill>
                            <a:srgbClr val="000000"/>
                          </a:solidFill>
                          <a:effectLst/>
                          <a:latin typeface="Times New Roman" pitchFamily="18" charset="0"/>
                          <a:cs typeface="Times New Roman" pitchFamily="18" charset="0"/>
                          <a:sym typeface="Times New Roman" pitchFamily="18" charset="0"/>
                        </a:rPr>
                        <a:t>Oct  2002</a:t>
                      </a:r>
                      <a:endParaRPr kumimoji="0" lang="en-US" sz="1000" b="0" i="0" u="none" strike="noStrike" cap="none" normalizeH="0" baseline="0" smtClean="0">
                        <a:ln>
                          <a:noFill/>
                        </a:ln>
                        <a:solidFill>
                          <a:srgbClr val="000000"/>
                        </a:solidFill>
                        <a:effectLst/>
                        <a:latin typeface="Arial" charset="0"/>
                        <a:cs typeface="Arial" charset="0"/>
                        <a:sym typeface="Arial" charset="0"/>
                      </a:endParaRPr>
                    </a:p>
                  </a:txBody>
                  <a:tcPr marL="121925" marR="121925" marT="45725" marB="45725" horzOverflow="overflow">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lnTlToBr>
                      <a:noFill/>
                    </a:lnTlToBr>
                    <a:lnBlToTr>
                      <a:noFill/>
                    </a:lnBlToTr>
                    <a:solidFill>
                      <a:srgbClr val="9BBB59">
                        <a:alpha val="20000"/>
                      </a:srgbClr>
                    </a:solidFill>
                  </a:tcPr>
                </a:tc>
                <a:tc gridSpan="2">
                  <a:txBody>
                    <a:bodyPr/>
                    <a:lstStyle/>
                    <a:p>
                      <a:pPr marL="0" marR="0" lvl="0" indent="0" algn="ctr" defTabSz="914400" rtl="0" eaLnBrk="1" fontAlgn="base" latinLnBrk="0" hangingPunct="1">
                        <a:lnSpc>
                          <a:spcPct val="100000"/>
                        </a:lnSpc>
                        <a:spcBef>
                          <a:spcPct val="0"/>
                        </a:spcBef>
                        <a:spcAft>
                          <a:spcPct val="0"/>
                        </a:spcAft>
                        <a:buClr>
                          <a:schemeClr val="folHlink"/>
                        </a:buClr>
                        <a:buSzPts val="1400"/>
                        <a:buFont typeface="Times New Roman" pitchFamily="18" charset="0"/>
                        <a:buNone/>
                        <a:tabLst/>
                      </a:pPr>
                      <a:r>
                        <a:rPr kumimoji="0" lang="en-US" sz="1000" b="1" i="0" u="none" strike="noStrike" cap="none" normalizeH="0" baseline="0" smtClean="0">
                          <a:ln>
                            <a:noFill/>
                          </a:ln>
                          <a:solidFill>
                            <a:schemeClr val="folHlink"/>
                          </a:solidFill>
                          <a:effectLst/>
                          <a:latin typeface="Times New Roman" pitchFamily="18" charset="0"/>
                          <a:cs typeface="Times New Roman" pitchFamily="18" charset="0"/>
                          <a:sym typeface="Times New Roman" pitchFamily="18" charset="0"/>
                        </a:rPr>
                        <a:t>64</a:t>
                      </a:r>
                      <a:endParaRPr kumimoji="0" lang="en-US" sz="1000" b="0" i="0" u="none" strike="noStrike" cap="none" normalizeH="0" baseline="0" smtClean="0">
                        <a:ln>
                          <a:noFill/>
                        </a:ln>
                        <a:solidFill>
                          <a:srgbClr val="000000"/>
                        </a:solidFill>
                        <a:effectLst/>
                        <a:latin typeface="Arial" charset="0"/>
                        <a:cs typeface="Arial" charset="0"/>
                        <a:sym typeface="Arial" charset="0"/>
                      </a:endParaRPr>
                    </a:p>
                  </a:txBody>
                  <a:tcPr marL="121925" marR="121925" marT="45725" marB="45725" horzOverflow="overflow">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lnTlToBr>
                      <a:noFill/>
                    </a:lnTlToBr>
                    <a:lnBlToTr>
                      <a:noFill/>
                    </a:lnBlToTr>
                    <a:solidFill>
                      <a:srgbClr val="D7E4BD"/>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ts val="1400"/>
                        <a:buFont typeface="Times New Roman" pitchFamily="18" charset="0"/>
                        <a:buNone/>
                        <a:tabLst/>
                      </a:pPr>
                      <a:r>
                        <a:rPr kumimoji="0" lang="en-US" sz="1000" b="1" i="0" u="none" strike="noStrike" cap="none" normalizeH="0" baseline="0" smtClean="0">
                          <a:ln>
                            <a:noFill/>
                          </a:ln>
                          <a:solidFill>
                            <a:schemeClr val="folHlink"/>
                          </a:solidFill>
                          <a:effectLst/>
                          <a:latin typeface="Times New Roman" pitchFamily="18" charset="0"/>
                          <a:cs typeface="Times New Roman" pitchFamily="18" charset="0"/>
                          <a:sym typeface="Times New Roman" pitchFamily="18" charset="0"/>
                        </a:rPr>
                        <a:t>T254 (55km)</a:t>
                      </a:r>
                      <a:endParaRPr kumimoji="0" lang="en-US" sz="1000" b="0" i="0" u="none" strike="noStrike" cap="none" normalizeH="0" baseline="0" smtClean="0">
                        <a:ln>
                          <a:noFill/>
                        </a:ln>
                        <a:solidFill>
                          <a:srgbClr val="000000"/>
                        </a:solidFill>
                        <a:effectLst/>
                        <a:latin typeface="Arial" charset="0"/>
                        <a:cs typeface="Arial" charset="0"/>
                        <a:sym typeface="Arial" charset="0"/>
                      </a:endParaRPr>
                    </a:p>
                  </a:txBody>
                  <a:tcPr marL="121925" marR="121925" marT="45725" marB="45725" horzOverflow="overflow">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lnTlToBr>
                      <a:noFill/>
                    </a:lnTlToBr>
                    <a:lnBlToTr>
                      <a:noFill/>
                    </a:lnBlToTr>
                    <a:solidFill>
                      <a:srgbClr val="9BBB5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Pts val="1400"/>
                        <a:buFont typeface="Times New Roman" pitchFamily="18" charset="0"/>
                        <a:buNone/>
                        <a:tabLst/>
                      </a:pPr>
                      <a:r>
                        <a:rPr kumimoji="0" lang="en-US" sz="1000" b="1" i="0" u="none" strike="noStrike" cap="none" normalizeH="0" baseline="0" smtClean="0">
                          <a:ln>
                            <a:noFill/>
                          </a:ln>
                          <a:solidFill>
                            <a:srgbClr val="FF0000"/>
                          </a:solidFill>
                          <a:effectLst/>
                          <a:latin typeface="Times New Roman" pitchFamily="18" charset="0"/>
                          <a:cs typeface="Times New Roman" pitchFamily="18" charset="0"/>
                          <a:sym typeface="Times New Roman" pitchFamily="18" charset="0"/>
                        </a:rPr>
                        <a:t>Sigma  Eulerian</a:t>
                      </a:r>
                      <a:endParaRPr kumimoji="0" lang="en-US" sz="1000" b="0" i="0" u="none" strike="noStrike" cap="none" normalizeH="0" baseline="0" smtClean="0">
                        <a:ln>
                          <a:noFill/>
                        </a:ln>
                        <a:solidFill>
                          <a:srgbClr val="000000"/>
                        </a:solidFill>
                        <a:effectLst/>
                        <a:latin typeface="Arial" charset="0"/>
                        <a:cs typeface="Arial" charset="0"/>
                        <a:sym typeface="Arial" charset="0"/>
                      </a:endParaRPr>
                    </a:p>
                  </a:txBody>
                  <a:tcPr marL="121925" marR="121925" marT="45725" marB="45725" horzOverflow="overflow">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lnTlToBr>
                      <a:noFill/>
                    </a:lnTlToBr>
                    <a:lnBlToTr>
                      <a:noFill/>
                    </a:lnBlToTr>
                    <a:solidFill>
                      <a:srgbClr val="DCE6F2"/>
                    </a:solidFill>
                  </a:tcPr>
                </a:tc>
                <a:tc>
                  <a:txBody>
                    <a:bodyPr/>
                    <a:lstStyle/>
                    <a:p>
                      <a:pPr marL="0" marR="0" lvl="0" indent="0" algn="l" defTabSz="914400" rtl="0" eaLnBrk="1" fontAlgn="base" latinLnBrk="0" hangingPunct="1">
                        <a:lnSpc>
                          <a:spcPct val="100000"/>
                        </a:lnSpc>
                        <a:spcBef>
                          <a:spcPct val="0"/>
                        </a:spcBef>
                        <a:spcAft>
                          <a:spcPct val="0"/>
                        </a:spcAft>
                        <a:buClrTx/>
                        <a:buSzPts val="1400"/>
                        <a:buFont typeface="Times New Roman" pitchFamily="18" charset="0"/>
                        <a:buNone/>
                        <a:tabLst/>
                      </a:pPr>
                      <a:r>
                        <a:rPr kumimoji="0" lang="en-US" sz="1000" b="1" i="0" u="none" strike="noStrike" cap="none" normalizeH="0" baseline="0" smtClean="0">
                          <a:ln>
                            <a:noFill/>
                          </a:ln>
                          <a:solidFill>
                            <a:srgbClr val="000000"/>
                          </a:solidFill>
                          <a:effectLst/>
                          <a:latin typeface="Times New Roman" pitchFamily="18" charset="0"/>
                          <a:cs typeface="Times New Roman" pitchFamily="18" charset="0"/>
                          <a:sym typeface="Times New Roman" pitchFamily="18" charset="0"/>
                        </a:rPr>
                        <a:t>RRTM LW; </a:t>
                      </a:r>
                      <a:endParaRPr kumimoji="0" lang="en-US" sz="1000" b="0" i="0" u="none" strike="noStrike" cap="none" normalizeH="0" baseline="0" smtClean="0">
                        <a:ln>
                          <a:noFill/>
                        </a:ln>
                        <a:solidFill>
                          <a:srgbClr val="000000"/>
                        </a:solidFill>
                        <a:effectLst/>
                        <a:latin typeface="Arial" charset="0"/>
                        <a:cs typeface="Arial" charset="0"/>
                        <a:sym typeface="Arial" charset="0"/>
                      </a:endParaRPr>
                    </a:p>
                  </a:txBody>
                  <a:tcPr marL="121925" marR="121925" marT="45725" marB="45725" horzOverflow="overflow">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lnTlToBr>
                      <a:noFill/>
                    </a:lnTlToBr>
                    <a:lnBlToTr>
                      <a:noFill/>
                    </a:lnBlToTr>
                    <a:solidFill>
                      <a:srgbClr val="9BBB59">
                        <a:alpha val="20000"/>
                      </a:srgbClr>
                    </a:solidFill>
                  </a:tcPr>
                </a:tc>
              </a:tr>
              <a:tr h="273050">
                <a:tc>
                  <a:txBody>
                    <a:bodyPr/>
                    <a:lstStyle/>
                    <a:p>
                      <a:pPr marL="0" marR="0" lvl="0" indent="0" algn="r" defTabSz="914400" rtl="0" eaLnBrk="1" fontAlgn="base" latinLnBrk="0" hangingPunct="1">
                        <a:lnSpc>
                          <a:spcPct val="100000"/>
                        </a:lnSpc>
                        <a:spcBef>
                          <a:spcPct val="0"/>
                        </a:spcBef>
                        <a:spcAft>
                          <a:spcPct val="0"/>
                        </a:spcAft>
                        <a:buClrTx/>
                        <a:buSzPts val="1400"/>
                        <a:buFont typeface="Times New Roman" pitchFamily="18" charset="0"/>
                        <a:buNone/>
                        <a:tabLst/>
                      </a:pPr>
                      <a:r>
                        <a:rPr kumimoji="0" lang="en-US" sz="1000" b="1" i="0" u="none" strike="noStrike" cap="none" normalizeH="0" baseline="0" smtClean="0">
                          <a:ln>
                            <a:noFill/>
                          </a:ln>
                          <a:solidFill>
                            <a:srgbClr val="000000"/>
                          </a:solidFill>
                          <a:effectLst/>
                          <a:latin typeface="Times New Roman" pitchFamily="18" charset="0"/>
                          <a:cs typeface="Times New Roman" pitchFamily="18" charset="0"/>
                          <a:sym typeface="Times New Roman" pitchFamily="18" charset="0"/>
                        </a:rPr>
                        <a:t>May  2005</a:t>
                      </a:r>
                      <a:endParaRPr kumimoji="0" lang="en-US" sz="1000" b="0" i="0" u="none" strike="noStrike" cap="none" normalizeH="0" baseline="0" smtClean="0">
                        <a:ln>
                          <a:noFill/>
                        </a:ln>
                        <a:solidFill>
                          <a:srgbClr val="000000"/>
                        </a:solidFill>
                        <a:effectLst/>
                        <a:latin typeface="Arial" charset="0"/>
                        <a:cs typeface="Arial" charset="0"/>
                        <a:sym typeface="Arial" charset="0"/>
                      </a:endParaRPr>
                    </a:p>
                  </a:txBody>
                  <a:tcPr marL="121925" marR="121925" marT="45725" marB="45725" horzOverflow="overflow">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
                          <a:schemeClr val="folHlink"/>
                        </a:buClr>
                        <a:buSzPts val="1400"/>
                        <a:buFont typeface="Times New Roman" pitchFamily="18" charset="0"/>
                        <a:buNone/>
                        <a:tabLst/>
                      </a:pPr>
                      <a:r>
                        <a:rPr kumimoji="0" lang="en-US" sz="1000" b="1" i="0" u="none" strike="noStrike" cap="none" normalizeH="0" baseline="0" smtClean="0">
                          <a:ln>
                            <a:noFill/>
                          </a:ln>
                          <a:solidFill>
                            <a:schemeClr val="folHlink"/>
                          </a:solidFill>
                          <a:effectLst/>
                          <a:latin typeface="Times New Roman" pitchFamily="18" charset="0"/>
                          <a:cs typeface="Times New Roman" pitchFamily="18" charset="0"/>
                          <a:sym typeface="Times New Roman" pitchFamily="18" charset="0"/>
                        </a:rPr>
                        <a:t>64</a:t>
                      </a:r>
                      <a:endParaRPr kumimoji="0" lang="en-US" sz="1000" b="0" i="0" u="none" strike="noStrike" cap="none" normalizeH="0" baseline="0" smtClean="0">
                        <a:ln>
                          <a:noFill/>
                        </a:ln>
                        <a:solidFill>
                          <a:srgbClr val="000000"/>
                        </a:solidFill>
                        <a:effectLst/>
                        <a:latin typeface="Arial" charset="0"/>
                        <a:cs typeface="Arial" charset="0"/>
                        <a:sym typeface="Arial" charset="0"/>
                      </a:endParaRPr>
                    </a:p>
                  </a:txBody>
                  <a:tcPr marL="121925" marR="121925" marT="45725" marB="45725" horzOverflow="overflow">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lnTlToBr>
                      <a:noFill/>
                    </a:lnTlToBr>
                    <a:lnBlToTr>
                      <a:noFill/>
                    </a:lnBlToTr>
                    <a:solidFill>
                      <a:srgbClr val="D7E4BD"/>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Pts val="1400"/>
                        <a:buFont typeface="Times New Roman" pitchFamily="18" charset="0"/>
                        <a:buNone/>
                        <a:tabLst/>
                      </a:pPr>
                      <a:r>
                        <a:rPr kumimoji="0" lang="en-US" sz="1000" b="1" i="0" u="none" strike="noStrike" cap="none" normalizeH="0" baseline="0" smtClean="0">
                          <a:ln>
                            <a:noFill/>
                          </a:ln>
                          <a:solidFill>
                            <a:schemeClr val="accent2"/>
                          </a:solidFill>
                          <a:effectLst/>
                          <a:latin typeface="Times New Roman" pitchFamily="18" charset="0"/>
                          <a:cs typeface="Times New Roman" pitchFamily="18" charset="0"/>
                          <a:sym typeface="Times New Roman" pitchFamily="18" charset="0"/>
                        </a:rPr>
                        <a:t>T382 (35km)</a:t>
                      </a:r>
                      <a:endParaRPr kumimoji="0" lang="en-US" sz="1000" b="0" i="0" u="none" strike="noStrike" cap="none" normalizeH="0" baseline="0" smtClean="0">
                        <a:ln>
                          <a:noFill/>
                        </a:ln>
                        <a:solidFill>
                          <a:srgbClr val="000000"/>
                        </a:solidFill>
                        <a:effectLst/>
                        <a:latin typeface="Arial" charset="0"/>
                        <a:cs typeface="Arial" charset="0"/>
                        <a:sym typeface="Arial" charset="0"/>
                      </a:endParaRPr>
                    </a:p>
                  </a:txBody>
                  <a:tcPr marL="121925" marR="121925" marT="45725" marB="45725" horzOverflow="overflow">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0000"/>
                        </a:buClr>
                        <a:buSzPts val="1400"/>
                        <a:buFont typeface="Times New Roman" pitchFamily="18" charset="0"/>
                        <a:buNone/>
                        <a:tabLst/>
                      </a:pPr>
                      <a:r>
                        <a:rPr kumimoji="0" lang="en-US" sz="1000" b="1" i="0" u="none" strike="noStrike" cap="none" normalizeH="0" baseline="0" smtClean="0">
                          <a:ln>
                            <a:noFill/>
                          </a:ln>
                          <a:solidFill>
                            <a:srgbClr val="FF0000"/>
                          </a:solidFill>
                          <a:effectLst/>
                          <a:latin typeface="Times New Roman" pitchFamily="18" charset="0"/>
                          <a:cs typeface="Times New Roman" pitchFamily="18" charset="0"/>
                          <a:sym typeface="Times New Roman" pitchFamily="18" charset="0"/>
                        </a:rPr>
                        <a:t>Sigma  Eulerian</a:t>
                      </a:r>
                      <a:endParaRPr kumimoji="0" lang="en-US" sz="1000" b="0" i="0" u="none" strike="noStrike" cap="none" normalizeH="0" baseline="0" smtClean="0">
                        <a:ln>
                          <a:noFill/>
                        </a:ln>
                        <a:solidFill>
                          <a:srgbClr val="000000"/>
                        </a:solidFill>
                        <a:effectLst/>
                        <a:latin typeface="Arial" charset="0"/>
                        <a:cs typeface="Arial" charset="0"/>
                        <a:sym typeface="Arial" charset="0"/>
                      </a:endParaRPr>
                    </a:p>
                  </a:txBody>
                  <a:tcPr marL="121925" marR="121925" marT="45725" marB="45725" horzOverflow="overflow">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lnTlToBr>
                      <a:noFill/>
                    </a:lnTlToBr>
                    <a:lnBlToTr>
                      <a:noFill/>
                    </a:lnBlToTr>
                    <a:solidFill>
                      <a:srgbClr val="DCE6F2"/>
                    </a:solidFill>
                  </a:tcPr>
                </a:tc>
                <a:tc>
                  <a:txBody>
                    <a:bodyPr/>
                    <a:lstStyle/>
                    <a:p>
                      <a:pPr marL="0" marR="0" lvl="0" indent="0" algn="l" defTabSz="914400" rtl="0" eaLnBrk="1" fontAlgn="base" latinLnBrk="0" hangingPunct="1">
                        <a:lnSpc>
                          <a:spcPct val="100000"/>
                        </a:lnSpc>
                        <a:spcBef>
                          <a:spcPct val="0"/>
                        </a:spcBef>
                        <a:spcAft>
                          <a:spcPct val="0"/>
                        </a:spcAft>
                        <a:buClrTx/>
                        <a:buSzPts val="1400"/>
                        <a:buFont typeface="Times New Roman" pitchFamily="18" charset="0"/>
                        <a:buNone/>
                        <a:tabLst/>
                      </a:pPr>
                      <a:r>
                        <a:rPr kumimoji="0" lang="en-US" sz="1000" b="1" i="0" u="none" strike="noStrike" cap="none" normalizeH="0" baseline="0" smtClean="0">
                          <a:ln>
                            <a:noFill/>
                          </a:ln>
                          <a:solidFill>
                            <a:srgbClr val="000000"/>
                          </a:solidFill>
                          <a:effectLst/>
                          <a:latin typeface="Times New Roman" pitchFamily="18" charset="0"/>
                          <a:cs typeface="Times New Roman" pitchFamily="18" charset="0"/>
                          <a:sym typeface="Times New Roman" pitchFamily="18" charset="0"/>
                        </a:rPr>
                        <a:t>2L OSU to 4L NOAH LSM; high-res to 180hr</a:t>
                      </a:r>
                      <a:endParaRPr kumimoji="0" lang="en-US" sz="1000" b="0" i="0" u="none" strike="noStrike" cap="none" normalizeH="0" baseline="0" smtClean="0">
                        <a:ln>
                          <a:noFill/>
                        </a:ln>
                        <a:solidFill>
                          <a:srgbClr val="000000"/>
                        </a:solidFill>
                        <a:effectLst/>
                        <a:latin typeface="Arial" charset="0"/>
                        <a:cs typeface="Arial" charset="0"/>
                        <a:sym typeface="Arial" charset="0"/>
                      </a:endParaRPr>
                    </a:p>
                  </a:txBody>
                  <a:tcPr marL="121925" marR="121925" marT="45725" marB="45725" horzOverflow="overflow">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lnTlToBr>
                      <a:noFill/>
                    </a:lnTlToBr>
                    <a:lnBlToTr>
                      <a:noFill/>
                    </a:lnBlToTr>
                    <a:noFill/>
                  </a:tcPr>
                </a:tc>
              </a:tr>
              <a:tr h="273050">
                <a:tc>
                  <a:txBody>
                    <a:bodyPr/>
                    <a:lstStyle/>
                    <a:p>
                      <a:pPr marL="0" marR="0" lvl="0" indent="0" algn="r" defTabSz="914400" rtl="0" eaLnBrk="1" fontAlgn="base" latinLnBrk="0" hangingPunct="1">
                        <a:lnSpc>
                          <a:spcPct val="100000"/>
                        </a:lnSpc>
                        <a:spcBef>
                          <a:spcPct val="0"/>
                        </a:spcBef>
                        <a:spcAft>
                          <a:spcPct val="0"/>
                        </a:spcAft>
                        <a:buClrTx/>
                        <a:buSzPts val="1400"/>
                        <a:buFont typeface="Times New Roman" pitchFamily="18" charset="0"/>
                        <a:buNone/>
                        <a:tabLst/>
                      </a:pPr>
                      <a:r>
                        <a:rPr kumimoji="0" lang="en-US" sz="1000" b="1" i="0" u="none" strike="noStrike" cap="none" normalizeH="0" baseline="0" smtClean="0">
                          <a:ln>
                            <a:noFill/>
                          </a:ln>
                          <a:solidFill>
                            <a:srgbClr val="000000"/>
                          </a:solidFill>
                          <a:effectLst/>
                          <a:latin typeface="Times New Roman" pitchFamily="18" charset="0"/>
                          <a:cs typeface="Times New Roman" pitchFamily="18" charset="0"/>
                          <a:sym typeface="Times New Roman" pitchFamily="18" charset="0"/>
                        </a:rPr>
                        <a:t>May  2007</a:t>
                      </a:r>
                      <a:endParaRPr kumimoji="0" lang="en-US" sz="1000" b="0" i="0" u="none" strike="noStrike" cap="none" normalizeH="0" baseline="0" smtClean="0">
                        <a:ln>
                          <a:noFill/>
                        </a:ln>
                        <a:solidFill>
                          <a:srgbClr val="000000"/>
                        </a:solidFill>
                        <a:effectLst/>
                        <a:latin typeface="Arial" charset="0"/>
                        <a:cs typeface="Arial" charset="0"/>
                        <a:sym typeface="Arial" charset="0"/>
                      </a:endParaRPr>
                    </a:p>
                  </a:txBody>
                  <a:tcPr marL="121925" marR="121925" marT="45725" marB="45725" horzOverflow="overflow">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lnTlToBr>
                      <a:noFill/>
                    </a:lnTlToBr>
                    <a:lnBlToTr>
                      <a:noFill/>
                    </a:lnBlToTr>
                    <a:solidFill>
                      <a:srgbClr val="9BBB59">
                        <a:alpha val="20000"/>
                      </a:srgbClr>
                    </a:solidFill>
                  </a:tcPr>
                </a:tc>
                <a:tc gridSpan="2">
                  <a:txBody>
                    <a:bodyPr/>
                    <a:lstStyle/>
                    <a:p>
                      <a:pPr marL="0" marR="0" lvl="0" indent="0" algn="ctr" defTabSz="914400" rtl="0" eaLnBrk="1" fontAlgn="base" latinLnBrk="0" hangingPunct="1">
                        <a:lnSpc>
                          <a:spcPct val="100000"/>
                        </a:lnSpc>
                        <a:spcBef>
                          <a:spcPct val="0"/>
                        </a:spcBef>
                        <a:spcAft>
                          <a:spcPct val="0"/>
                        </a:spcAft>
                        <a:buClr>
                          <a:schemeClr val="folHlink"/>
                        </a:buClr>
                        <a:buSzPts val="1400"/>
                        <a:buFont typeface="Times New Roman" pitchFamily="18" charset="0"/>
                        <a:buNone/>
                        <a:tabLst/>
                      </a:pPr>
                      <a:r>
                        <a:rPr kumimoji="0" lang="en-US" sz="1000" b="1" i="0" u="none" strike="noStrike" cap="none" normalizeH="0" baseline="0" smtClean="0">
                          <a:ln>
                            <a:noFill/>
                          </a:ln>
                          <a:solidFill>
                            <a:schemeClr val="folHlink"/>
                          </a:solidFill>
                          <a:effectLst/>
                          <a:latin typeface="Times New Roman" pitchFamily="18" charset="0"/>
                          <a:cs typeface="Times New Roman" pitchFamily="18" charset="0"/>
                          <a:sym typeface="Times New Roman" pitchFamily="18" charset="0"/>
                        </a:rPr>
                        <a:t>64</a:t>
                      </a:r>
                      <a:endParaRPr kumimoji="0" lang="en-US" sz="1000" b="0" i="0" u="none" strike="noStrike" cap="none" normalizeH="0" baseline="0" smtClean="0">
                        <a:ln>
                          <a:noFill/>
                        </a:ln>
                        <a:solidFill>
                          <a:srgbClr val="000000"/>
                        </a:solidFill>
                        <a:effectLst/>
                        <a:latin typeface="Arial" charset="0"/>
                        <a:cs typeface="Arial" charset="0"/>
                        <a:sym typeface="Arial" charset="0"/>
                      </a:endParaRPr>
                    </a:p>
                  </a:txBody>
                  <a:tcPr marL="121925" marR="121925" marT="45725" marB="45725" horzOverflow="overflow">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lnTlToBr>
                      <a:noFill/>
                    </a:lnTlToBr>
                    <a:lnBlToTr>
                      <a:noFill/>
                    </a:lnBlToTr>
                    <a:solidFill>
                      <a:srgbClr val="D7E4BD"/>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Pts val="1400"/>
                        <a:buFont typeface="Times New Roman" pitchFamily="18" charset="0"/>
                        <a:buNone/>
                        <a:tabLst/>
                      </a:pPr>
                      <a:r>
                        <a:rPr kumimoji="0" lang="en-US" sz="1000" b="1" i="0" u="none" strike="noStrike" cap="none" normalizeH="0" baseline="0" smtClean="0">
                          <a:ln>
                            <a:noFill/>
                          </a:ln>
                          <a:solidFill>
                            <a:schemeClr val="accent2"/>
                          </a:solidFill>
                          <a:effectLst/>
                          <a:latin typeface="Times New Roman" pitchFamily="18" charset="0"/>
                          <a:cs typeface="Times New Roman" pitchFamily="18" charset="0"/>
                          <a:sym typeface="Times New Roman" pitchFamily="18" charset="0"/>
                        </a:rPr>
                        <a:t>T382 (35km)</a:t>
                      </a:r>
                      <a:endParaRPr kumimoji="0" lang="en-US" sz="1000" b="0" i="0" u="none" strike="noStrike" cap="none" normalizeH="0" baseline="0" smtClean="0">
                        <a:ln>
                          <a:noFill/>
                        </a:ln>
                        <a:solidFill>
                          <a:srgbClr val="000000"/>
                        </a:solidFill>
                        <a:effectLst/>
                        <a:latin typeface="Arial" charset="0"/>
                        <a:cs typeface="Arial" charset="0"/>
                        <a:sym typeface="Arial" charset="0"/>
                      </a:endParaRPr>
                    </a:p>
                  </a:txBody>
                  <a:tcPr marL="121925" marR="121925" marT="45725" marB="45725" horzOverflow="overflow">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lnTlToBr>
                      <a:noFill/>
                    </a:lnTlToBr>
                    <a:lnBlToTr>
                      <a:noFill/>
                    </a:lnBlToTr>
                    <a:solidFill>
                      <a:srgbClr val="9BBB5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
                          <a:srgbClr val="0000FF"/>
                        </a:buClr>
                        <a:buSzPts val="1400"/>
                        <a:buFont typeface="Times New Roman" pitchFamily="18" charset="0"/>
                        <a:buNone/>
                        <a:tabLst/>
                      </a:pPr>
                      <a:r>
                        <a:rPr kumimoji="0" lang="en-US" sz="1000" b="1" i="0" u="none" strike="noStrike" cap="none" normalizeH="0" baseline="0" smtClean="0">
                          <a:ln>
                            <a:noFill/>
                          </a:ln>
                          <a:solidFill>
                            <a:srgbClr val="0000FF"/>
                          </a:solidFill>
                          <a:effectLst/>
                          <a:latin typeface="Times New Roman" pitchFamily="18" charset="0"/>
                          <a:cs typeface="Times New Roman" pitchFamily="18" charset="0"/>
                          <a:sym typeface="Times New Roman" pitchFamily="18" charset="0"/>
                        </a:rPr>
                        <a:t>Hybrid  Eulerian</a:t>
                      </a:r>
                      <a:endParaRPr kumimoji="0" lang="en-US" sz="1000" b="0" i="0" u="none" strike="noStrike" cap="none" normalizeH="0" baseline="0" smtClean="0">
                        <a:ln>
                          <a:noFill/>
                        </a:ln>
                        <a:solidFill>
                          <a:srgbClr val="000000"/>
                        </a:solidFill>
                        <a:effectLst/>
                        <a:latin typeface="Arial" charset="0"/>
                        <a:cs typeface="Arial" charset="0"/>
                        <a:sym typeface="Arial" charset="0"/>
                      </a:endParaRPr>
                    </a:p>
                  </a:txBody>
                  <a:tcPr marL="121925" marR="121925" marT="45725" marB="45725" horzOverflow="overflow">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lnTlToBr>
                      <a:noFill/>
                    </a:lnTlToBr>
                    <a:lnBlToTr>
                      <a:noFill/>
                    </a:lnBlToTr>
                    <a:solidFill>
                      <a:srgbClr val="FDEADA">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Pts val="1400"/>
                        <a:buFont typeface="Times New Roman" pitchFamily="18" charset="0"/>
                        <a:buNone/>
                        <a:tabLst/>
                      </a:pPr>
                      <a:r>
                        <a:rPr kumimoji="0" lang="en-US" sz="1000" b="1" i="0" u="none" strike="noStrike" cap="none" normalizeH="0" baseline="0" smtClean="0">
                          <a:ln>
                            <a:noFill/>
                          </a:ln>
                          <a:solidFill>
                            <a:srgbClr val="000000"/>
                          </a:solidFill>
                          <a:effectLst/>
                          <a:latin typeface="Times New Roman" pitchFamily="18" charset="0"/>
                          <a:cs typeface="Times New Roman" pitchFamily="18" charset="0"/>
                          <a:sym typeface="Times New Roman" pitchFamily="18" charset="0"/>
                        </a:rPr>
                        <a:t>SSI to GSI</a:t>
                      </a:r>
                      <a:endParaRPr kumimoji="0" lang="en-US" sz="1000" b="0" i="0" u="none" strike="noStrike" cap="none" normalizeH="0" baseline="0" smtClean="0">
                        <a:ln>
                          <a:noFill/>
                        </a:ln>
                        <a:solidFill>
                          <a:srgbClr val="000000"/>
                        </a:solidFill>
                        <a:effectLst/>
                        <a:latin typeface="Arial" charset="0"/>
                        <a:cs typeface="Arial" charset="0"/>
                        <a:sym typeface="Arial" charset="0"/>
                      </a:endParaRPr>
                    </a:p>
                  </a:txBody>
                  <a:tcPr marL="121925" marR="121925" marT="45725" marB="45725" horzOverflow="overflow">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lnTlToBr>
                      <a:noFill/>
                    </a:lnTlToBr>
                    <a:lnBlToTr>
                      <a:noFill/>
                    </a:lnBlToTr>
                    <a:solidFill>
                      <a:srgbClr val="9BBB59">
                        <a:alpha val="20000"/>
                      </a:srgbClr>
                    </a:solidFill>
                  </a:tcPr>
                </a:tc>
              </a:tr>
              <a:tr h="271463">
                <a:tc>
                  <a:txBody>
                    <a:bodyPr/>
                    <a:lstStyle/>
                    <a:p>
                      <a:pPr marL="0" marR="0" lvl="0" indent="0" algn="r" defTabSz="914400" rtl="0" eaLnBrk="1" fontAlgn="base" latinLnBrk="0" hangingPunct="1">
                        <a:lnSpc>
                          <a:spcPct val="100000"/>
                        </a:lnSpc>
                        <a:spcBef>
                          <a:spcPct val="0"/>
                        </a:spcBef>
                        <a:spcAft>
                          <a:spcPct val="0"/>
                        </a:spcAft>
                        <a:buClrTx/>
                        <a:buSzPts val="1400"/>
                        <a:buFont typeface="Times New Roman" pitchFamily="18" charset="0"/>
                        <a:buNone/>
                        <a:tabLst/>
                      </a:pPr>
                      <a:r>
                        <a:rPr kumimoji="0" lang="en-US" sz="1000" b="1" i="0" u="none" strike="noStrike" cap="none" normalizeH="0" baseline="0" smtClean="0">
                          <a:ln>
                            <a:noFill/>
                          </a:ln>
                          <a:solidFill>
                            <a:srgbClr val="000000"/>
                          </a:solidFill>
                          <a:effectLst/>
                          <a:latin typeface="Times New Roman" pitchFamily="18" charset="0"/>
                          <a:cs typeface="Times New Roman" pitchFamily="18" charset="0"/>
                          <a:sym typeface="Times New Roman" pitchFamily="18" charset="0"/>
                        </a:rPr>
                        <a:t>Jul 2010</a:t>
                      </a:r>
                      <a:endParaRPr kumimoji="0" lang="en-US" sz="1000" b="0" i="0" u="none" strike="noStrike" cap="none" normalizeH="0" baseline="0" smtClean="0">
                        <a:ln>
                          <a:noFill/>
                        </a:ln>
                        <a:solidFill>
                          <a:srgbClr val="000000"/>
                        </a:solidFill>
                        <a:effectLst/>
                        <a:latin typeface="Arial" charset="0"/>
                        <a:cs typeface="Arial" charset="0"/>
                        <a:sym typeface="Arial" charset="0"/>
                      </a:endParaRPr>
                    </a:p>
                  </a:txBody>
                  <a:tcPr marL="121925" marR="121925" marT="45725" marB="45725" horzOverflow="overflow">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lnTlToBr>
                      <a:noFill/>
                    </a:lnTlToBr>
                    <a:lnBlToTr>
                      <a:noFill/>
                    </a:lnBlToTr>
                    <a:solidFill>
                      <a:srgbClr val="9BBB59">
                        <a:alpha val="20000"/>
                      </a:srgbClr>
                    </a:solidFill>
                  </a:tcPr>
                </a:tc>
                <a:tc gridSpan="2">
                  <a:txBody>
                    <a:bodyPr/>
                    <a:lstStyle/>
                    <a:p>
                      <a:pPr marL="0" marR="0" lvl="0" indent="0" algn="ctr" defTabSz="914400" rtl="0" eaLnBrk="1" fontAlgn="base" latinLnBrk="0" hangingPunct="1">
                        <a:lnSpc>
                          <a:spcPct val="100000"/>
                        </a:lnSpc>
                        <a:spcBef>
                          <a:spcPct val="0"/>
                        </a:spcBef>
                        <a:spcAft>
                          <a:spcPct val="0"/>
                        </a:spcAft>
                        <a:buClr>
                          <a:schemeClr val="folHlink"/>
                        </a:buClr>
                        <a:buSzPts val="1400"/>
                        <a:buFont typeface="Times New Roman" pitchFamily="18" charset="0"/>
                        <a:buNone/>
                        <a:tabLst/>
                      </a:pPr>
                      <a:r>
                        <a:rPr kumimoji="0" lang="en-US" sz="1000" b="1" i="0" u="none" strike="noStrike" cap="none" normalizeH="0" baseline="0" smtClean="0">
                          <a:ln>
                            <a:noFill/>
                          </a:ln>
                          <a:solidFill>
                            <a:schemeClr val="folHlink"/>
                          </a:solidFill>
                          <a:effectLst/>
                          <a:latin typeface="Times New Roman" pitchFamily="18" charset="0"/>
                          <a:cs typeface="Times New Roman" pitchFamily="18" charset="0"/>
                          <a:sym typeface="Times New Roman" pitchFamily="18" charset="0"/>
                        </a:rPr>
                        <a:t>64</a:t>
                      </a:r>
                      <a:endParaRPr kumimoji="0" lang="en-US" sz="1000" b="0" i="0" u="none" strike="noStrike" cap="none" normalizeH="0" baseline="0" smtClean="0">
                        <a:ln>
                          <a:noFill/>
                        </a:ln>
                        <a:solidFill>
                          <a:srgbClr val="000000"/>
                        </a:solidFill>
                        <a:effectLst/>
                        <a:latin typeface="Arial" charset="0"/>
                        <a:cs typeface="Arial" charset="0"/>
                        <a:sym typeface="Arial" charset="0"/>
                      </a:endParaRPr>
                    </a:p>
                  </a:txBody>
                  <a:tcPr marL="121925" marR="121925" marT="45725" marB="45725" horzOverflow="overflow">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lnTlToBr>
                      <a:noFill/>
                    </a:lnTlToBr>
                    <a:lnBlToTr>
                      <a:noFill/>
                    </a:lnBlToTr>
                    <a:solidFill>
                      <a:srgbClr val="D7E4BD"/>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rgbClr val="663300"/>
                        </a:buClr>
                        <a:buSzPts val="1400"/>
                        <a:buFont typeface="Times New Roman" pitchFamily="18" charset="0"/>
                        <a:buNone/>
                        <a:tabLst/>
                      </a:pPr>
                      <a:r>
                        <a:rPr kumimoji="0" lang="en-US" sz="1000" b="1" i="0" u="none" strike="noStrike" cap="none" normalizeH="0" baseline="0" smtClean="0">
                          <a:ln>
                            <a:noFill/>
                          </a:ln>
                          <a:solidFill>
                            <a:srgbClr val="663300"/>
                          </a:solidFill>
                          <a:effectLst/>
                          <a:latin typeface="Times New Roman" pitchFamily="18" charset="0"/>
                          <a:cs typeface="Times New Roman" pitchFamily="18" charset="0"/>
                          <a:sym typeface="Times New Roman" pitchFamily="18" charset="0"/>
                        </a:rPr>
                        <a:t>T574 (23km)</a:t>
                      </a:r>
                      <a:endParaRPr kumimoji="0" lang="en-US" sz="1000" b="0" i="0" u="none" strike="noStrike" cap="none" normalizeH="0" baseline="0" smtClean="0">
                        <a:ln>
                          <a:noFill/>
                        </a:ln>
                        <a:solidFill>
                          <a:srgbClr val="000000"/>
                        </a:solidFill>
                        <a:effectLst/>
                        <a:latin typeface="Arial" charset="0"/>
                        <a:cs typeface="Arial" charset="0"/>
                        <a:sym typeface="Arial" charset="0"/>
                      </a:endParaRPr>
                    </a:p>
                  </a:txBody>
                  <a:tcPr marL="121925" marR="121925" marT="45725" marB="45725" horzOverflow="overflow">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lnTlToBr>
                      <a:noFill/>
                    </a:lnTlToBr>
                    <a:lnBlToTr>
                      <a:noFill/>
                    </a:lnBlToTr>
                    <a:solidFill>
                      <a:srgbClr val="9BBB5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
                          <a:srgbClr val="0000FF"/>
                        </a:buClr>
                        <a:buSzPts val="1400"/>
                        <a:buFont typeface="Times New Roman" pitchFamily="18" charset="0"/>
                        <a:buNone/>
                        <a:tabLst/>
                      </a:pPr>
                      <a:r>
                        <a:rPr kumimoji="0" lang="en-US" sz="1000" b="1" i="0" u="none" strike="noStrike" cap="none" normalizeH="0" baseline="0" smtClean="0">
                          <a:ln>
                            <a:noFill/>
                          </a:ln>
                          <a:solidFill>
                            <a:srgbClr val="0000FF"/>
                          </a:solidFill>
                          <a:effectLst/>
                          <a:latin typeface="Times New Roman" pitchFamily="18" charset="0"/>
                          <a:cs typeface="Times New Roman" pitchFamily="18" charset="0"/>
                          <a:sym typeface="Times New Roman" pitchFamily="18" charset="0"/>
                        </a:rPr>
                        <a:t>Hybrid  Eulerian</a:t>
                      </a:r>
                      <a:endParaRPr kumimoji="0" lang="en-US" sz="1000" b="0" i="0" u="none" strike="noStrike" cap="none" normalizeH="0" baseline="0" smtClean="0">
                        <a:ln>
                          <a:noFill/>
                        </a:ln>
                        <a:solidFill>
                          <a:srgbClr val="000000"/>
                        </a:solidFill>
                        <a:effectLst/>
                        <a:latin typeface="Arial" charset="0"/>
                        <a:cs typeface="Arial" charset="0"/>
                        <a:sym typeface="Arial" charset="0"/>
                      </a:endParaRPr>
                    </a:p>
                  </a:txBody>
                  <a:tcPr marL="121925" marR="121925" marT="45725" marB="45725" horzOverflow="overflow">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lnTlToBr>
                      <a:noFill/>
                    </a:lnTlToBr>
                    <a:lnBlToTr>
                      <a:noFill/>
                    </a:lnBlToTr>
                    <a:solidFill>
                      <a:srgbClr val="FDEADA">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Pts val="1400"/>
                        <a:buFont typeface="Times New Roman" pitchFamily="18" charset="0"/>
                        <a:buNone/>
                        <a:tabLst/>
                      </a:pPr>
                      <a:r>
                        <a:rPr kumimoji="0" lang="en-US" sz="1000" b="1" i="0" u="none" strike="noStrike" cap="none" normalizeH="0" baseline="0" smtClean="0">
                          <a:ln>
                            <a:noFill/>
                          </a:ln>
                          <a:solidFill>
                            <a:srgbClr val="000000"/>
                          </a:solidFill>
                          <a:effectLst/>
                          <a:latin typeface="Times New Roman" pitchFamily="18" charset="0"/>
                          <a:cs typeface="Times New Roman" pitchFamily="18" charset="0"/>
                          <a:sym typeface="Times New Roman" pitchFamily="18" charset="0"/>
                        </a:rPr>
                        <a:t>RRTM SW; New shallow cnvtion; TVD tracer</a:t>
                      </a:r>
                      <a:endParaRPr kumimoji="0" lang="en-US" sz="1000" b="0" i="0" u="none" strike="noStrike" cap="none" normalizeH="0" baseline="0" smtClean="0">
                        <a:ln>
                          <a:noFill/>
                        </a:ln>
                        <a:solidFill>
                          <a:srgbClr val="000000"/>
                        </a:solidFill>
                        <a:effectLst/>
                        <a:latin typeface="Arial" charset="0"/>
                        <a:cs typeface="Arial" charset="0"/>
                        <a:sym typeface="Arial" charset="0"/>
                      </a:endParaRPr>
                    </a:p>
                  </a:txBody>
                  <a:tcPr marL="121925" marR="121925" marT="45725" marB="45725" horzOverflow="overflow">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lnTlToBr>
                      <a:noFill/>
                    </a:lnTlToBr>
                    <a:lnBlToTr>
                      <a:noFill/>
                    </a:lnBlToTr>
                    <a:solidFill>
                      <a:srgbClr val="9BBB59">
                        <a:alpha val="20000"/>
                      </a:srgbClr>
                    </a:solidFill>
                  </a:tcPr>
                </a:tc>
              </a:tr>
              <a:tr h="273050">
                <a:tc>
                  <a:txBody>
                    <a:bodyPr/>
                    <a:lstStyle/>
                    <a:p>
                      <a:pPr marL="0" marR="0" lvl="0" indent="0" algn="r" defTabSz="914400" rtl="0" eaLnBrk="1" fontAlgn="base" latinLnBrk="0" hangingPunct="1">
                        <a:lnSpc>
                          <a:spcPct val="100000"/>
                        </a:lnSpc>
                        <a:spcBef>
                          <a:spcPct val="0"/>
                        </a:spcBef>
                        <a:spcAft>
                          <a:spcPct val="0"/>
                        </a:spcAft>
                        <a:buClrTx/>
                        <a:buSzPts val="1400"/>
                        <a:buFont typeface="Times New Roman" pitchFamily="18" charset="0"/>
                        <a:buNone/>
                        <a:tabLst/>
                      </a:pPr>
                      <a:r>
                        <a:rPr kumimoji="0" lang="en-US" sz="1000" b="1" i="0" u="none" strike="noStrike" cap="none" normalizeH="0" baseline="0" smtClean="0">
                          <a:ln>
                            <a:noFill/>
                          </a:ln>
                          <a:solidFill>
                            <a:srgbClr val="000000"/>
                          </a:solidFill>
                          <a:effectLst/>
                          <a:latin typeface="Times New Roman" pitchFamily="18" charset="0"/>
                          <a:cs typeface="Times New Roman" pitchFamily="18" charset="0"/>
                          <a:sym typeface="Times New Roman" pitchFamily="18" charset="0"/>
                        </a:rPr>
                        <a:t>Jan 2015</a:t>
                      </a:r>
                      <a:endParaRPr kumimoji="0" lang="en-US" sz="1000" b="0" i="0" u="none" strike="noStrike" cap="none" normalizeH="0" baseline="0" smtClean="0">
                        <a:ln>
                          <a:noFill/>
                        </a:ln>
                        <a:solidFill>
                          <a:srgbClr val="000000"/>
                        </a:solidFill>
                        <a:effectLst/>
                        <a:latin typeface="Arial" charset="0"/>
                        <a:cs typeface="Arial" charset="0"/>
                        <a:sym typeface="Arial" charset="0"/>
                      </a:endParaRPr>
                    </a:p>
                  </a:txBody>
                  <a:tcPr marL="121925" marR="121925" marT="45725" marB="45725" horzOverflow="overflow">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lnTlToBr>
                      <a:noFill/>
                    </a:lnTlToBr>
                    <a:lnBlToTr>
                      <a:noFill/>
                    </a:lnBlToTr>
                    <a:solidFill>
                      <a:srgbClr val="9BBB59">
                        <a:alpha val="20000"/>
                      </a:srgbClr>
                    </a:solidFill>
                  </a:tcPr>
                </a:tc>
                <a:tc gridSpan="2">
                  <a:txBody>
                    <a:bodyPr/>
                    <a:lstStyle/>
                    <a:p>
                      <a:pPr marL="0" marR="0" lvl="0" indent="0" algn="ctr" defTabSz="914400" rtl="0" eaLnBrk="1" fontAlgn="base" latinLnBrk="0" hangingPunct="1">
                        <a:lnSpc>
                          <a:spcPct val="100000"/>
                        </a:lnSpc>
                        <a:spcBef>
                          <a:spcPct val="0"/>
                        </a:spcBef>
                        <a:spcAft>
                          <a:spcPct val="0"/>
                        </a:spcAft>
                        <a:buClr>
                          <a:schemeClr val="folHlink"/>
                        </a:buClr>
                        <a:buSzPts val="1400"/>
                        <a:buFont typeface="Times New Roman" pitchFamily="18" charset="0"/>
                        <a:buNone/>
                        <a:tabLst/>
                      </a:pPr>
                      <a:r>
                        <a:rPr kumimoji="0" lang="en-US" sz="1000" b="1" i="0" u="none" strike="noStrike" cap="none" normalizeH="0" baseline="0" smtClean="0">
                          <a:ln>
                            <a:noFill/>
                          </a:ln>
                          <a:solidFill>
                            <a:schemeClr val="folHlink"/>
                          </a:solidFill>
                          <a:effectLst/>
                          <a:latin typeface="Times New Roman" pitchFamily="18" charset="0"/>
                          <a:cs typeface="Times New Roman" pitchFamily="18" charset="0"/>
                          <a:sym typeface="Times New Roman" pitchFamily="18" charset="0"/>
                        </a:rPr>
                        <a:t>64</a:t>
                      </a:r>
                      <a:endParaRPr kumimoji="0" lang="en-US" sz="1000" b="0" i="0" u="none" strike="noStrike" cap="none" normalizeH="0" baseline="0" smtClean="0">
                        <a:ln>
                          <a:noFill/>
                        </a:ln>
                        <a:solidFill>
                          <a:srgbClr val="000000"/>
                        </a:solidFill>
                        <a:effectLst/>
                        <a:latin typeface="Arial" charset="0"/>
                        <a:cs typeface="Arial" charset="0"/>
                        <a:sym typeface="Arial" charset="0"/>
                      </a:endParaRPr>
                    </a:p>
                  </a:txBody>
                  <a:tcPr marL="121925" marR="121925" marT="45725" marB="45725" horzOverflow="overflow">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lnTlToBr>
                      <a:noFill/>
                    </a:lnTlToBr>
                    <a:lnBlToTr>
                      <a:noFill/>
                    </a:lnBlToTr>
                    <a:solidFill>
                      <a:srgbClr val="D7E4BD"/>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rgbClr val="FF0000"/>
                        </a:buClr>
                        <a:buSzPts val="1400"/>
                        <a:buFont typeface="Times New Roman" pitchFamily="18" charset="0"/>
                        <a:buNone/>
                        <a:tabLst/>
                      </a:pPr>
                      <a:r>
                        <a:rPr kumimoji="0" lang="en-US" sz="1000" b="1" i="0" u="none" strike="noStrike" cap="none" normalizeH="0" baseline="0" smtClean="0">
                          <a:ln>
                            <a:noFill/>
                          </a:ln>
                          <a:solidFill>
                            <a:srgbClr val="FF0000"/>
                          </a:solidFill>
                          <a:effectLst/>
                          <a:latin typeface="Times New Roman" pitchFamily="18" charset="0"/>
                          <a:cs typeface="Times New Roman" pitchFamily="18" charset="0"/>
                          <a:sym typeface="Times New Roman" pitchFamily="18" charset="0"/>
                        </a:rPr>
                        <a:t>T1534 (13km)</a:t>
                      </a:r>
                      <a:endParaRPr kumimoji="0" lang="en-US" sz="1000" b="0" i="0" u="none" strike="noStrike" cap="none" normalizeH="0" baseline="0" smtClean="0">
                        <a:ln>
                          <a:noFill/>
                        </a:ln>
                        <a:solidFill>
                          <a:srgbClr val="000000"/>
                        </a:solidFill>
                        <a:effectLst/>
                        <a:latin typeface="Arial" charset="0"/>
                        <a:cs typeface="Arial" charset="0"/>
                        <a:sym typeface="Arial" charset="0"/>
                      </a:endParaRPr>
                    </a:p>
                  </a:txBody>
                  <a:tcPr marL="121925" marR="121925" marT="45725" marB="45725" horzOverflow="overflow">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lnTlToBr>
                      <a:noFill/>
                    </a:lnTlToBr>
                    <a:lnBlToTr>
                      <a:noFill/>
                    </a:lnBlToTr>
                    <a:solidFill>
                      <a:srgbClr val="9BBB5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
                          <a:srgbClr val="800000"/>
                        </a:buClr>
                        <a:buSzPts val="1400"/>
                        <a:buFont typeface="Times New Roman" pitchFamily="18" charset="0"/>
                        <a:buNone/>
                        <a:tabLst/>
                      </a:pPr>
                      <a:r>
                        <a:rPr kumimoji="0" lang="en-US" sz="1000" b="1" i="0" u="none" strike="noStrike" cap="none" normalizeH="0" baseline="0" smtClean="0">
                          <a:ln>
                            <a:noFill/>
                          </a:ln>
                          <a:solidFill>
                            <a:srgbClr val="800000"/>
                          </a:solidFill>
                          <a:effectLst/>
                          <a:latin typeface="Times New Roman" pitchFamily="18" charset="0"/>
                          <a:cs typeface="Times New Roman" pitchFamily="18" charset="0"/>
                          <a:sym typeface="Times New Roman" pitchFamily="18" charset="0"/>
                        </a:rPr>
                        <a:t>Hybrid Semi-Lag</a:t>
                      </a:r>
                      <a:endParaRPr kumimoji="0" lang="en-US" sz="1000" b="0" i="0" u="none" strike="noStrike" cap="none" normalizeH="0" baseline="0" smtClean="0">
                        <a:ln>
                          <a:noFill/>
                        </a:ln>
                        <a:solidFill>
                          <a:srgbClr val="000000"/>
                        </a:solidFill>
                        <a:effectLst/>
                        <a:latin typeface="Arial" charset="0"/>
                        <a:cs typeface="Arial" charset="0"/>
                        <a:sym typeface="Arial" charset="0"/>
                      </a:endParaRPr>
                    </a:p>
                  </a:txBody>
                  <a:tcPr marL="121925" marR="121925" marT="45725" marB="45725" horzOverflow="overflow">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lnTlToBr>
                      <a:noFill/>
                    </a:lnTlToBr>
                    <a:lnBlToTr>
                      <a:noFill/>
                    </a:lnBlToTr>
                    <a:solidFill>
                      <a:srgbClr val="FFC000">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Pts val="1400"/>
                        <a:buFont typeface="Times New Roman" pitchFamily="18" charset="0"/>
                        <a:buNone/>
                        <a:tabLst/>
                      </a:pPr>
                      <a:r>
                        <a:rPr kumimoji="0" lang="en-US" sz="1000" b="1" i="0" u="none" strike="noStrike" cap="none" normalizeH="0" baseline="0" smtClean="0">
                          <a:ln>
                            <a:noFill/>
                          </a:ln>
                          <a:solidFill>
                            <a:srgbClr val="000000"/>
                          </a:solidFill>
                          <a:effectLst/>
                          <a:latin typeface="Times New Roman" pitchFamily="18" charset="0"/>
                          <a:cs typeface="Times New Roman" pitchFamily="18" charset="0"/>
                          <a:sym typeface="Times New Roman" pitchFamily="18" charset="0"/>
                        </a:rPr>
                        <a:t>SLG;  Hybrid EDMF; McICA etc</a:t>
                      </a:r>
                      <a:endParaRPr kumimoji="0" lang="en-US" sz="1000" b="0" i="0" u="none" strike="noStrike" cap="none" normalizeH="0" baseline="0" smtClean="0">
                        <a:ln>
                          <a:noFill/>
                        </a:ln>
                        <a:solidFill>
                          <a:srgbClr val="000000"/>
                        </a:solidFill>
                        <a:effectLst/>
                        <a:latin typeface="Arial" charset="0"/>
                        <a:cs typeface="Arial" charset="0"/>
                        <a:sym typeface="Arial" charset="0"/>
                      </a:endParaRPr>
                    </a:p>
                  </a:txBody>
                  <a:tcPr marL="121925" marR="121925" marT="45725" marB="45725" horzOverflow="overflow">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lnTlToBr>
                      <a:noFill/>
                    </a:lnTlToBr>
                    <a:lnBlToTr>
                      <a:noFill/>
                    </a:lnBlToTr>
                    <a:solidFill>
                      <a:srgbClr val="9BBB59">
                        <a:alpha val="20000"/>
                      </a:srgbClr>
                    </a:solidFill>
                  </a:tcPr>
                </a:tc>
              </a:tr>
              <a:tr h="271463">
                <a:tc>
                  <a:txBody>
                    <a:bodyPr/>
                    <a:lstStyle/>
                    <a:p>
                      <a:pPr marL="0" marR="0" lvl="0" indent="0" algn="r" defTabSz="914400" rtl="0" eaLnBrk="1" fontAlgn="base" latinLnBrk="0" hangingPunct="1">
                        <a:lnSpc>
                          <a:spcPct val="100000"/>
                        </a:lnSpc>
                        <a:spcBef>
                          <a:spcPct val="0"/>
                        </a:spcBef>
                        <a:spcAft>
                          <a:spcPct val="0"/>
                        </a:spcAft>
                        <a:buClrTx/>
                        <a:buSzPts val="1400"/>
                        <a:buFont typeface="Times New Roman" pitchFamily="18" charset="0"/>
                        <a:buNone/>
                        <a:tabLst/>
                      </a:pPr>
                      <a:r>
                        <a:rPr kumimoji="0" lang="en-US" sz="1000" b="1" i="0" u="none" strike="noStrike" cap="none" normalizeH="0" baseline="0" smtClean="0">
                          <a:ln>
                            <a:noFill/>
                          </a:ln>
                          <a:solidFill>
                            <a:srgbClr val="000000"/>
                          </a:solidFill>
                          <a:effectLst/>
                          <a:latin typeface="Times New Roman" pitchFamily="18" charset="0"/>
                          <a:cs typeface="Times New Roman" pitchFamily="18" charset="0"/>
                          <a:sym typeface="Times New Roman" pitchFamily="18" charset="0"/>
                        </a:rPr>
                        <a:t>May2016</a:t>
                      </a:r>
                      <a:endParaRPr kumimoji="0" lang="en-US" sz="1000" b="0" i="0" u="none" strike="noStrike" cap="none" normalizeH="0" baseline="0" smtClean="0">
                        <a:ln>
                          <a:noFill/>
                        </a:ln>
                        <a:solidFill>
                          <a:srgbClr val="000000"/>
                        </a:solidFill>
                        <a:effectLst/>
                        <a:latin typeface="Arial" charset="0"/>
                        <a:cs typeface="Arial" charset="0"/>
                        <a:sym typeface="Arial" charset="0"/>
                      </a:endParaRPr>
                    </a:p>
                  </a:txBody>
                  <a:tcPr marL="121925" marR="121925" marT="45725" marB="45725" horzOverflow="overflow">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lnTlToBr>
                      <a:noFill/>
                    </a:lnTlToBr>
                    <a:lnBlToTr>
                      <a:noFill/>
                    </a:lnBlToTr>
                    <a:solidFill>
                      <a:srgbClr val="9BBB59">
                        <a:alpha val="20000"/>
                      </a:srgbClr>
                    </a:solidFill>
                  </a:tcPr>
                </a:tc>
                <a:tc gridSpan="2">
                  <a:txBody>
                    <a:bodyPr/>
                    <a:lstStyle/>
                    <a:p>
                      <a:pPr marL="0" marR="0" lvl="0" indent="0" algn="ctr" defTabSz="914400" rtl="0" eaLnBrk="1" fontAlgn="base" latinLnBrk="0" hangingPunct="1">
                        <a:lnSpc>
                          <a:spcPct val="100000"/>
                        </a:lnSpc>
                        <a:spcBef>
                          <a:spcPct val="0"/>
                        </a:spcBef>
                        <a:spcAft>
                          <a:spcPct val="0"/>
                        </a:spcAft>
                        <a:buClr>
                          <a:schemeClr val="folHlink"/>
                        </a:buClr>
                        <a:buSzPts val="1400"/>
                        <a:buFont typeface="Times New Roman" pitchFamily="18" charset="0"/>
                        <a:buNone/>
                        <a:tabLst/>
                      </a:pPr>
                      <a:r>
                        <a:rPr kumimoji="0" lang="en-US" sz="1000" b="1" i="0" u="none" strike="noStrike" cap="none" normalizeH="0" baseline="0" smtClean="0">
                          <a:ln>
                            <a:noFill/>
                          </a:ln>
                          <a:solidFill>
                            <a:schemeClr val="folHlink"/>
                          </a:solidFill>
                          <a:effectLst/>
                          <a:latin typeface="Times New Roman" pitchFamily="18" charset="0"/>
                          <a:cs typeface="Times New Roman" pitchFamily="18" charset="0"/>
                          <a:sym typeface="Times New Roman" pitchFamily="18" charset="0"/>
                        </a:rPr>
                        <a:t>64</a:t>
                      </a:r>
                      <a:endParaRPr kumimoji="0" lang="en-US" sz="1000" b="0" i="0" u="none" strike="noStrike" cap="none" normalizeH="0" baseline="0" smtClean="0">
                        <a:ln>
                          <a:noFill/>
                        </a:ln>
                        <a:solidFill>
                          <a:srgbClr val="000000"/>
                        </a:solidFill>
                        <a:effectLst/>
                        <a:latin typeface="Arial" charset="0"/>
                        <a:cs typeface="Arial" charset="0"/>
                        <a:sym typeface="Arial" charset="0"/>
                      </a:endParaRPr>
                    </a:p>
                  </a:txBody>
                  <a:tcPr marL="121925" marR="121925" marT="45725" marB="45725" horzOverflow="overflow">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lnTlToBr>
                      <a:noFill/>
                    </a:lnTlToBr>
                    <a:lnBlToTr>
                      <a:noFill/>
                    </a:lnBlToTr>
                    <a:solidFill>
                      <a:srgbClr val="D7E4BD"/>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rgbClr val="FF0000"/>
                        </a:buClr>
                        <a:buSzPts val="1400"/>
                        <a:buFont typeface="Times New Roman" pitchFamily="18" charset="0"/>
                        <a:buNone/>
                        <a:tabLst/>
                      </a:pPr>
                      <a:r>
                        <a:rPr kumimoji="0" lang="en-US" sz="1000" b="1" i="0" u="none" strike="noStrike" cap="none" normalizeH="0" baseline="0" smtClean="0">
                          <a:ln>
                            <a:noFill/>
                          </a:ln>
                          <a:solidFill>
                            <a:srgbClr val="FF0000"/>
                          </a:solidFill>
                          <a:effectLst/>
                          <a:latin typeface="Times New Roman" pitchFamily="18" charset="0"/>
                          <a:cs typeface="Times New Roman" pitchFamily="18" charset="0"/>
                          <a:sym typeface="Times New Roman" pitchFamily="18" charset="0"/>
                        </a:rPr>
                        <a:t>T1534 (13km)</a:t>
                      </a:r>
                      <a:endParaRPr kumimoji="0" lang="en-US" sz="1000" b="0" i="0" u="none" strike="noStrike" cap="none" normalizeH="0" baseline="0" smtClean="0">
                        <a:ln>
                          <a:noFill/>
                        </a:ln>
                        <a:solidFill>
                          <a:srgbClr val="000000"/>
                        </a:solidFill>
                        <a:effectLst/>
                        <a:latin typeface="Arial" charset="0"/>
                        <a:cs typeface="Arial" charset="0"/>
                        <a:sym typeface="Arial" charset="0"/>
                      </a:endParaRPr>
                    </a:p>
                  </a:txBody>
                  <a:tcPr marL="121925" marR="121925" marT="45725" marB="45725" horzOverflow="overflow">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lnTlToBr>
                      <a:noFill/>
                    </a:lnTlToBr>
                    <a:lnBlToTr>
                      <a:noFill/>
                    </a:lnBlToTr>
                    <a:solidFill>
                      <a:srgbClr val="9BBB5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
                          <a:srgbClr val="800000"/>
                        </a:buClr>
                        <a:buSzPts val="1400"/>
                        <a:buFont typeface="Times New Roman" pitchFamily="18" charset="0"/>
                        <a:buNone/>
                        <a:tabLst/>
                      </a:pPr>
                      <a:r>
                        <a:rPr kumimoji="0" lang="en-US" sz="1000" b="1" i="0" u="none" strike="noStrike" cap="none" normalizeH="0" baseline="0" smtClean="0">
                          <a:ln>
                            <a:noFill/>
                          </a:ln>
                          <a:solidFill>
                            <a:srgbClr val="800000"/>
                          </a:solidFill>
                          <a:effectLst/>
                          <a:latin typeface="Times New Roman" pitchFamily="18" charset="0"/>
                          <a:cs typeface="Times New Roman" pitchFamily="18" charset="0"/>
                          <a:sym typeface="Times New Roman" pitchFamily="18" charset="0"/>
                        </a:rPr>
                        <a:t>Hybrid Semi-Lag</a:t>
                      </a:r>
                      <a:endParaRPr kumimoji="0" lang="en-US" sz="1000" b="0" i="0" u="none" strike="noStrike" cap="none" normalizeH="0" baseline="0" smtClean="0">
                        <a:ln>
                          <a:noFill/>
                        </a:ln>
                        <a:solidFill>
                          <a:srgbClr val="000000"/>
                        </a:solidFill>
                        <a:effectLst/>
                        <a:latin typeface="Arial" charset="0"/>
                        <a:cs typeface="Arial" charset="0"/>
                        <a:sym typeface="Arial" charset="0"/>
                      </a:endParaRPr>
                    </a:p>
                  </a:txBody>
                  <a:tcPr marL="121925" marR="121925" marT="45725" marB="45725" horzOverflow="overflow">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lnTlToBr>
                      <a:noFill/>
                    </a:lnTlToBr>
                    <a:lnBlToTr>
                      <a:noFill/>
                    </a:lnBlToTr>
                    <a:solidFill>
                      <a:srgbClr val="FFC000">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Pts val="1400"/>
                        <a:buFont typeface="Times New Roman" pitchFamily="18" charset="0"/>
                        <a:buNone/>
                        <a:tabLst/>
                      </a:pPr>
                      <a:r>
                        <a:rPr kumimoji="0" lang="en-US" sz="1000" b="1" i="0" u="none" strike="noStrike" cap="none" normalizeH="0" baseline="0" smtClean="0">
                          <a:ln>
                            <a:noFill/>
                          </a:ln>
                          <a:solidFill>
                            <a:srgbClr val="000000"/>
                          </a:solidFill>
                          <a:effectLst/>
                          <a:latin typeface="Times New Roman" pitchFamily="18" charset="0"/>
                          <a:cs typeface="Times New Roman" pitchFamily="18" charset="0"/>
                          <a:sym typeface="Times New Roman" pitchFamily="18" charset="0"/>
                        </a:rPr>
                        <a:t>4-D Hybrid En-Var DA</a:t>
                      </a:r>
                      <a:endParaRPr kumimoji="0" lang="en-US" sz="1000" b="0" i="0" u="none" strike="noStrike" cap="none" normalizeH="0" baseline="0" smtClean="0">
                        <a:ln>
                          <a:noFill/>
                        </a:ln>
                        <a:solidFill>
                          <a:srgbClr val="000000"/>
                        </a:solidFill>
                        <a:effectLst/>
                        <a:latin typeface="Arial" charset="0"/>
                        <a:cs typeface="Arial" charset="0"/>
                        <a:sym typeface="Arial" charset="0"/>
                      </a:endParaRPr>
                    </a:p>
                  </a:txBody>
                  <a:tcPr marL="121925" marR="121925" marT="45725" marB="45725" horzOverflow="overflow">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lnTlToBr>
                      <a:noFill/>
                    </a:lnTlToBr>
                    <a:lnBlToTr>
                      <a:noFill/>
                    </a:lnBlToTr>
                    <a:solidFill>
                      <a:srgbClr val="9BBB59">
                        <a:alpha val="20000"/>
                      </a:srgbClr>
                    </a:solidFill>
                  </a:tcPr>
                </a:tc>
              </a:tr>
              <a:tr h="271463">
                <a:tc>
                  <a:txBody>
                    <a:bodyPr/>
                    <a:lstStyle/>
                    <a:p>
                      <a:pPr marL="0" marR="0" lvl="0" indent="0" algn="r" defTabSz="914400" rtl="0" eaLnBrk="1" fontAlgn="base" latinLnBrk="0" hangingPunct="1">
                        <a:lnSpc>
                          <a:spcPct val="100000"/>
                        </a:lnSpc>
                        <a:spcBef>
                          <a:spcPct val="0"/>
                        </a:spcBef>
                        <a:spcAft>
                          <a:spcPct val="0"/>
                        </a:spcAft>
                        <a:buClrTx/>
                        <a:buSzPts val="1400"/>
                        <a:buFont typeface="Times New Roman" pitchFamily="18" charset="0"/>
                        <a:buNone/>
                        <a:tabLst/>
                      </a:pPr>
                      <a:r>
                        <a:rPr kumimoji="0" lang="en-US" sz="1000" b="1" i="0" u="none" strike="noStrike" cap="none" normalizeH="0" baseline="0" smtClean="0">
                          <a:ln>
                            <a:noFill/>
                          </a:ln>
                          <a:solidFill>
                            <a:srgbClr val="000000"/>
                          </a:solidFill>
                          <a:effectLst/>
                          <a:latin typeface="Times New Roman" pitchFamily="18" charset="0"/>
                          <a:cs typeface="Times New Roman" pitchFamily="18" charset="0"/>
                          <a:sym typeface="Times New Roman" pitchFamily="18" charset="0"/>
                        </a:rPr>
                        <a:t>Jun2017</a:t>
                      </a:r>
                      <a:endParaRPr kumimoji="0" lang="en-US" sz="1000" b="0" i="0" u="none" strike="noStrike" cap="none" normalizeH="0" baseline="0" smtClean="0">
                        <a:ln>
                          <a:noFill/>
                        </a:ln>
                        <a:solidFill>
                          <a:srgbClr val="000000"/>
                        </a:solidFill>
                        <a:effectLst/>
                        <a:latin typeface="Arial" charset="0"/>
                        <a:cs typeface="Arial" charset="0"/>
                        <a:sym typeface="Arial" charset="0"/>
                      </a:endParaRPr>
                    </a:p>
                  </a:txBody>
                  <a:tcPr marL="121925" marR="121925" marT="45725" marB="45725" horzOverflow="overflow">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lnTlToBr>
                      <a:noFill/>
                    </a:lnTlToBr>
                    <a:lnBlToTr>
                      <a:noFill/>
                    </a:lnBlToTr>
                    <a:solidFill>
                      <a:srgbClr val="9BBB59">
                        <a:alpha val="20000"/>
                      </a:srgbClr>
                    </a:solidFill>
                  </a:tcPr>
                </a:tc>
                <a:tc gridSpan="2">
                  <a:txBody>
                    <a:bodyPr/>
                    <a:lstStyle/>
                    <a:p>
                      <a:pPr marL="0" marR="0" lvl="0" indent="0" algn="ctr" defTabSz="914400" rtl="0" eaLnBrk="1" fontAlgn="base" latinLnBrk="0" hangingPunct="1">
                        <a:lnSpc>
                          <a:spcPct val="100000"/>
                        </a:lnSpc>
                        <a:spcBef>
                          <a:spcPct val="0"/>
                        </a:spcBef>
                        <a:spcAft>
                          <a:spcPct val="0"/>
                        </a:spcAft>
                        <a:buClr>
                          <a:schemeClr val="folHlink"/>
                        </a:buClr>
                        <a:buSzPts val="1400"/>
                        <a:buFont typeface="Times New Roman" pitchFamily="18" charset="0"/>
                        <a:buNone/>
                        <a:tabLst/>
                      </a:pPr>
                      <a:r>
                        <a:rPr kumimoji="0" lang="en-US" sz="1000" b="1" i="0" u="none" strike="noStrike" cap="none" normalizeH="0" baseline="0" smtClean="0">
                          <a:ln>
                            <a:noFill/>
                          </a:ln>
                          <a:solidFill>
                            <a:schemeClr val="folHlink"/>
                          </a:solidFill>
                          <a:effectLst/>
                          <a:latin typeface="Times New Roman" pitchFamily="18" charset="0"/>
                          <a:cs typeface="Times New Roman" pitchFamily="18" charset="0"/>
                          <a:sym typeface="Times New Roman" pitchFamily="18" charset="0"/>
                        </a:rPr>
                        <a:t>64</a:t>
                      </a:r>
                      <a:endParaRPr kumimoji="0" lang="en-US" sz="1000" b="0" i="0" u="none" strike="noStrike" cap="none" normalizeH="0" baseline="0" smtClean="0">
                        <a:ln>
                          <a:noFill/>
                        </a:ln>
                        <a:solidFill>
                          <a:srgbClr val="000000"/>
                        </a:solidFill>
                        <a:effectLst/>
                        <a:latin typeface="Arial" charset="0"/>
                        <a:cs typeface="Arial" charset="0"/>
                        <a:sym typeface="Arial" charset="0"/>
                      </a:endParaRPr>
                    </a:p>
                  </a:txBody>
                  <a:tcPr marL="121925" marR="121925" marT="45725" marB="45725" horzOverflow="overflow">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lnTlToBr>
                      <a:noFill/>
                    </a:lnTlToBr>
                    <a:lnBlToTr>
                      <a:noFill/>
                    </a:lnBlToTr>
                    <a:solidFill>
                      <a:srgbClr val="D7E4BD"/>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rgbClr val="FF0000"/>
                        </a:buClr>
                        <a:buSzPts val="1400"/>
                        <a:buFont typeface="Times New Roman" pitchFamily="18" charset="0"/>
                        <a:buNone/>
                        <a:tabLst/>
                      </a:pPr>
                      <a:r>
                        <a:rPr kumimoji="0" lang="en-US" sz="1000" b="1" i="0" u="none" strike="noStrike" cap="none" normalizeH="0" baseline="0" smtClean="0">
                          <a:ln>
                            <a:noFill/>
                          </a:ln>
                          <a:solidFill>
                            <a:srgbClr val="FF0000"/>
                          </a:solidFill>
                          <a:effectLst/>
                          <a:latin typeface="Times New Roman" pitchFamily="18" charset="0"/>
                          <a:cs typeface="Times New Roman" pitchFamily="18" charset="0"/>
                          <a:sym typeface="Times New Roman" pitchFamily="18" charset="0"/>
                        </a:rPr>
                        <a:t>T1534 (13km)</a:t>
                      </a:r>
                      <a:endParaRPr kumimoji="0" lang="en-US" sz="1000" b="0" i="0" u="none" strike="noStrike" cap="none" normalizeH="0" baseline="0" smtClean="0">
                        <a:ln>
                          <a:noFill/>
                        </a:ln>
                        <a:solidFill>
                          <a:srgbClr val="000000"/>
                        </a:solidFill>
                        <a:effectLst/>
                        <a:latin typeface="Arial" charset="0"/>
                        <a:cs typeface="Arial" charset="0"/>
                        <a:sym typeface="Arial" charset="0"/>
                      </a:endParaRPr>
                    </a:p>
                  </a:txBody>
                  <a:tcPr marL="121925" marR="121925" marT="45725" marB="45725" horzOverflow="overflow">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lnTlToBr>
                      <a:noFill/>
                    </a:lnTlToBr>
                    <a:lnBlToTr>
                      <a:noFill/>
                    </a:lnBlToTr>
                    <a:solidFill>
                      <a:srgbClr val="9BBB5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
                          <a:srgbClr val="800000"/>
                        </a:buClr>
                        <a:buSzPts val="1400"/>
                        <a:buFont typeface="Times New Roman" pitchFamily="18" charset="0"/>
                        <a:buNone/>
                        <a:tabLst/>
                      </a:pPr>
                      <a:r>
                        <a:rPr kumimoji="0" lang="en-US" sz="1000" b="1" i="0" u="none" strike="noStrike" cap="none" normalizeH="0" baseline="0" smtClean="0">
                          <a:ln>
                            <a:noFill/>
                          </a:ln>
                          <a:solidFill>
                            <a:srgbClr val="800000"/>
                          </a:solidFill>
                          <a:effectLst/>
                          <a:latin typeface="Times New Roman" pitchFamily="18" charset="0"/>
                          <a:cs typeface="Times New Roman" pitchFamily="18" charset="0"/>
                          <a:sym typeface="Times New Roman" pitchFamily="18" charset="0"/>
                        </a:rPr>
                        <a:t>Hybrid Semi-Lag</a:t>
                      </a:r>
                      <a:endParaRPr kumimoji="0" lang="en-US" sz="1000" b="0" i="0" u="none" strike="noStrike" cap="none" normalizeH="0" baseline="0" smtClean="0">
                        <a:ln>
                          <a:noFill/>
                        </a:ln>
                        <a:solidFill>
                          <a:srgbClr val="000000"/>
                        </a:solidFill>
                        <a:effectLst/>
                        <a:latin typeface="Arial" charset="0"/>
                        <a:cs typeface="Arial" charset="0"/>
                        <a:sym typeface="Arial" charset="0"/>
                      </a:endParaRPr>
                    </a:p>
                  </a:txBody>
                  <a:tcPr marL="121925" marR="121925" marT="45725" marB="45725" horzOverflow="overflow">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lnTlToBr>
                      <a:noFill/>
                    </a:lnTlToBr>
                    <a:lnBlToTr>
                      <a:noFill/>
                    </a:lnBlToTr>
                    <a:solidFill>
                      <a:srgbClr val="FFC000">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Pts val="1400"/>
                        <a:buFont typeface="Times New Roman" pitchFamily="18" charset="0"/>
                        <a:buNone/>
                        <a:tabLst/>
                      </a:pPr>
                      <a:r>
                        <a:rPr kumimoji="0" lang="en-US" sz="1000" b="1" i="0" u="none" strike="noStrike" cap="none" normalizeH="0" baseline="0" smtClean="0">
                          <a:ln>
                            <a:noFill/>
                          </a:ln>
                          <a:solidFill>
                            <a:srgbClr val="000000"/>
                          </a:solidFill>
                          <a:effectLst/>
                          <a:latin typeface="Times New Roman" pitchFamily="18" charset="0"/>
                          <a:cs typeface="Times New Roman" pitchFamily="18" charset="0"/>
                          <a:sym typeface="Times New Roman" pitchFamily="18" charset="0"/>
                        </a:rPr>
                        <a:t>NEMS GSM, advanced physics</a:t>
                      </a:r>
                      <a:endParaRPr kumimoji="0" lang="en-US" sz="1000" b="0" i="0" u="none" strike="noStrike" cap="none" normalizeH="0" baseline="0" smtClean="0">
                        <a:ln>
                          <a:noFill/>
                        </a:ln>
                        <a:solidFill>
                          <a:srgbClr val="000000"/>
                        </a:solidFill>
                        <a:effectLst/>
                        <a:latin typeface="Arial" charset="0"/>
                        <a:cs typeface="Arial" charset="0"/>
                        <a:sym typeface="Arial" charset="0"/>
                      </a:endParaRPr>
                    </a:p>
                  </a:txBody>
                  <a:tcPr marL="121925" marR="121925" marT="45725" marB="45725" horzOverflow="overflow">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lnTlToBr>
                      <a:noFill/>
                    </a:lnTlToBr>
                    <a:lnBlToTr>
                      <a:noFill/>
                    </a:lnBlToTr>
                    <a:solidFill>
                      <a:srgbClr val="9BBB59">
                        <a:alpha val="20000"/>
                      </a:srgbClr>
                    </a:solidFill>
                  </a:tcPr>
                </a:tc>
              </a:tr>
              <a:tr h="271463">
                <a:tc>
                  <a:txBody>
                    <a:bodyPr/>
                    <a:lstStyle/>
                    <a:p>
                      <a:pPr marL="0" marR="0" lvl="0" indent="0" algn="r" defTabSz="914400" rtl="0" eaLnBrk="1" fontAlgn="base" latinLnBrk="0" hangingPunct="1">
                        <a:lnSpc>
                          <a:spcPct val="100000"/>
                        </a:lnSpc>
                        <a:spcBef>
                          <a:spcPct val="0"/>
                        </a:spcBef>
                        <a:spcAft>
                          <a:spcPct val="0"/>
                        </a:spcAft>
                        <a:buClrTx/>
                        <a:buSzPts val="1400"/>
                        <a:buFont typeface="Times New Roman" pitchFamily="18" charset="0"/>
                        <a:buNone/>
                        <a:tabLst/>
                      </a:pPr>
                      <a:r>
                        <a:rPr kumimoji="0" lang="en-US" sz="1000" b="1" i="0" u="none" strike="noStrike" cap="none" normalizeH="0" baseline="0" smtClean="0">
                          <a:ln>
                            <a:noFill/>
                          </a:ln>
                          <a:solidFill>
                            <a:srgbClr val="000000"/>
                          </a:solidFill>
                          <a:effectLst/>
                          <a:latin typeface="Times New Roman" pitchFamily="18" charset="0"/>
                          <a:cs typeface="Times New Roman" pitchFamily="18" charset="0"/>
                          <a:sym typeface="Times New Roman" pitchFamily="18" charset="0"/>
                        </a:rPr>
                        <a:t>April 2019</a:t>
                      </a:r>
                      <a:endParaRPr kumimoji="0" lang="en-US" sz="1000" b="0" i="0" u="none" strike="noStrike" cap="none" normalizeH="0" baseline="0" smtClean="0">
                        <a:ln>
                          <a:noFill/>
                        </a:ln>
                        <a:solidFill>
                          <a:srgbClr val="000000"/>
                        </a:solidFill>
                        <a:effectLst/>
                        <a:latin typeface="Arial" charset="0"/>
                        <a:cs typeface="Arial" charset="0"/>
                        <a:sym typeface="Arial" charset="0"/>
                      </a:endParaRPr>
                    </a:p>
                  </a:txBody>
                  <a:tcPr marL="121925" marR="121925" marT="45725" marB="45725" horzOverflow="overflow">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12700" cap="flat" cmpd="sng" algn="ctr">
                      <a:solidFill>
                        <a:srgbClr val="9BBB59"/>
                      </a:solidFill>
                      <a:prstDash val="solid"/>
                      <a:round/>
                      <a:headEnd type="none" w="sm" len="sm"/>
                      <a:tailEnd type="none" w="sm" len="sm"/>
                    </a:lnB>
                    <a:lnTlToBr>
                      <a:noFill/>
                    </a:lnTlToBr>
                    <a:lnBlToTr>
                      <a:noFill/>
                    </a:lnBlToTr>
                    <a:solidFill>
                      <a:srgbClr val="9BBB59"/>
                    </a:solidFill>
                  </a:tcPr>
                </a:tc>
                <a:tc gridSpan="2">
                  <a:txBody>
                    <a:bodyPr/>
                    <a:lstStyle/>
                    <a:p>
                      <a:pPr marL="0" marR="0" lvl="0" indent="0" algn="ctr" defTabSz="914400" rtl="0" eaLnBrk="1" fontAlgn="base" latinLnBrk="0" hangingPunct="1">
                        <a:lnSpc>
                          <a:spcPct val="100000"/>
                        </a:lnSpc>
                        <a:spcBef>
                          <a:spcPct val="0"/>
                        </a:spcBef>
                        <a:spcAft>
                          <a:spcPct val="0"/>
                        </a:spcAft>
                        <a:buClr>
                          <a:schemeClr val="folHlink"/>
                        </a:buClr>
                        <a:buSzPts val="1400"/>
                        <a:buFont typeface="Times New Roman" pitchFamily="18" charset="0"/>
                        <a:buNone/>
                        <a:tabLst/>
                      </a:pPr>
                      <a:r>
                        <a:rPr kumimoji="0" lang="en-US" sz="1000" b="1" i="0" u="none" strike="noStrike" cap="none" normalizeH="0" baseline="0" smtClean="0">
                          <a:ln>
                            <a:noFill/>
                          </a:ln>
                          <a:solidFill>
                            <a:schemeClr val="folHlink"/>
                          </a:solidFill>
                          <a:effectLst/>
                          <a:latin typeface="Times New Roman" pitchFamily="18" charset="0"/>
                          <a:cs typeface="Times New Roman" pitchFamily="18" charset="0"/>
                          <a:sym typeface="Times New Roman" pitchFamily="18" charset="0"/>
                        </a:rPr>
                        <a:t>64</a:t>
                      </a:r>
                      <a:endParaRPr kumimoji="0" lang="en-US" sz="1000" b="0" i="0" u="none" strike="noStrike" cap="none" normalizeH="0" baseline="0" smtClean="0">
                        <a:ln>
                          <a:noFill/>
                        </a:ln>
                        <a:solidFill>
                          <a:srgbClr val="000000"/>
                        </a:solidFill>
                        <a:effectLst/>
                        <a:latin typeface="Arial" charset="0"/>
                        <a:cs typeface="Arial" charset="0"/>
                        <a:sym typeface="Arial" charset="0"/>
                      </a:endParaRPr>
                    </a:p>
                  </a:txBody>
                  <a:tcPr marL="121925" marR="121925" marT="45725" marB="45725" horzOverflow="overflow">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12700" cap="flat" cmpd="sng" algn="ctr">
                      <a:solidFill>
                        <a:srgbClr val="9BBB59"/>
                      </a:solidFill>
                      <a:prstDash val="solid"/>
                      <a:round/>
                      <a:headEnd type="none" w="sm" len="sm"/>
                      <a:tailEnd type="none" w="sm" len="sm"/>
                    </a:lnB>
                    <a:lnTlToBr>
                      <a:noFill/>
                    </a:lnTlToBr>
                    <a:lnBlToTr>
                      <a:noFill/>
                    </a:lnBlToTr>
                    <a:solidFill>
                      <a:srgbClr val="9BBB59"/>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rgbClr val="FF0000"/>
                        </a:buClr>
                        <a:buSzPts val="1400"/>
                        <a:buFont typeface="Times New Roman" pitchFamily="18" charset="0"/>
                        <a:buNone/>
                        <a:tabLst/>
                      </a:pPr>
                      <a:r>
                        <a:rPr kumimoji="0" lang="en-US" sz="1000" b="1" i="0" u="none" strike="noStrike" cap="none" normalizeH="0" baseline="0" smtClean="0">
                          <a:ln>
                            <a:noFill/>
                          </a:ln>
                          <a:solidFill>
                            <a:srgbClr val="FF0000"/>
                          </a:solidFill>
                          <a:effectLst/>
                          <a:latin typeface="Times New Roman" pitchFamily="18" charset="0"/>
                          <a:cs typeface="Times New Roman" pitchFamily="18" charset="0"/>
                          <a:sym typeface="Times New Roman" pitchFamily="18" charset="0"/>
                        </a:rPr>
                        <a:t>FV3  (13km)</a:t>
                      </a:r>
                      <a:endParaRPr kumimoji="0" lang="en-US" sz="1000" b="0" i="0" u="none" strike="noStrike" cap="none" normalizeH="0" baseline="0" smtClean="0">
                        <a:ln>
                          <a:noFill/>
                        </a:ln>
                        <a:solidFill>
                          <a:srgbClr val="000000"/>
                        </a:solidFill>
                        <a:effectLst/>
                        <a:latin typeface="Arial" charset="0"/>
                        <a:cs typeface="Arial" charset="0"/>
                        <a:sym typeface="Arial" charset="0"/>
                      </a:endParaRPr>
                    </a:p>
                  </a:txBody>
                  <a:tcPr marL="121925" marR="121925" marT="45725" marB="45725" horzOverflow="overflow">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12700" cap="flat" cmpd="sng" algn="ctr">
                      <a:solidFill>
                        <a:srgbClr val="9BBB59"/>
                      </a:solidFill>
                      <a:prstDash val="solid"/>
                      <a:round/>
                      <a:headEnd type="none" w="sm" len="sm"/>
                      <a:tailEnd type="none" w="sm" len="sm"/>
                    </a:lnB>
                    <a:lnTlToBr>
                      <a:noFill/>
                    </a:lnTlToBr>
                    <a:lnBlToTr>
                      <a:noFill/>
                    </a:lnBlToTr>
                    <a:solidFill>
                      <a:srgbClr val="9BBB59"/>
                    </a:solidFill>
                  </a:tcPr>
                </a:tc>
                <a:tc>
                  <a:txBody>
                    <a:bodyPr/>
                    <a:lstStyle/>
                    <a:p>
                      <a:pPr marL="0" marR="0" lvl="0" indent="0" algn="ctr" defTabSz="914400" rtl="0" eaLnBrk="1" fontAlgn="base" latinLnBrk="0" hangingPunct="1">
                        <a:lnSpc>
                          <a:spcPct val="100000"/>
                        </a:lnSpc>
                        <a:spcBef>
                          <a:spcPct val="0"/>
                        </a:spcBef>
                        <a:spcAft>
                          <a:spcPct val="0"/>
                        </a:spcAft>
                        <a:buClr>
                          <a:srgbClr val="800000"/>
                        </a:buClr>
                        <a:buSzPts val="1400"/>
                        <a:buFont typeface="Times New Roman" pitchFamily="18" charset="0"/>
                        <a:buNone/>
                        <a:tabLst/>
                      </a:pPr>
                      <a:r>
                        <a:rPr kumimoji="0" lang="en-US" sz="1000" b="1" i="0" u="none" strike="noStrike" cap="none" normalizeH="0" baseline="0" smtClean="0">
                          <a:ln>
                            <a:noFill/>
                          </a:ln>
                          <a:solidFill>
                            <a:srgbClr val="800000"/>
                          </a:solidFill>
                          <a:effectLst/>
                          <a:latin typeface="Times New Roman" pitchFamily="18" charset="0"/>
                          <a:cs typeface="Times New Roman" pitchFamily="18" charset="0"/>
                          <a:sym typeface="Times New Roman" pitchFamily="18" charset="0"/>
                        </a:rPr>
                        <a:t>Finite-Volume </a:t>
                      </a:r>
                      <a:endParaRPr kumimoji="0" lang="en-US" sz="1000" b="0" i="0" u="none" strike="noStrike" cap="none" normalizeH="0" baseline="0" smtClean="0">
                        <a:ln>
                          <a:noFill/>
                        </a:ln>
                        <a:solidFill>
                          <a:srgbClr val="000000"/>
                        </a:solidFill>
                        <a:effectLst/>
                        <a:latin typeface="Arial" charset="0"/>
                        <a:cs typeface="Arial" charset="0"/>
                        <a:sym typeface="Arial" charset="0"/>
                      </a:endParaRPr>
                    </a:p>
                  </a:txBody>
                  <a:tcPr marL="121925" marR="121925" marT="45725" marB="45725" horzOverflow="overflow">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12700" cap="flat" cmpd="sng" algn="ctr">
                      <a:solidFill>
                        <a:srgbClr val="9BBB59"/>
                      </a:solidFill>
                      <a:prstDash val="solid"/>
                      <a:round/>
                      <a:headEnd type="none" w="sm" len="sm"/>
                      <a:tailEnd type="none" w="sm" len="sm"/>
                    </a:lnB>
                    <a:lnTlToBr>
                      <a:noFill/>
                    </a:lnTlToBr>
                    <a:lnBlToTr>
                      <a:noFill/>
                    </a:lnBlToTr>
                    <a:solidFill>
                      <a:srgbClr val="9BBB59"/>
                    </a:solidFill>
                  </a:tcPr>
                </a:tc>
                <a:tc>
                  <a:txBody>
                    <a:bodyPr/>
                    <a:lstStyle/>
                    <a:p>
                      <a:pPr marL="0" marR="0" lvl="0" indent="0" algn="l" defTabSz="914400" rtl="0" eaLnBrk="1" fontAlgn="base" latinLnBrk="0" hangingPunct="1">
                        <a:lnSpc>
                          <a:spcPct val="100000"/>
                        </a:lnSpc>
                        <a:spcBef>
                          <a:spcPct val="0"/>
                        </a:spcBef>
                        <a:spcAft>
                          <a:spcPct val="0"/>
                        </a:spcAft>
                        <a:buClrTx/>
                        <a:buSzPts val="1400"/>
                        <a:buFont typeface="Times New Roman" pitchFamily="18" charset="0"/>
                        <a:buNone/>
                        <a:tabLst/>
                      </a:pPr>
                      <a:r>
                        <a:rPr kumimoji="0" lang="en-US" sz="1000" b="1" i="0" u="none" strike="noStrike" cap="none" normalizeH="0" baseline="0" smtClean="0">
                          <a:ln>
                            <a:noFill/>
                          </a:ln>
                          <a:solidFill>
                            <a:srgbClr val="000000"/>
                          </a:solidFill>
                          <a:effectLst/>
                          <a:latin typeface="Times New Roman" pitchFamily="18" charset="0"/>
                          <a:cs typeface="Times New Roman" pitchFamily="18" charset="0"/>
                          <a:sym typeface="Times New Roman" pitchFamily="18" charset="0"/>
                        </a:rPr>
                        <a:t>NGGPS FV3 dycore, GFDL MP</a:t>
                      </a:r>
                      <a:endParaRPr kumimoji="0" lang="en-US" sz="1000" b="0" i="0" u="none" strike="noStrike" cap="none" normalizeH="0" baseline="0" smtClean="0">
                        <a:ln>
                          <a:noFill/>
                        </a:ln>
                        <a:solidFill>
                          <a:srgbClr val="000000"/>
                        </a:solidFill>
                        <a:effectLst/>
                        <a:latin typeface="Arial" charset="0"/>
                        <a:cs typeface="Arial" charset="0"/>
                        <a:sym typeface="Arial" charset="0"/>
                      </a:endParaRPr>
                    </a:p>
                  </a:txBody>
                  <a:tcPr marL="121925" marR="121925" marT="45725" marB="45725" horzOverflow="overflow">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12700" cap="flat" cmpd="sng" algn="ctr">
                      <a:solidFill>
                        <a:srgbClr val="9BBB59"/>
                      </a:solidFill>
                      <a:prstDash val="solid"/>
                      <a:round/>
                      <a:headEnd type="none" w="sm" len="sm"/>
                      <a:tailEnd type="none" w="sm" len="sm"/>
                    </a:lnB>
                    <a:lnTlToBr>
                      <a:noFill/>
                    </a:lnTlToBr>
                    <a:lnBlToTr>
                      <a:noFill/>
                    </a:lnBlToTr>
                    <a:solidFill>
                      <a:srgbClr val="9BBB59"/>
                    </a:solidFill>
                  </a:tcPr>
                </a:tc>
              </a:tr>
            </a:tbl>
          </a:graphicData>
        </a:graphic>
      </p:graphicFrame>
      <p:sp>
        <p:nvSpPr>
          <p:cNvPr id="18551" name="Google Shape;125;p14"/>
          <p:cNvSpPr txBox="1">
            <a:spLocks noChangeArrowheads="1"/>
          </p:cNvSpPr>
          <p:nvPr/>
        </p:nvSpPr>
        <p:spPr bwMode="auto">
          <a:xfrm>
            <a:off x="6553200" y="6492875"/>
            <a:ext cx="2133600" cy="365125"/>
          </a:xfrm>
          <a:prstGeom prst="rect">
            <a:avLst/>
          </a:prstGeom>
          <a:noFill/>
          <a:ln w="9525">
            <a:noFill/>
            <a:miter lim="800000"/>
            <a:headEnd/>
            <a:tailEnd/>
          </a:ln>
        </p:spPr>
        <p:txBody>
          <a:bodyPr lIns="91425" tIns="45700" rIns="91425" bIns="45700" anchor="ctr"/>
          <a:lstStyle/>
          <a:p>
            <a:pPr algn="r">
              <a:buClr>
                <a:srgbClr val="000000"/>
              </a:buClr>
              <a:buFont typeface="Arial" charset="0"/>
              <a:buNone/>
            </a:pPr>
            <a:fld id="{BC15480D-3059-4A36-8AB2-455CC0AE21FD}" type="slidenum">
              <a:rPr lang="en-US" sz="1200">
                <a:solidFill>
                  <a:srgbClr val="888888"/>
                </a:solidFill>
              </a:rPr>
              <a:pPr algn="r">
                <a:buClr>
                  <a:srgbClr val="000000"/>
                </a:buClr>
                <a:buFont typeface="Arial" charset="0"/>
                <a:buNone/>
              </a:pPr>
              <a:t>3</a:t>
            </a:fld>
            <a:endParaRPr lang="en-US" sz="1200">
              <a:solidFill>
                <a:srgbClr val="888888"/>
              </a:solidFill>
            </a:endParaRPr>
          </a:p>
        </p:txBody>
      </p:sp>
      <p:sp>
        <p:nvSpPr>
          <p:cNvPr id="18552" name="TextBox 1"/>
          <p:cNvSpPr txBox="1">
            <a:spLocks noChangeArrowheads="1"/>
          </p:cNvSpPr>
          <p:nvPr/>
        </p:nvSpPr>
        <p:spPr bwMode="auto">
          <a:xfrm>
            <a:off x="2093913" y="6489700"/>
            <a:ext cx="5078412" cy="307975"/>
          </a:xfrm>
          <a:prstGeom prst="rect">
            <a:avLst/>
          </a:prstGeom>
          <a:solidFill>
            <a:srgbClr val="FFFF00"/>
          </a:solidFill>
          <a:ln w="9525">
            <a:noFill/>
            <a:miter lim="800000"/>
            <a:headEnd/>
            <a:tailEnd/>
          </a:ln>
        </p:spPr>
        <p:txBody>
          <a:bodyPr wrap="none">
            <a:spAutoFit/>
          </a:bodyPr>
          <a:lstStyle/>
          <a:p>
            <a:r>
              <a:rPr lang="en-US" b="1">
                <a:solidFill>
                  <a:srgbClr val="FF0000"/>
                </a:solidFill>
              </a:rPr>
              <a:t>GSM has been in service for NWS operation for 38 years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Box 1"/>
          <p:cNvSpPr txBox="1">
            <a:spLocks noChangeArrowheads="1"/>
          </p:cNvSpPr>
          <p:nvPr/>
        </p:nvSpPr>
        <p:spPr bwMode="auto">
          <a:xfrm>
            <a:off x="2079625" y="303213"/>
            <a:ext cx="4799013" cy="671512"/>
          </a:xfrm>
          <a:prstGeom prst="rect">
            <a:avLst/>
          </a:prstGeom>
          <a:noFill/>
          <a:ln w="9525">
            <a:noFill/>
            <a:miter lim="800000"/>
            <a:headEnd/>
            <a:tailEnd/>
          </a:ln>
        </p:spPr>
        <p:txBody>
          <a:bodyPr wrap="none">
            <a:spAutoFit/>
          </a:bodyPr>
          <a:lstStyle/>
          <a:p>
            <a:pPr algn="ctr"/>
            <a:r>
              <a:rPr lang="en-US" sz="2000" b="1">
                <a:solidFill>
                  <a:schemeClr val="tx1"/>
                </a:solidFill>
              </a:rPr>
              <a:t>SH and N. America  500-hPa HGT ACC</a:t>
            </a:r>
          </a:p>
          <a:p>
            <a:pPr algn="ctr"/>
            <a:r>
              <a:rPr lang="en-US" sz="1800" b="1">
                <a:solidFill>
                  <a:schemeClr val="tx1"/>
                </a:solidFill>
              </a:rPr>
              <a:t>(20150601 ~ 20180912)</a:t>
            </a:r>
          </a:p>
        </p:txBody>
      </p:sp>
      <p:pic>
        <p:nvPicPr>
          <p:cNvPr id="58370" name="Picture 2" descr="http://www.emc.ncep.noaa.gov/gmb/emc.glopara/vsdb/gfs2019b/allmodel/daily/cor/cor_day5_HGT_P500_G2SHX.png"/>
          <p:cNvPicPr>
            <a:picLocks noChangeAspect="1" noChangeArrowheads="1"/>
          </p:cNvPicPr>
          <p:nvPr/>
        </p:nvPicPr>
        <p:blipFill>
          <a:blip r:embed="rId2"/>
          <a:srcRect b="46884"/>
          <a:stretch>
            <a:fillRect/>
          </a:stretch>
        </p:blipFill>
        <p:spPr bwMode="auto">
          <a:xfrm>
            <a:off x="123825" y="1585913"/>
            <a:ext cx="4324350" cy="2549525"/>
          </a:xfrm>
          <a:prstGeom prst="rect">
            <a:avLst/>
          </a:prstGeom>
          <a:noFill/>
          <a:ln w="9525">
            <a:noFill/>
            <a:miter lim="800000"/>
            <a:headEnd/>
            <a:tailEnd/>
          </a:ln>
        </p:spPr>
      </p:pic>
      <p:pic>
        <p:nvPicPr>
          <p:cNvPr id="58371" name="Picture 4" descr="http://www.emc.ncep.noaa.gov/gmb/emc.glopara/vsdb/gfs2019b/allmodel/daily/dieoff/cordieoff_HGT_P500_G2TRO.png"/>
          <p:cNvPicPr>
            <a:picLocks noChangeAspect="1" noChangeArrowheads="1"/>
          </p:cNvPicPr>
          <p:nvPr/>
        </p:nvPicPr>
        <p:blipFill>
          <a:blip r:embed="rId3"/>
          <a:srcRect l="50000" b="50000"/>
          <a:stretch>
            <a:fillRect/>
          </a:stretch>
        </p:blipFill>
        <p:spPr bwMode="auto">
          <a:xfrm>
            <a:off x="203200" y="4352925"/>
            <a:ext cx="4275138" cy="2068513"/>
          </a:xfrm>
          <a:prstGeom prst="rect">
            <a:avLst/>
          </a:prstGeom>
          <a:noFill/>
          <a:ln w="9525">
            <a:noFill/>
            <a:miter lim="800000"/>
            <a:headEnd/>
            <a:tailEnd/>
          </a:ln>
        </p:spPr>
      </p:pic>
      <p:pic>
        <p:nvPicPr>
          <p:cNvPr id="58372" name="Picture 6" descr="http://www.emc.ncep.noaa.gov/gmb/emc.glopara/vsdb/gfs2019b/allmodel/daily/cor/cor_day5_HGT_P500_G2PNA.png"/>
          <p:cNvPicPr>
            <a:picLocks noChangeAspect="1" noChangeArrowheads="1"/>
          </p:cNvPicPr>
          <p:nvPr/>
        </p:nvPicPr>
        <p:blipFill>
          <a:blip r:embed="rId4"/>
          <a:srcRect l="4137" b="47194"/>
          <a:stretch>
            <a:fillRect/>
          </a:stretch>
        </p:blipFill>
        <p:spPr bwMode="auto">
          <a:xfrm>
            <a:off x="4675188" y="1585913"/>
            <a:ext cx="4132262" cy="2481262"/>
          </a:xfrm>
          <a:prstGeom prst="rect">
            <a:avLst/>
          </a:prstGeom>
          <a:noFill/>
          <a:ln w="9525">
            <a:noFill/>
            <a:miter lim="800000"/>
            <a:headEnd/>
            <a:tailEnd/>
          </a:ln>
        </p:spPr>
      </p:pic>
      <p:pic>
        <p:nvPicPr>
          <p:cNvPr id="58373" name="Picture 8" descr="http://www.emc.ncep.noaa.gov/gmb/emc.glopara/vsdb/gfs2019b/allmodel/daily/dieoff/cordieoff_HGT_P500_G2PNA.png"/>
          <p:cNvPicPr>
            <a:picLocks noChangeAspect="1" noChangeArrowheads="1"/>
          </p:cNvPicPr>
          <p:nvPr/>
        </p:nvPicPr>
        <p:blipFill>
          <a:blip r:embed="rId5"/>
          <a:srcRect l="50000" b="50000"/>
          <a:stretch>
            <a:fillRect/>
          </a:stretch>
        </p:blipFill>
        <p:spPr bwMode="auto">
          <a:xfrm>
            <a:off x="4748213" y="4352925"/>
            <a:ext cx="4395787" cy="1916113"/>
          </a:xfrm>
          <a:prstGeom prst="rect">
            <a:avLst/>
          </a:prstGeom>
          <a:noFill/>
          <a:ln w="9525">
            <a:noFill/>
            <a:miter lim="800000"/>
            <a:headEnd/>
            <a:tailEnd/>
          </a:ln>
        </p:spPr>
      </p:pic>
      <p:sp>
        <p:nvSpPr>
          <p:cNvPr id="58374" name="TextBox 3"/>
          <p:cNvSpPr txBox="1">
            <a:spLocks noChangeArrowheads="1"/>
          </p:cNvSpPr>
          <p:nvPr/>
        </p:nvSpPr>
        <p:spPr bwMode="auto">
          <a:xfrm>
            <a:off x="1839913" y="1306513"/>
            <a:ext cx="541337" cy="400050"/>
          </a:xfrm>
          <a:prstGeom prst="rect">
            <a:avLst/>
          </a:prstGeom>
          <a:noFill/>
          <a:ln w="9525">
            <a:noFill/>
            <a:miter lim="800000"/>
            <a:headEnd/>
            <a:tailEnd/>
          </a:ln>
        </p:spPr>
        <p:txBody>
          <a:bodyPr wrap="none">
            <a:spAutoFit/>
          </a:bodyPr>
          <a:lstStyle/>
          <a:p>
            <a:r>
              <a:rPr lang="en-US" sz="2000" b="1"/>
              <a:t>SH</a:t>
            </a:r>
          </a:p>
        </p:txBody>
      </p:sp>
      <p:sp>
        <p:nvSpPr>
          <p:cNvPr id="58375" name="TextBox 17"/>
          <p:cNvSpPr txBox="1">
            <a:spLocks noChangeArrowheads="1"/>
          </p:cNvSpPr>
          <p:nvPr/>
        </p:nvSpPr>
        <p:spPr bwMode="auto">
          <a:xfrm>
            <a:off x="5432425" y="1306513"/>
            <a:ext cx="2836863" cy="400050"/>
          </a:xfrm>
          <a:prstGeom prst="rect">
            <a:avLst/>
          </a:prstGeom>
          <a:noFill/>
          <a:ln w="9525">
            <a:noFill/>
            <a:miter lim="800000"/>
            <a:headEnd/>
            <a:tailEnd/>
          </a:ln>
        </p:spPr>
        <p:txBody>
          <a:bodyPr wrap="none">
            <a:spAutoFit/>
          </a:bodyPr>
          <a:lstStyle/>
          <a:p>
            <a:r>
              <a:rPr lang="en-US" sz="2000" b="1"/>
              <a:t>Pacific North America</a:t>
            </a:r>
          </a:p>
        </p:txBody>
      </p:sp>
      <p:sp>
        <p:nvSpPr>
          <p:cNvPr id="58376" name="TextBox 2"/>
          <p:cNvSpPr txBox="1">
            <a:spLocks noChangeArrowheads="1"/>
          </p:cNvSpPr>
          <p:nvPr/>
        </p:nvSpPr>
        <p:spPr bwMode="auto">
          <a:xfrm>
            <a:off x="2446338" y="3387725"/>
            <a:ext cx="1619250" cy="336550"/>
          </a:xfrm>
          <a:prstGeom prst="rect">
            <a:avLst/>
          </a:prstGeom>
          <a:solidFill>
            <a:srgbClr val="DCE6F2"/>
          </a:solidFill>
          <a:ln w="9525">
            <a:noFill/>
            <a:miter lim="800000"/>
            <a:headEnd/>
            <a:tailEnd/>
          </a:ln>
        </p:spPr>
        <p:txBody>
          <a:bodyPr>
            <a:spAutoFit/>
          </a:bodyPr>
          <a:lstStyle/>
          <a:p>
            <a:r>
              <a:rPr lang="en-US" sz="1600" b="1">
                <a:solidFill>
                  <a:srgbClr val="003399"/>
                </a:solidFill>
              </a:rPr>
              <a:t>A gain of 0.008</a:t>
            </a:r>
          </a:p>
        </p:txBody>
      </p:sp>
      <p:sp>
        <p:nvSpPr>
          <p:cNvPr id="58377" name="TextBox 2"/>
          <p:cNvSpPr txBox="1">
            <a:spLocks noChangeArrowheads="1"/>
          </p:cNvSpPr>
          <p:nvPr/>
        </p:nvSpPr>
        <p:spPr bwMode="auto">
          <a:xfrm>
            <a:off x="6921500" y="3362325"/>
            <a:ext cx="1619250" cy="336550"/>
          </a:xfrm>
          <a:prstGeom prst="rect">
            <a:avLst/>
          </a:prstGeom>
          <a:solidFill>
            <a:srgbClr val="DCE6F2"/>
          </a:solidFill>
          <a:ln w="9525">
            <a:noFill/>
            <a:miter lim="800000"/>
            <a:headEnd/>
            <a:tailEnd/>
          </a:ln>
        </p:spPr>
        <p:txBody>
          <a:bodyPr>
            <a:spAutoFit/>
          </a:bodyPr>
          <a:lstStyle/>
          <a:p>
            <a:r>
              <a:rPr lang="en-US" sz="1600" b="1">
                <a:solidFill>
                  <a:srgbClr val="003399"/>
                </a:solidFill>
              </a:rPr>
              <a:t>A gain of 0.009</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Box 1"/>
          <p:cNvSpPr txBox="1">
            <a:spLocks noChangeArrowheads="1"/>
          </p:cNvSpPr>
          <p:nvPr/>
        </p:nvSpPr>
        <p:spPr bwMode="auto">
          <a:xfrm>
            <a:off x="1974850" y="303213"/>
            <a:ext cx="5006975" cy="641350"/>
          </a:xfrm>
          <a:prstGeom prst="rect">
            <a:avLst/>
          </a:prstGeom>
          <a:noFill/>
          <a:ln w="9525">
            <a:noFill/>
            <a:miter lim="800000"/>
            <a:headEnd/>
            <a:tailEnd/>
          </a:ln>
        </p:spPr>
        <p:txBody>
          <a:bodyPr wrap="none">
            <a:spAutoFit/>
          </a:bodyPr>
          <a:lstStyle/>
          <a:p>
            <a:pPr algn="ctr"/>
            <a:r>
              <a:rPr lang="en-US" sz="2000" b="1">
                <a:solidFill>
                  <a:schemeClr val="tx1"/>
                </a:solidFill>
              </a:rPr>
              <a:t>Global Mean Temperature &amp; Ozone Bias</a:t>
            </a:r>
          </a:p>
          <a:p>
            <a:pPr algn="ctr"/>
            <a:r>
              <a:rPr lang="en-US" sz="1600" b="1">
                <a:solidFill>
                  <a:schemeClr val="tx1"/>
                </a:solidFill>
              </a:rPr>
              <a:t>Verified against analyses</a:t>
            </a:r>
          </a:p>
        </p:txBody>
      </p:sp>
      <p:pic>
        <p:nvPicPr>
          <p:cNvPr id="59394" name="Picture 2" descr="http://www.emc.ncep.noaa.gov/gmb/emc.glopara/vsdb/gfs2019b/allmodel/daily/bias/biaspmean_T_G2.png"/>
          <p:cNvPicPr>
            <a:picLocks noChangeAspect="1" noChangeArrowheads="1"/>
          </p:cNvPicPr>
          <p:nvPr/>
        </p:nvPicPr>
        <p:blipFill>
          <a:blip r:embed="rId2"/>
          <a:srcRect l="2809" t="2252" r="-2809" b="24467"/>
          <a:stretch>
            <a:fillRect/>
          </a:stretch>
        </p:blipFill>
        <p:spPr bwMode="auto">
          <a:xfrm>
            <a:off x="227013" y="1446213"/>
            <a:ext cx="4508500" cy="3932237"/>
          </a:xfrm>
          <a:prstGeom prst="rect">
            <a:avLst/>
          </a:prstGeom>
          <a:noFill/>
          <a:ln w="9525">
            <a:noFill/>
            <a:miter lim="800000"/>
            <a:headEnd/>
            <a:tailEnd/>
          </a:ln>
        </p:spPr>
      </p:pic>
      <p:pic>
        <p:nvPicPr>
          <p:cNvPr id="59395" name="Picture 4" descr="http://www.emc.ncep.noaa.gov/gmb/emc.glopara/vsdb/gfs2019b/allmodel/daily/bias/biaspmean_O3_G2.png"/>
          <p:cNvPicPr>
            <a:picLocks noChangeAspect="1" noChangeArrowheads="1"/>
          </p:cNvPicPr>
          <p:nvPr/>
        </p:nvPicPr>
        <p:blipFill>
          <a:blip r:embed="rId3"/>
          <a:srcRect b="22594"/>
          <a:stretch>
            <a:fillRect/>
          </a:stretch>
        </p:blipFill>
        <p:spPr bwMode="auto">
          <a:xfrm>
            <a:off x="4735513" y="1295400"/>
            <a:ext cx="4217987" cy="4084638"/>
          </a:xfrm>
          <a:prstGeom prst="rect">
            <a:avLst/>
          </a:prstGeom>
          <a:noFill/>
          <a:ln w="9525">
            <a:noFill/>
            <a:miter lim="800000"/>
            <a:headEnd/>
            <a:tailEnd/>
          </a:ln>
        </p:spPr>
      </p:pic>
      <p:sp>
        <p:nvSpPr>
          <p:cNvPr id="59396" name="TextBox 2"/>
          <p:cNvSpPr txBox="1">
            <a:spLocks noChangeArrowheads="1"/>
          </p:cNvSpPr>
          <p:nvPr/>
        </p:nvSpPr>
        <p:spPr bwMode="auto">
          <a:xfrm>
            <a:off x="407988" y="5543550"/>
            <a:ext cx="4422775" cy="1200150"/>
          </a:xfrm>
          <a:prstGeom prst="rect">
            <a:avLst/>
          </a:prstGeom>
          <a:noFill/>
          <a:ln w="9525">
            <a:noFill/>
            <a:miter lim="800000"/>
            <a:headEnd/>
            <a:tailEnd/>
          </a:ln>
        </p:spPr>
        <p:txBody>
          <a:bodyPr>
            <a:spAutoFit/>
          </a:bodyPr>
          <a:lstStyle/>
          <a:p>
            <a:r>
              <a:rPr lang="en-US" sz="1800"/>
              <a:t>GSM has strong cold bias in the middle to upper stratosphere ( - 2K).</a:t>
            </a:r>
          </a:p>
          <a:p>
            <a:r>
              <a:rPr lang="en-US" sz="1800"/>
              <a:t>FV3GFS warm bias ( +0.8K) is caused by a radiation bug (more to come)</a:t>
            </a:r>
          </a:p>
        </p:txBody>
      </p:sp>
      <p:sp>
        <p:nvSpPr>
          <p:cNvPr id="59397" name="TextBox 11"/>
          <p:cNvSpPr txBox="1">
            <a:spLocks noChangeArrowheads="1"/>
          </p:cNvSpPr>
          <p:nvPr/>
        </p:nvSpPr>
        <p:spPr bwMode="auto">
          <a:xfrm>
            <a:off x="5400675" y="5686425"/>
            <a:ext cx="3743325" cy="646113"/>
          </a:xfrm>
          <a:prstGeom prst="rect">
            <a:avLst/>
          </a:prstGeom>
          <a:noFill/>
          <a:ln w="9525">
            <a:noFill/>
            <a:miter lim="800000"/>
            <a:headEnd/>
            <a:tailEnd/>
          </a:ln>
        </p:spPr>
        <p:txBody>
          <a:bodyPr>
            <a:spAutoFit/>
          </a:bodyPr>
          <a:lstStyle/>
          <a:p>
            <a:r>
              <a:rPr lang="en-US" sz="1800"/>
              <a:t>GSM loses ozone in forecast.</a:t>
            </a:r>
          </a:p>
          <a:p>
            <a:r>
              <a:rPr lang="en-US" sz="1800"/>
              <a:t>FV3GFS conserves better.</a:t>
            </a:r>
          </a:p>
        </p:txBody>
      </p:sp>
      <p:sp>
        <p:nvSpPr>
          <p:cNvPr id="59398" name="TextBox 4"/>
          <p:cNvSpPr txBox="1">
            <a:spLocks noChangeArrowheads="1"/>
          </p:cNvSpPr>
          <p:nvPr/>
        </p:nvSpPr>
        <p:spPr bwMode="auto">
          <a:xfrm>
            <a:off x="227013" y="1309688"/>
            <a:ext cx="1258887" cy="304800"/>
          </a:xfrm>
          <a:prstGeom prst="rect">
            <a:avLst/>
          </a:prstGeom>
          <a:noFill/>
          <a:ln w="9525">
            <a:noFill/>
            <a:miter lim="800000"/>
            <a:headEnd/>
            <a:tailEnd/>
          </a:ln>
        </p:spPr>
        <p:txBody>
          <a:bodyPr wrap="none">
            <a:spAutoFit/>
          </a:bodyPr>
          <a:lstStyle/>
          <a:p>
            <a:r>
              <a:rPr lang="en-US" b="1">
                <a:solidFill>
                  <a:srgbClr val="FF3300"/>
                </a:solidFill>
              </a:rPr>
              <a:t>Temperature</a:t>
            </a:r>
          </a:p>
        </p:txBody>
      </p:sp>
      <p:sp>
        <p:nvSpPr>
          <p:cNvPr id="59399" name="TextBox 13"/>
          <p:cNvSpPr txBox="1">
            <a:spLocks noChangeArrowheads="1"/>
          </p:cNvSpPr>
          <p:nvPr/>
        </p:nvSpPr>
        <p:spPr bwMode="auto">
          <a:xfrm>
            <a:off x="8062913" y="1292225"/>
            <a:ext cx="725487" cy="304800"/>
          </a:xfrm>
          <a:prstGeom prst="rect">
            <a:avLst/>
          </a:prstGeom>
          <a:noFill/>
          <a:ln w="9525">
            <a:noFill/>
            <a:miter lim="800000"/>
            <a:headEnd/>
            <a:tailEnd/>
          </a:ln>
        </p:spPr>
        <p:txBody>
          <a:bodyPr wrap="none">
            <a:spAutoFit/>
          </a:bodyPr>
          <a:lstStyle/>
          <a:p>
            <a:r>
              <a:rPr lang="en-US" b="1">
                <a:solidFill>
                  <a:srgbClr val="FF3300"/>
                </a:solidFill>
              </a:rPr>
              <a:t>Ozone</a:t>
            </a:r>
          </a:p>
        </p:txBody>
      </p:sp>
      <p:sp>
        <p:nvSpPr>
          <p:cNvPr id="59400" name="TextBox 1"/>
          <p:cNvSpPr txBox="1">
            <a:spLocks noChangeArrowheads="1"/>
          </p:cNvSpPr>
          <p:nvPr/>
        </p:nvSpPr>
        <p:spPr bwMode="auto">
          <a:xfrm>
            <a:off x="1498600" y="1819275"/>
            <a:ext cx="858838" cy="338138"/>
          </a:xfrm>
          <a:prstGeom prst="rect">
            <a:avLst/>
          </a:prstGeom>
          <a:noFill/>
          <a:ln w="9525">
            <a:noFill/>
            <a:miter lim="800000"/>
            <a:headEnd/>
            <a:tailEnd/>
          </a:ln>
        </p:spPr>
        <p:txBody>
          <a:bodyPr wrap="none">
            <a:spAutoFit/>
          </a:bodyPr>
          <a:lstStyle/>
          <a:p>
            <a:r>
              <a:rPr lang="en-US" sz="1600" b="1">
                <a:solidFill>
                  <a:srgbClr val="0000CC"/>
                </a:solidFill>
              </a:rPr>
              <a:t> - 2.0 K</a:t>
            </a:r>
          </a:p>
        </p:txBody>
      </p:sp>
      <p:sp>
        <p:nvSpPr>
          <p:cNvPr id="59401" name="TextBox 2"/>
          <p:cNvSpPr txBox="1">
            <a:spLocks noChangeArrowheads="1"/>
          </p:cNvSpPr>
          <p:nvPr/>
        </p:nvSpPr>
        <p:spPr bwMode="auto">
          <a:xfrm>
            <a:off x="3521075" y="1800225"/>
            <a:ext cx="795338" cy="339725"/>
          </a:xfrm>
          <a:prstGeom prst="rect">
            <a:avLst/>
          </a:prstGeom>
          <a:noFill/>
          <a:ln w="9525">
            <a:noFill/>
            <a:miter lim="800000"/>
            <a:headEnd/>
            <a:tailEnd/>
          </a:ln>
        </p:spPr>
        <p:txBody>
          <a:bodyPr wrap="none">
            <a:spAutoFit/>
          </a:bodyPr>
          <a:lstStyle/>
          <a:p>
            <a:r>
              <a:rPr lang="en-US" sz="1600" b="1">
                <a:solidFill>
                  <a:srgbClr val="0000CC"/>
                </a:solidFill>
              </a:rPr>
              <a:t>+ 0.8K</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Box 1"/>
          <p:cNvSpPr txBox="1">
            <a:spLocks noChangeArrowheads="1"/>
          </p:cNvSpPr>
          <p:nvPr/>
        </p:nvSpPr>
        <p:spPr bwMode="auto">
          <a:xfrm>
            <a:off x="3171825" y="341313"/>
            <a:ext cx="2613025" cy="641350"/>
          </a:xfrm>
          <a:prstGeom prst="rect">
            <a:avLst/>
          </a:prstGeom>
          <a:noFill/>
          <a:ln w="9525">
            <a:noFill/>
            <a:miter lim="800000"/>
            <a:headEnd/>
            <a:tailEnd/>
          </a:ln>
        </p:spPr>
        <p:txBody>
          <a:bodyPr wrap="none">
            <a:spAutoFit/>
          </a:bodyPr>
          <a:lstStyle/>
          <a:p>
            <a:pPr algn="ctr"/>
            <a:r>
              <a:rPr lang="en-US" sz="2000" b="1">
                <a:solidFill>
                  <a:schemeClr val="tx1"/>
                </a:solidFill>
              </a:rPr>
              <a:t>NH WIND RMSE</a:t>
            </a:r>
          </a:p>
          <a:p>
            <a:pPr algn="ctr"/>
            <a:r>
              <a:rPr lang="en-US" sz="1600" b="1">
                <a:solidFill>
                  <a:schemeClr val="tx1"/>
                </a:solidFill>
              </a:rPr>
              <a:t>Verified against analyses</a:t>
            </a:r>
          </a:p>
        </p:txBody>
      </p:sp>
      <p:sp>
        <p:nvSpPr>
          <p:cNvPr id="60418" name="TextBox 4"/>
          <p:cNvSpPr txBox="1">
            <a:spLocks noChangeArrowheads="1"/>
          </p:cNvSpPr>
          <p:nvPr/>
        </p:nvSpPr>
        <p:spPr bwMode="auto">
          <a:xfrm>
            <a:off x="138113" y="5251450"/>
            <a:ext cx="8843962" cy="1287463"/>
          </a:xfrm>
          <a:prstGeom prst="rect">
            <a:avLst/>
          </a:prstGeom>
          <a:noFill/>
          <a:ln w="9525">
            <a:noFill/>
            <a:miter lim="800000"/>
            <a:headEnd/>
            <a:tailEnd/>
          </a:ln>
        </p:spPr>
        <p:txBody>
          <a:bodyPr>
            <a:spAutoFit/>
          </a:bodyPr>
          <a:lstStyle/>
          <a:p>
            <a:pPr marL="285750" indent="-285750">
              <a:lnSpc>
                <a:spcPct val="145000"/>
              </a:lnSpc>
              <a:buFont typeface="Arial" charset="0"/>
              <a:buChar char="•"/>
            </a:pPr>
            <a:r>
              <a:rPr lang="en-US" sz="1800"/>
              <a:t>FV3GFS has larger RMSE than GSM in the stratosphere</a:t>
            </a:r>
          </a:p>
          <a:p>
            <a:pPr marL="285750" indent="-285750">
              <a:lnSpc>
                <a:spcPct val="145000"/>
              </a:lnSpc>
              <a:buFont typeface="Arial" charset="0"/>
              <a:buChar char="•"/>
            </a:pPr>
            <a:r>
              <a:rPr lang="en-US" sz="1800"/>
              <a:t>FV3GFS RMSE is similar to ECMWF RMSE</a:t>
            </a:r>
          </a:p>
          <a:p>
            <a:pPr marL="285750" indent="-285750">
              <a:lnSpc>
                <a:spcPct val="145000"/>
              </a:lnSpc>
              <a:buFont typeface="Arial" charset="0"/>
              <a:buChar char="•"/>
            </a:pPr>
            <a:r>
              <a:rPr lang="en-US" sz="1800"/>
              <a:t>It is believed GSM winds in the stratosphere is too smooth due to strong damping</a:t>
            </a:r>
          </a:p>
        </p:txBody>
      </p:sp>
      <p:pic>
        <p:nvPicPr>
          <p:cNvPr id="60419" name="Picture 2" descr="http://www.emc.ncep.noaa.gov/gmb/emc.glopara/vsdb/gfs2019b/allmodel/daily/rms/rmspmean_WIND_G2NHX.png"/>
          <p:cNvPicPr>
            <a:picLocks noChangeAspect="1" noChangeArrowheads="1"/>
          </p:cNvPicPr>
          <p:nvPr/>
        </p:nvPicPr>
        <p:blipFill>
          <a:blip r:embed="rId2"/>
          <a:srcRect b="23010"/>
          <a:stretch>
            <a:fillRect/>
          </a:stretch>
        </p:blipFill>
        <p:spPr bwMode="auto">
          <a:xfrm>
            <a:off x="238125" y="1228725"/>
            <a:ext cx="4429125" cy="4010025"/>
          </a:xfrm>
          <a:prstGeom prst="rect">
            <a:avLst/>
          </a:prstGeom>
          <a:noFill/>
          <a:ln w="9525">
            <a:noFill/>
            <a:miter lim="800000"/>
            <a:headEnd/>
            <a:tailEnd/>
          </a:ln>
        </p:spPr>
      </p:pic>
      <p:pic>
        <p:nvPicPr>
          <p:cNvPr id="60420" name="Picture 4" descr="http://www.emc.ncep.noaa.gov/gmb/STATS_vsdb/allmodel/daily/rms/rmspmean_WIND_G2TRO.png"/>
          <p:cNvPicPr>
            <a:picLocks noChangeAspect="1" noChangeArrowheads="1"/>
          </p:cNvPicPr>
          <p:nvPr/>
        </p:nvPicPr>
        <p:blipFill>
          <a:blip r:embed="rId3"/>
          <a:srcRect t="7921" r="49808" b="50000"/>
          <a:stretch>
            <a:fillRect/>
          </a:stretch>
        </p:blipFill>
        <p:spPr bwMode="auto">
          <a:xfrm>
            <a:off x="5046663" y="1487488"/>
            <a:ext cx="3756025" cy="3492500"/>
          </a:xfrm>
          <a:prstGeom prst="rect">
            <a:avLst/>
          </a:prstGeom>
          <a:noFill/>
          <a:ln w="9525">
            <a:noFill/>
            <a:miter lim="800000"/>
            <a:headEnd/>
            <a:tailEnd/>
          </a:ln>
        </p:spPr>
      </p:pic>
      <p:sp>
        <p:nvSpPr>
          <p:cNvPr id="60421" name="TextBox 2"/>
          <p:cNvSpPr txBox="1">
            <a:spLocks noChangeArrowheads="1"/>
          </p:cNvSpPr>
          <p:nvPr/>
        </p:nvSpPr>
        <p:spPr bwMode="auto">
          <a:xfrm>
            <a:off x="6022975" y="1228725"/>
            <a:ext cx="1557338" cy="368300"/>
          </a:xfrm>
          <a:prstGeom prst="rect">
            <a:avLst/>
          </a:prstGeom>
          <a:noFill/>
          <a:ln w="9525">
            <a:noFill/>
            <a:miter lim="800000"/>
            <a:headEnd/>
            <a:tailEnd/>
          </a:ln>
        </p:spPr>
        <p:txBody>
          <a:bodyPr wrap="none">
            <a:spAutoFit/>
          </a:bodyPr>
          <a:lstStyle/>
          <a:p>
            <a:r>
              <a:rPr lang="en-US" sz="1800" b="1"/>
              <a:t>August 2018</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Box 1"/>
          <p:cNvSpPr txBox="1">
            <a:spLocks noChangeArrowheads="1"/>
          </p:cNvSpPr>
          <p:nvPr/>
        </p:nvSpPr>
        <p:spPr bwMode="auto">
          <a:xfrm>
            <a:off x="2232025" y="341313"/>
            <a:ext cx="4492625" cy="641350"/>
          </a:xfrm>
          <a:prstGeom prst="rect">
            <a:avLst/>
          </a:prstGeom>
          <a:noFill/>
          <a:ln w="9525">
            <a:noFill/>
            <a:miter lim="800000"/>
            <a:headEnd/>
            <a:tailEnd/>
          </a:ln>
        </p:spPr>
        <p:txBody>
          <a:bodyPr wrap="none">
            <a:spAutoFit/>
          </a:bodyPr>
          <a:lstStyle/>
          <a:p>
            <a:pPr algn="ctr"/>
            <a:r>
              <a:rPr lang="en-US" sz="2000" b="1">
                <a:solidFill>
                  <a:schemeClr val="tx1"/>
                </a:solidFill>
              </a:rPr>
              <a:t>NH WIND BIAS and RMSE</a:t>
            </a:r>
          </a:p>
          <a:p>
            <a:pPr algn="ctr"/>
            <a:r>
              <a:rPr lang="en-US" sz="1600" b="1">
                <a:solidFill>
                  <a:schemeClr val="tx1"/>
                </a:solidFill>
              </a:rPr>
              <a:t>Verified against ROBS, 20160901 ~ 20180831</a:t>
            </a:r>
          </a:p>
        </p:txBody>
      </p:sp>
      <p:pic>
        <p:nvPicPr>
          <p:cNvPr id="61442" name="Picture 2" descr="http://www.emc.ncep.noaa.gov/gmb/emc.glopara/vsdb/gfs2019b/g2o/g2o_00Z/air/bias/biasmp_VWND_gnh.png"/>
          <p:cNvPicPr>
            <a:picLocks noChangeAspect="1" noChangeArrowheads="1"/>
          </p:cNvPicPr>
          <p:nvPr/>
        </p:nvPicPr>
        <p:blipFill>
          <a:blip r:embed="rId2"/>
          <a:srcRect b="23103"/>
          <a:stretch>
            <a:fillRect/>
          </a:stretch>
        </p:blipFill>
        <p:spPr bwMode="auto">
          <a:xfrm>
            <a:off x="527050" y="1462088"/>
            <a:ext cx="3951288" cy="3492500"/>
          </a:xfrm>
          <a:prstGeom prst="rect">
            <a:avLst/>
          </a:prstGeom>
          <a:noFill/>
          <a:ln w="9525">
            <a:noFill/>
            <a:miter lim="800000"/>
            <a:headEnd/>
            <a:tailEnd/>
          </a:ln>
        </p:spPr>
      </p:pic>
      <p:pic>
        <p:nvPicPr>
          <p:cNvPr id="61443" name="Picture 4" descr="http://www.emc.ncep.noaa.gov/gmb/emc.glopara/vsdb/gfs2019b/g2o/g2o_00Z/air/rms/rmsmp_VWND_gnh.png"/>
          <p:cNvPicPr>
            <a:picLocks noChangeAspect="1" noChangeArrowheads="1"/>
          </p:cNvPicPr>
          <p:nvPr/>
        </p:nvPicPr>
        <p:blipFill>
          <a:blip r:embed="rId3"/>
          <a:srcRect b="22343"/>
          <a:stretch>
            <a:fillRect/>
          </a:stretch>
        </p:blipFill>
        <p:spPr bwMode="auto">
          <a:xfrm>
            <a:off x="4872038" y="1554163"/>
            <a:ext cx="3740150" cy="3290887"/>
          </a:xfrm>
          <a:prstGeom prst="rect">
            <a:avLst/>
          </a:prstGeom>
          <a:noFill/>
          <a:ln w="9525">
            <a:noFill/>
            <a:miter lim="800000"/>
            <a:headEnd/>
            <a:tailEnd/>
          </a:ln>
        </p:spPr>
      </p:pic>
      <p:sp>
        <p:nvSpPr>
          <p:cNvPr id="61444" name="TextBox 3"/>
          <p:cNvSpPr txBox="1">
            <a:spLocks noChangeArrowheads="1"/>
          </p:cNvSpPr>
          <p:nvPr/>
        </p:nvSpPr>
        <p:spPr bwMode="auto">
          <a:xfrm>
            <a:off x="8066088" y="1425575"/>
            <a:ext cx="703262" cy="306388"/>
          </a:xfrm>
          <a:prstGeom prst="rect">
            <a:avLst/>
          </a:prstGeom>
          <a:noFill/>
          <a:ln w="9525">
            <a:noFill/>
            <a:miter lim="800000"/>
            <a:headEnd/>
            <a:tailEnd/>
          </a:ln>
        </p:spPr>
        <p:txBody>
          <a:bodyPr wrap="none">
            <a:spAutoFit/>
          </a:bodyPr>
          <a:lstStyle/>
          <a:p>
            <a:r>
              <a:rPr lang="en-US" b="1"/>
              <a:t>RMSE</a:t>
            </a:r>
          </a:p>
        </p:txBody>
      </p:sp>
      <p:sp>
        <p:nvSpPr>
          <p:cNvPr id="61445" name="TextBox 9"/>
          <p:cNvSpPr txBox="1">
            <a:spLocks noChangeArrowheads="1"/>
          </p:cNvSpPr>
          <p:nvPr/>
        </p:nvSpPr>
        <p:spPr bwMode="auto">
          <a:xfrm>
            <a:off x="174625" y="1423988"/>
            <a:ext cx="614363" cy="307975"/>
          </a:xfrm>
          <a:prstGeom prst="rect">
            <a:avLst/>
          </a:prstGeom>
          <a:noFill/>
          <a:ln w="9525">
            <a:noFill/>
            <a:miter lim="800000"/>
            <a:headEnd/>
            <a:tailEnd/>
          </a:ln>
        </p:spPr>
        <p:txBody>
          <a:bodyPr wrap="none">
            <a:spAutoFit/>
          </a:bodyPr>
          <a:lstStyle/>
          <a:p>
            <a:r>
              <a:rPr lang="en-US" b="1"/>
              <a:t>BIAS</a:t>
            </a:r>
          </a:p>
        </p:txBody>
      </p:sp>
      <p:sp>
        <p:nvSpPr>
          <p:cNvPr id="61446" name="TextBox 4"/>
          <p:cNvSpPr txBox="1">
            <a:spLocks noChangeArrowheads="1"/>
          </p:cNvSpPr>
          <p:nvPr/>
        </p:nvSpPr>
        <p:spPr bwMode="auto">
          <a:xfrm>
            <a:off x="481013" y="5070475"/>
            <a:ext cx="8242300" cy="1554163"/>
          </a:xfrm>
          <a:prstGeom prst="rect">
            <a:avLst/>
          </a:prstGeom>
          <a:noFill/>
          <a:ln w="9525">
            <a:noFill/>
            <a:miter lim="800000"/>
            <a:headEnd/>
            <a:tailEnd/>
          </a:ln>
        </p:spPr>
        <p:txBody>
          <a:bodyPr>
            <a:spAutoFit/>
          </a:bodyPr>
          <a:lstStyle/>
          <a:p>
            <a:pPr marL="285750" indent="-285750">
              <a:lnSpc>
                <a:spcPct val="125000"/>
              </a:lnSpc>
              <a:buFont typeface="Arial" charset="0"/>
              <a:buChar char="•"/>
            </a:pPr>
            <a:r>
              <a:rPr lang="en-US" sz="1800"/>
              <a:t>Winds in both GSM and FV3GFS are weaker than observed, but </a:t>
            </a:r>
            <a:r>
              <a:rPr lang="en-US" sz="1800" b="1">
                <a:solidFill>
                  <a:srgbClr val="0000CC"/>
                </a:solidFill>
              </a:rPr>
              <a:t>FV3GFS is closer to the observation</a:t>
            </a:r>
            <a:r>
              <a:rPr lang="en-US" sz="1800"/>
              <a:t>.</a:t>
            </a:r>
          </a:p>
          <a:p>
            <a:pPr marL="285750" indent="-285750">
              <a:lnSpc>
                <a:spcPct val="125000"/>
              </a:lnSpc>
              <a:buFont typeface="Arial" charset="0"/>
              <a:buChar char="•"/>
            </a:pPr>
            <a:r>
              <a:rPr lang="en-US" sz="1800"/>
              <a:t>FV3GFS has stronger winds at the jet level, </a:t>
            </a:r>
            <a:r>
              <a:rPr lang="en-US" sz="2000" b="1">
                <a:solidFill>
                  <a:srgbClr val="0000CC"/>
                </a:solidFill>
              </a:rPr>
              <a:t>reduced RMSE in the troposphere</a:t>
            </a:r>
            <a:r>
              <a:rPr lang="en-US" sz="1800"/>
              <a:t>, but worse in the stratosphere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Box 1"/>
          <p:cNvSpPr txBox="1">
            <a:spLocks noChangeArrowheads="1"/>
          </p:cNvSpPr>
          <p:nvPr/>
        </p:nvSpPr>
        <p:spPr bwMode="auto">
          <a:xfrm>
            <a:off x="1470025" y="303213"/>
            <a:ext cx="6018213" cy="641350"/>
          </a:xfrm>
          <a:prstGeom prst="rect">
            <a:avLst/>
          </a:prstGeom>
          <a:noFill/>
          <a:ln w="9525">
            <a:noFill/>
            <a:miter lim="800000"/>
            <a:headEnd/>
            <a:tailEnd/>
          </a:ln>
        </p:spPr>
        <p:txBody>
          <a:bodyPr wrap="none">
            <a:spAutoFit/>
          </a:bodyPr>
          <a:lstStyle/>
          <a:p>
            <a:pPr algn="ctr"/>
            <a:r>
              <a:rPr lang="en-US" sz="2000" b="1">
                <a:solidFill>
                  <a:schemeClr val="tx1"/>
                </a:solidFill>
              </a:rPr>
              <a:t>CONUS Precip ETS and BIAS SCORES</a:t>
            </a:r>
          </a:p>
          <a:p>
            <a:pPr algn="ctr"/>
            <a:r>
              <a:rPr lang="en-US" sz="1600" b="1">
                <a:solidFill>
                  <a:schemeClr val="tx1"/>
                </a:solidFill>
              </a:rPr>
              <a:t>00Z Cycle, verified against gauge data,  20150601~ 20180912</a:t>
            </a:r>
          </a:p>
        </p:txBody>
      </p:sp>
      <p:pic>
        <p:nvPicPr>
          <p:cNvPr id="62466" name="Picture 12" descr="http://www.emc.ncep.noaa.gov/gmb/emc.glopara/vsdb/gfs2019b/rain/ets_mean00z.png"/>
          <p:cNvPicPr>
            <a:picLocks noChangeAspect="1" noChangeArrowheads="1"/>
          </p:cNvPicPr>
          <p:nvPr/>
        </p:nvPicPr>
        <p:blipFill>
          <a:blip r:embed="rId2"/>
          <a:srcRect b="23990"/>
          <a:stretch>
            <a:fillRect/>
          </a:stretch>
        </p:blipFill>
        <p:spPr bwMode="auto">
          <a:xfrm>
            <a:off x="92075" y="1330325"/>
            <a:ext cx="4386263" cy="2641600"/>
          </a:xfrm>
          <a:prstGeom prst="rect">
            <a:avLst/>
          </a:prstGeom>
          <a:noFill/>
          <a:ln w="9525">
            <a:noFill/>
            <a:miter lim="800000"/>
            <a:headEnd/>
            <a:tailEnd/>
          </a:ln>
        </p:spPr>
      </p:pic>
      <p:pic>
        <p:nvPicPr>
          <p:cNvPr id="62467" name="Picture 14" descr="http://www.emc.ncep.noaa.gov/gmb/emc.glopara/vsdb/gfs2019b/rain/bis_mean00z.png"/>
          <p:cNvPicPr>
            <a:picLocks noChangeAspect="1" noChangeArrowheads="1"/>
          </p:cNvPicPr>
          <p:nvPr/>
        </p:nvPicPr>
        <p:blipFill>
          <a:blip r:embed="rId3"/>
          <a:srcRect b="24229"/>
          <a:stretch>
            <a:fillRect/>
          </a:stretch>
        </p:blipFill>
        <p:spPr bwMode="auto">
          <a:xfrm>
            <a:off x="92075" y="4046538"/>
            <a:ext cx="4510088" cy="2673350"/>
          </a:xfrm>
          <a:prstGeom prst="rect">
            <a:avLst/>
          </a:prstGeom>
          <a:noFill/>
          <a:ln w="9525">
            <a:noFill/>
            <a:miter lim="800000"/>
            <a:headEnd/>
            <a:tailEnd/>
          </a:ln>
        </p:spPr>
      </p:pic>
      <p:sp>
        <p:nvSpPr>
          <p:cNvPr id="62468" name="TextBox 7"/>
          <p:cNvSpPr txBox="1">
            <a:spLocks noChangeArrowheads="1"/>
          </p:cNvSpPr>
          <p:nvPr/>
        </p:nvSpPr>
        <p:spPr bwMode="auto">
          <a:xfrm>
            <a:off x="4735513" y="4972050"/>
            <a:ext cx="4154487" cy="1744663"/>
          </a:xfrm>
          <a:prstGeom prst="rect">
            <a:avLst/>
          </a:prstGeom>
          <a:noFill/>
          <a:ln w="9525">
            <a:noFill/>
            <a:miter lim="800000"/>
            <a:headEnd/>
            <a:tailEnd/>
          </a:ln>
        </p:spPr>
        <p:txBody>
          <a:bodyPr>
            <a:spAutoFit/>
          </a:bodyPr>
          <a:lstStyle/>
          <a:p>
            <a:pPr marL="285750" indent="-285750">
              <a:spcBef>
                <a:spcPts val="1100"/>
              </a:spcBef>
              <a:buFont typeface="Arial" charset="0"/>
              <a:buChar char="•"/>
            </a:pPr>
            <a:r>
              <a:rPr lang="en-US" sz="1800"/>
              <a:t>Improved ETS scores for almost all thresholds and at all forecast length</a:t>
            </a:r>
          </a:p>
          <a:p>
            <a:pPr marL="285750" indent="-285750">
              <a:spcBef>
                <a:spcPts val="1100"/>
              </a:spcBef>
              <a:buFont typeface="Arial" charset="0"/>
              <a:buChar char="•"/>
            </a:pPr>
            <a:r>
              <a:rPr lang="en-US" sz="1800"/>
              <a:t>Reduced wet bias for light rains</a:t>
            </a:r>
          </a:p>
          <a:p>
            <a:pPr marL="285750" indent="-285750">
              <a:spcBef>
                <a:spcPts val="1100"/>
              </a:spcBef>
              <a:buFont typeface="Arial" charset="0"/>
              <a:buChar char="•"/>
            </a:pPr>
            <a:r>
              <a:rPr lang="en-US" sz="1800"/>
              <a:t>Slightly worsened dry bias for moderate rain categories</a:t>
            </a:r>
          </a:p>
        </p:txBody>
      </p:sp>
      <p:pic>
        <p:nvPicPr>
          <p:cNvPr id="62469" name="Picture 2" descr="http://www.emc.ncep.noaa.gov/gmb/emc.glopara/vsdb/gfs2019b/rain/etsbis.f60.png"/>
          <p:cNvPicPr>
            <a:picLocks noChangeAspect="1" noChangeArrowheads="1"/>
          </p:cNvPicPr>
          <p:nvPr/>
        </p:nvPicPr>
        <p:blipFill>
          <a:blip r:embed="rId4"/>
          <a:srcRect/>
          <a:stretch>
            <a:fillRect/>
          </a:stretch>
        </p:blipFill>
        <p:spPr bwMode="auto">
          <a:xfrm>
            <a:off x="4841875" y="1403350"/>
            <a:ext cx="3900488" cy="1682750"/>
          </a:xfrm>
          <a:prstGeom prst="rect">
            <a:avLst/>
          </a:prstGeom>
          <a:noFill/>
          <a:ln w="9525">
            <a:noFill/>
            <a:miter lim="800000"/>
            <a:headEnd/>
            <a:tailEnd/>
          </a:ln>
        </p:spPr>
      </p:pic>
      <p:sp>
        <p:nvSpPr>
          <p:cNvPr id="62470" name="TextBox 2"/>
          <p:cNvSpPr txBox="1">
            <a:spLocks noChangeArrowheads="1"/>
          </p:cNvSpPr>
          <p:nvPr/>
        </p:nvSpPr>
        <p:spPr bwMode="auto">
          <a:xfrm>
            <a:off x="8107363" y="1249363"/>
            <a:ext cx="930275" cy="307975"/>
          </a:xfrm>
          <a:prstGeom prst="rect">
            <a:avLst/>
          </a:prstGeom>
          <a:solidFill>
            <a:srgbClr val="FFFF00"/>
          </a:solidFill>
          <a:ln w="9525">
            <a:noFill/>
            <a:miter lim="800000"/>
            <a:headEnd/>
            <a:tailEnd/>
          </a:ln>
        </p:spPr>
        <p:txBody>
          <a:bodyPr wrap="none">
            <a:spAutoFit/>
          </a:bodyPr>
          <a:lstStyle/>
          <a:p>
            <a:r>
              <a:rPr lang="en-US"/>
              <a:t>FH 36-60</a:t>
            </a:r>
          </a:p>
        </p:txBody>
      </p:sp>
      <p:pic>
        <p:nvPicPr>
          <p:cNvPr id="62471" name="Picture 4" descr="http://www.emc.ncep.noaa.gov/gmb/emc.glopara/vsdb/gfs2019b/rain/etsbis.f108.png"/>
          <p:cNvPicPr>
            <a:picLocks noChangeAspect="1" noChangeArrowheads="1"/>
          </p:cNvPicPr>
          <p:nvPr/>
        </p:nvPicPr>
        <p:blipFill>
          <a:blip r:embed="rId5"/>
          <a:srcRect/>
          <a:stretch>
            <a:fillRect/>
          </a:stretch>
        </p:blipFill>
        <p:spPr bwMode="auto">
          <a:xfrm>
            <a:off x="4841875" y="3233738"/>
            <a:ext cx="3900488" cy="1627187"/>
          </a:xfrm>
          <a:prstGeom prst="rect">
            <a:avLst/>
          </a:prstGeom>
          <a:noFill/>
          <a:ln w="9525">
            <a:noFill/>
            <a:miter lim="800000"/>
            <a:headEnd/>
            <a:tailEnd/>
          </a:ln>
        </p:spPr>
      </p:pic>
      <p:sp>
        <p:nvSpPr>
          <p:cNvPr id="62472" name="TextBox 9"/>
          <p:cNvSpPr txBox="1">
            <a:spLocks noChangeArrowheads="1"/>
          </p:cNvSpPr>
          <p:nvPr/>
        </p:nvSpPr>
        <p:spPr bwMode="auto">
          <a:xfrm>
            <a:off x="8159750" y="3079750"/>
            <a:ext cx="1030288" cy="307975"/>
          </a:xfrm>
          <a:prstGeom prst="rect">
            <a:avLst/>
          </a:prstGeom>
          <a:solidFill>
            <a:srgbClr val="FFFF00"/>
          </a:solidFill>
          <a:ln w="9525">
            <a:noFill/>
            <a:miter lim="800000"/>
            <a:headEnd/>
            <a:tailEnd/>
          </a:ln>
        </p:spPr>
        <p:txBody>
          <a:bodyPr wrap="none">
            <a:spAutoFit/>
          </a:bodyPr>
          <a:lstStyle/>
          <a:p>
            <a:r>
              <a:rPr lang="en-US"/>
              <a:t>FH 84-108</a:t>
            </a:r>
          </a:p>
        </p:txBody>
      </p:sp>
      <p:cxnSp>
        <p:nvCxnSpPr>
          <p:cNvPr id="5" name="Straight Arrow Connector 4"/>
          <p:cNvCxnSpPr/>
          <p:nvPr/>
        </p:nvCxnSpPr>
        <p:spPr>
          <a:xfrm flipH="1" flipV="1">
            <a:off x="3670300" y="5535613"/>
            <a:ext cx="1425575" cy="7683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3670300" y="3387725"/>
            <a:ext cx="1171575" cy="175736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2" descr="C:\Users\geoffrey.manikin\Desktop\fv3gfs_12z_Jun-Aug2018_CONUS.png"/>
          <p:cNvPicPr>
            <a:picLocks noChangeAspect="1" noChangeArrowheads="1"/>
          </p:cNvPicPr>
          <p:nvPr/>
        </p:nvPicPr>
        <p:blipFill>
          <a:blip r:embed="rId2"/>
          <a:srcRect b="9039"/>
          <a:stretch>
            <a:fillRect/>
          </a:stretch>
        </p:blipFill>
        <p:spPr bwMode="auto">
          <a:xfrm>
            <a:off x="550863" y="1895475"/>
            <a:ext cx="7994650" cy="3959225"/>
          </a:xfrm>
          <a:prstGeom prst="rect">
            <a:avLst/>
          </a:prstGeom>
          <a:noFill/>
          <a:ln w="9525">
            <a:noFill/>
            <a:miter lim="800000"/>
            <a:headEnd/>
            <a:tailEnd/>
          </a:ln>
        </p:spPr>
      </p:pic>
      <p:sp>
        <p:nvSpPr>
          <p:cNvPr id="63490" name="TextBox 1"/>
          <p:cNvSpPr txBox="1">
            <a:spLocks noChangeArrowheads="1"/>
          </p:cNvSpPr>
          <p:nvPr/>
        </p:nvSpPr>
        <p:spPr bwMode="auto">
          <a:xfrm>
            <a:off x="2001838" y="6103938"/>
            <a:ext cx="4673600" cy="400050"/>
          </a:xfrm>
          <a:prstGeom prst="rect">
            <a:avLst/>
          </a:prstGeom>
          <a:noFill/>
          <a:ln w="9525">
            <a:noFill/>
            <a:miter lim="800000"/>
            <a:headEnd/>
            <a:tailEnd/>
          </a:ln>
        </p:spPr>
        <p:txBody>
          <a:bodyPr>
            <a:spAutoFit/>
          </a:bodyPr>
          <a:lstStyle/>
          <a:p>
            <a:r>
              <a:rPr lang="en-US" sz="2000" b="1">
                <a:solidFill>
                  <a:srgbClr val="1C5BBA"/>
                </a:solidFill>
              </a:rPr>
              <a:t>FV3GFS</a:t>
            </a:r>
            <a:r>
              <a:rPr lang="en-US" sz="2000" b="1">
                <a:solidFill>
                  <a:srgbClr val="0071C0"/>
                </a:solidFill>
              </a:rPr>
              <a:t>      </a:t>
            </a:r>
            <a:r>
              <a:rPr lang="en-US" sz="2000" b="1">
                <a:solidFill>
                  <a:srgbClr val="FF0000"/>
                </a:solidFill>
              </a:rPr>
              <a:t> ops GFS      </a:t>
            </a:r>
            <a:r>
              <a:rPr lang="en-US" sz="2000" b="1">
                <a:solidFill>
                  <a:srgbClr val="8BE540"/>
                </a:solidFill>
              </a:rPr>
              <a:t>OBS</a:t>
            </a:r>
          </a:p>
        </p:txBody>
      </p:sp>
      <p:sp>
        <p:nvSpPr>
          <p:cNvPr id="63491" name="TextBox 2"/>
          <p:cNvSpPr txBox="1">
            <a:spLocks noChangeArrowheads="1"/>
          </p:cNvSpPr>
          <p:nvPr/>
        </p:nvSpPr>
        <p:spPr bwMode="auto">
          <a:xfrm>
            <a:off x="2449513" y="1330325"/>
            <a:ext cx="3743325" cy="307975"/>
          </a:xfrm>
          <a:prstGeom prst="rect">
            <a:avLst/>
          </a:prstGeom>
          <a:solidFill>
            <a:srgbClr val="F7FF8F"/>
          </a:solidFill>
          <a:ln w="9525">
            <a:solidFill>
              <a:schemeClr val="accent2"/>
            </a:solidFill>
            <a:miter lim="800000"/>
            <a:headEnd/>
            <a:tailEnd/>
          </a:ln>
        </p:spPr>
        <p:txBody>
          <a:bodyPr wrap="none">
            <a:spAutoFit/>
          </a:bodyPr>
          <a:lstStyle/>
          <a:p>
            <a:r>
              <a:rPr lang="en-US" b="1"/>
              <a:t>SUMMER 2018 CONUS DOMAIN-AVG PCP</a:t>
            </a:r>
          </a:p>
        </p:txBody>
      </p:sp>
      <p:sp>
        <p:nvSpPr>
          <p:cNvPr id="63492" name="TextBox 7"/>
          <p:cNvSpPr txBox="1">
            <a:spLocks noChangeArrowheads="1"/>
          </p:cNvSpPr>
          <p:nvPr/>
        </p:nvSpPr>
        <p:spPr bwMode="auto">
          <a:xfrm>
            <a:off x="2001838" y="4648200"/>
            <a:ext cx="3711575" cy="646113"/>
          </a:xfrm>
          <a:prstGeom prst="rect">
            <a:avLst/>
          </a:prstGeom>
          <a:noFill/>
          <a:ln w="9525">
            <a:noFill/>
            <a:miter lim="800000"/>
            <a:headEnd/>
            <a:tailEnd/>
          </a:ln>
        </p:spPr>
        <p:txBody>
          <a:bodyPr wrap="none">
            <a:spAutoFit/>
          </a:bodyPr>
          <a:lstStyle/>
          <a:p>
            <a:r>
              <a:rPr lang="en-US" sz="1800" b="1"/>
              <a:t>2018:  FV3GFS better than GSM,</a:t>
            </a:r>
          </a:p>
          <a:p>
            <a:r>
              <a:rPr lang="en-US" sz="1800" b="1"/>
              <a:t>  especially overnight</a:t>
            </a:r>
          </a:p>
        </p:txBody>
      </p:sp>
      <p:sp>
        <p:nvSpPr>
          <p:cNvPr id="63493" name="TextBox 4"/>
          <p:cNvSpPr txBox="1">
            <a:spLocks noChangeArrowheads="1"/>
          </p:cNvSpPr>
          <p:nvPr/>
        </p:nvSpPr>
        <p:spPr bwMode="auto">
          <a:xfrm>
            <a:off x="1581150" y="352425"/>
            <a:ext cx="5516563" cy="457200"/>
          </a:xfrm>
          <a:prstGeom prst="rect">
            <a:avLst/>
          </a:prstGeom>
          <a:noFill/>
          <a:ln w="9525">
            <a:noFill/>
            <a:miter lim="800000"/>
            <a:headEnd/>
            <a:tailEnd/>
          </a:ln>
        </p:spPr>
        <p:txBody>
          <a:bodyPr wrap="none">
            <a:spAutoFit/>
          </a:bodyPr>
          <a:lstStyle/>
          <a:p>
            <a:r>
              <a:rPr lang="en-US" sz="2400" b="1">
                <a:solidFill>
                  <a:schemeClr val="tx1"/>
                </a:solidFill>
              </a:rPr>
              <a:t>Improved Precipitation Diurnal Cycle</a:t>
            </a:r>
          </a:p>
        </p:txBody>
      </p:sp>
      <p:sp>
        <p:nvSpPr>
          <p:cNvPr id="63494" name="TextBox 6"/>
          <p:cNvSpPr txBox="1">
            <a:spLocks noChangeArrowheads="1"/>
          </p:cNvSpPr>
          <p:nvPr/>
        </p:nvSpPr>
        <p:spPr bwMode="auto">
          <a:xfrm>
            <a:off x="6961188" y="6467475"/>
            <a:ext cx="1174750" cy="276225"/>
          </a:xfrm>
          <a:prstGeom prst="rect">
            <a:avLst/>
          </a:prstGeom>
          <a:noFill/>
          <a:ln w="9525">
            <a:noFill/>
            <a:miter lim="800000"/>
            <a:headEnd/>
            <a:tailEnd/>
          </a:ln>
        </p:spPr>
        <p:txBody>
          <a:bodyPr wrap="none">
            <a:spAutoFit/>
          </a:bodyPr>
          <a:lstStyle/>
          <a:p>
            <a:r>
              <a:rPr lang="en-US" sz="1200"/>
              <a:t>From: Ying Lin</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2"/>
          <p:cNvPicPr>
            <a:picLocks noChangeAspect="1"/>
          </p:cNvPicPr>
          <p:nvPr/>
        </p:nvPicPr>
        <p:blipFill>
          <a:blip r:embed="rId2"/>
          <a:srcRect/>
          <a:stretch>
            <a:fillRect/>
          </a:stretch>
        </p:blipFill>
        <p:spPr bwMode="auto">
          <a:xfrm>
            <a:off x="160338" y="1446213"/>
            <a:ext cx="4491037" cy="4559300"/>
          </a:xfrm>
          <a:prstGeom prst="rect">
            <a:avLst/>
          </a:prstGeom>
          <a:noFill/>
          <a:ln w="9525">
            <a:noFill/>
            <a:miter lim="800000"/>
            <a:headEnd/>
            <a:tailEnd/>
          </a:ln>
        </p:spPr>
      </p:pic>
      <p:pic>
        <p:nvPicPr>
          <p:cNvPr id="64514" name="Picture 3"/>
          <p:cNvPicPr>
            <a:picLocks noChangeAspect="1"/>
          </p:cNvPicPr>
          <p:nvPr/>
        </p:nvPicPr>
        <p:blipFill>
          <a:blip r:embed="rId3"/>
          <a:srcRect/>
          <a:stretch>
            <a:fillRect/>
          </a:stretch>
        </p:blipFill>
        <p:spPr bwMode="auto">
          <a:xfrm>
            <a:off x="4651375" y="1446213"/>
            <a:ext cx="4492625" cy="4491037"/>
          </a:xfrm>
          <a:prstGeom prst="rect">
            <a:avLst/>
          </a:prstGeom>
          <a:noFill/>
          <a:ln w="9525">
            <a:noFill/>
            <a:miter lim="800000"/>
            <a:headEnd/>
            <a:tailEnd/>
          </a:ln>
        </p:spPr>
      </p:pic>
      <p:sp>
        <p:nvSpPr>
          <p:cNvPr id="64515" name="TextBox 4"/>
          <p:cNvSpPr txBox="1">
            <a:spLocks noChangeArrowheads="1"/>
          </p:cNvSpPr>
          <p:nvPr/>
        </p:nvSpPr>
        <p:spPr bwMode="auto">
          <a:xfrm>
            <a:off x="1919288" y="230188"/>
            <a:ext cx="5194300" cy="708025"/>
          </a:xfrm>
          <a:prstGeom prst="rect">
            <a:avLst/>
          </a:prstGeom>
          <a:noFill/>
          <a:ln w="9525">
            <a:noFill/>
            <a:miter lim="800000"/>
            <a:headEnd/>
            <a:tailEnd/>
          </a:ln>
        </p:spPr>
        <p:txBody>
          <a:bodyPr wrap="none">
            <a:spAutoFit/>
          </a:bodyPr>
          <a:lstStyle/>
          <a:p>
            <a:pPr algn="ctr"/>
            <a:r>
              <a:rPr lang="en-US" sz="2400" b="1">
                <a:solidFill>
                  <a:srgbClr val="4515F7"/>
                </a:solidFill>
              </a:rPr>
              <a:t>CONUS 2-m Temperature</a:t>
            </a:r>
          </a:p>
          <a:p>
            <a:pPr algn="ctr"/>
            <a:r>
              <a:rPr lang="en-US" sz="1600" b="1">
                <a:solidFill>
                  <a:srgbClr val="4515F7"/>
                </a:solidFill>
              </a:rPr>
              <a:t>Verified against Station Observations, 3-year mean </a:t>
            </a:r>
          </a:p>
        </p:txBody>
      </p:sp>
      <p:sp>
        <p:nvSpPr>
          <p:cNvPr id="6" name="TextBox 5">
            <a:extLst/>
          </p:cNvPr>
          <p:cNvSpPr txBox="1"/>
          <p:nvPr/>
        </p:nvSpPr>
        <p:spPr>
          <a:xfrm>
            <a:off x="231775" y="1241425"/>
            <a:ext cx="927100" cy="400050"/>
          </a:xfrm>
          <a:prstGeom prst="rect">
            <a:avLst/>
          </a:prstGeom>
          <a:solidFill>
            <a:schemeClr val="accent4">
              <a:lumMod val="20000"/>
              <a:lumOff val="80000"/>
            </a:schemeClr>
          </a:solidFill>
        </p:spPr>
        <p:txBody>
          <a:bodyPr wrap="none">
            <a:spAutoFit/>
          </a:bodyPr>
          <a:lstStyle/>
          <a:p>
            <a:pPr>
              <a:defRPr/>
            </a:pPr>
            <a:r>
              <a:rPr lang="en-US" sz="2000" b="1" dirty="0"/>
              <a:t>WEST</a:t>
            </a:r>
          </a:p>
        </p:txBody>
      </p:sp>
      <p:sp>
        <p:nvSpPr>
          <p:cNvPr id="7" name="TextBox 6">
            <a:extLst/>
          </p:cNvPr>
          <p:cNvSpPr txBox="1"/>
          <p:nvPr/>
        </p:nvSpPr>
        <p:spPr>
          <a:xfrm>
            <a:off x="7875588" y="1241425"/>
            <a:ext cx="869950" cy="400050"/>
          </a:xfrm>
          <a:prstGeom prst="rect">
            <a:avLst/>
          </a:prstGeom>
          <a:solidFill>
            <a:schemeClr val="accent4">
              <a:lumMod val="20000"/>
              <a:lumOff val="80000"/>
            </a:schemeClr>
          </a:solidFill>
        </p:spPr>
        <p:txBody>
          <a:bodyPr wrap="none">
            <a:spAutoFit/>
          </a:bodyPr>
          <a:lstStyle/>
          <a:p>
            <a:pPr>
              <a:defRPr/>
            </a:pPr>
            <a:r>
              <a:rPr lang="en-US" sz="2000" b="1" dirty="0"/>
              <a:t>EAST</a:t>
            </a:r>
          </a:p>
        </p:txBody>
      </p:sp>
      <p:sp>
        <p:nvSpPr>
          <p:cNvPr id="64518" name="TextBox 7"/>
          <p:cNvSpPr txBox="1">
            <a:spLocks noChangeArrowheads="1"/>
          </p:cNvSpPr>
          <p:nvPr/>
        </p:nvSpPr>
        <p:spPr bwMode="auto">
          <a:xfrm>
            <a:off x="3976688" y="1241425"/>
            <a:ext cx="1889125" cy="307975"/>
          </a:xfrm>
          <a:prstGeom prst="rect">
            <a:avLst/>
          </a:prstGeom>
          <a:noFill/>
          <a:ln w="9525">
            <a:noFill/>
            <a:miter lim="800000"/>
            <a:headEnd/>
            <a:tailEnd/>
          </a:ln>
        </p:spPr>
        <p:txBody>
          <a:bodyPr wrap="none">
            <a:spAutoFit/>
          </a:bodyPr>
          <a:lstStyle/>
          <a:p>
            <a:r>
              <a:rPr lang="en-US" b="1"/>
              <a:t>OBS</a:t>
            </a:r>
            <a:r>
              <a:rPr lang="en-US"/>
              <a:t>  </a:t>
            </a:r>
            <a:r>
              <a:rPr lang="en-US" b="1">
                <a:solidFill>
                  <a:srgbClr val="FF0000"/>
                </a:solidFill>
              </a:rPr>
              <a:t>GFS</a:t>
            </a:r>
            <a:r>
              <a:rPr lang="en-US"/>
              <a:t>   </a:t>
            </a:r>
            <a:r>
              <a:rPr lang="en-US" b="1">
                <a:solidFill>
                  <a:srgbClr val="00B050"/>
                </a:solidFill>
              </a:rPr>
              <a:t>FV3GFS</a:t>
            </a:r>
          </a:p>
        </p:txBody>
      </p:sp>
      <p:sp>
        <p:nvSpPr>
          <p:cNvPr id="9" name="TextBox 8">
            <a:extLst/>
          </p:cNvPr>
          <p:cNvSpPr txBox="1"/>
          <p:nvPr/>
        </p:nvSpPr>
        <p:spPr>
          <a:xfrm>
            <a:off x="1158875" y="6116638"/>
            <a:ext cx="6678613" cy="401637"/>
          </a:xfrm>
          <a:prstGeom prst="rect">
            <a:avLst/>
          </a:prstGeom>
          <a:solidFill>
            <a:schemeClr val="accent6">
              <a:lumMod val="20000"/>
              <a:lumOff val="80000"/>
            </a:schemeClr>
          </a:solidFill>
        </p:spPr>
        <p:txBody>
          <a:bodyPr wrap="none">
            <a:spAutoFit/>
          </a:bodyPr>
          <a:lstStyle/>
          <a:p>
            <a:pPr>
              <a:defRPr/>
            </a:pPr>
            <a:r>
              <a:rPr lang="en-US" sz="2000" dirty="0"/>
              <a:t>Slight FV3GFS improvement in both the min and the max</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extBox 4"/>
          <p:cNvSpPr txBox="1">
            <a:spLocks noChangeArrowheads="1"/>
          </p:cNvSpPr>
          <p:nvPr/>
        </p:nvSpPr>
        <p:spPr bwMode="auto">
          <a:xfrm>
            <a:off x="1919288" y="230188"/>
            <a:ext cx="5194300" cy="708025"/>
          </a:xfrm>
          <a:prstGeom prst="rect">
            <a:avLst/>
          </a:prstGeom>
          <a:noFill/>
          <a:ln w="9525">
            <a:noFill/>
            <a:miter lim="800000"/>
            <a:headEnd/>
            <a:tailEnd/>
          </a:ln>
        </p:spPr>
        <p:txBody>
          <a:bodyPr wrap="none">
            <a:spAutoFit/>
          </a:bodyPr>
          <a:lstStyle/>
          <a:p>
            <a:pPr algn="ctr"/>
            <a:r>
              <a:rPr lang="en-US" sz="2400" b="1">
                <a:solidFill>
                  <a:srgbClr val="4515F7"/>
                </a:solidFill>
              </a:rPr>
              <a:t>2-m Temperature over Alaska</a:t>
            </a:r>
          </a:p>
          <a:p>
            <a:pPr algn="ctr"/>
            <a:r>
              <a:rPr lang="en-US" sz="1600" b="1">
                <a:solidFill>
                  <a:srgbClr val="4515F7"/>
                </a:solidFill>
              </a:rPr>
              <a:t>Verified against Station Observations, 3-year mean </a:t>
            </a:r>
          </a:p>
        </p:txBody>
      </p:sp>
      <p:sp>
        <p:nvSpPr>
          <p:cNvPr id="65538" name="TextBox 7"/>
          <p:cNvSpPr txBox="1">
            <a:spLocks noChangeArrowheads="1"/>
          </p:cNvSpPr>
          <p:nvPr/>
        </p:nvSpPr>
        <p:spPr bwMode="auto">
          <a:xfrm>
            <a:off x="3735388" y="1595438"/>
            <a:ext cx="1887537" cy="307975"/>
          </a:xfrm>
          <a:prstGeom prst="rect">
            <a:avLst/>
          </a:prstGeom>
          <a:noFill/>
          <a:ln w="9525">
            <a:noFill/>
            <a:miter lim="800000"/>
            <a:headEnd/>
            <a:tailEnd/>
          </a:ln>
        </p:spPr>
        <p:txBody>
          <a:bodyPr wrap="none">
            <a:spAutoFit/>
          </a:bodyPr>
          <a:lstStyle/>
          <a:p>
            <a:r>
              <a:rPr lang="en-US" b="1"/>
              <a:t>OBS</a:t>
            </a:r>
            <a:r>
              <a:rPr lang="en-US"/>
              <a:t>  </a:t>
            </a:r>
            <a:r>
              <a:rPr lang="en-US" b="1">
                <a:solidFill>
                  <a:srgbClr val="FF0000"/>
                </a:solidFill>
              </a:rPr>
              <a:t>GFS</a:t>
            </a:r>
            <a:r>
              <a:rPr lang="en-US"/>
              <a:t>   </a:t>
            </a:r>
            <a:r>
              <a:rPr lang="en-US" b="1">
                <a:solidFill>
                  <a:srgbClr val="00B050"/>
                </a:solidFill>
              </a:rPr>
              <a:t>FV3GFS</a:t>
            </a:r>
          </a:p>
        </p:txBody>
      </p:sp>
      <p:pic>
        <p:nvPicPr>
          <p:cNvPr id="65539" name="Picture 9"/>
          <p:cNvPicPr>
            <a:picLocks noChangeAspect="1"/>
          </p:cNvPicPr>
          <p:nvPr/>
        </p:nvPicPr>
        <p:blipFill>
          <a:blip r:embed="rId2"/>
          <a:srcRect/>
          <a:stretch>
            <a:fillRect/>
          </a:stretch>
        </p:blipFill>
        <p:spPr bwMode="auto">
          <a:xfrm>
            <a:off x="225425" y="1909763"/>
            <a:ext cx="4344988" cy="3994150"/>
          </a:xfrm>
          <a:prstGeom prst="rect">
            <a:avLst/>
          </a:prstGeom>
          <a:noFill/>
          <a:ln w="9525">
            <a:noFill/>
            <a:miter lim="800000"/>
            <a:headEnd/>
            <a:tailEnd/>
          </a:ln>
        </p:spPr>
      </p:pic>
      <p:pic>
        <p:nvPicPr>
          <p:cNvPr id="65540" name="Picture 10"/>
          <p:cNvPicPr>
            <a:picLocks noChangeAspect="1"/>
          </p:cNvPicPr>
          <p:nvPr/>
        </p:nvPicPr>
        <p:blipFill>
          <a:blip r:embed="rId3"/>
          <a:srcRect/>
          <a:stretch>
            <a:fillRect/>
          </a:stretch>
        </p:blipFill>
        <p:spPr bwMode="auto">
          <a:xfrm>
            <a:off x="4573588" y="1955800"/>
            <a:ext cx="4365625" cy="3902075"/>
          </a:xfrm>
          <a:prstGeom prst="rect">
            <a:avLst/>
          </a:prstGeom>
          <a:noFill/>
          <a:ln w="9525">
            <a:noFill/>
            <a:miter lim="800000"/>
            <a:headEnd/>
            <a:tailEnd/>
          </a:ln>
        </p:spPr>
      </p:pic>
      <p:sp>
        <p:nvSpPr>
          <p:cNvPr id="12" name="TextBox 11">
            <a:extLst/>
          </p:cNvPr>
          <p:cNvSpPr txBox="1"/>
          <p:nvPr/>
        </p:nvSpPr>
        <p:spPr>
          <a:xfrm>
            <a:off x="1082675" y="1395413"/>
            <a:ext cx="2232025" cy="400050"/>
          </a:xfrm>
          <a:prstGeom prst="rect">
            <a:avLst/>
          </a:prstGeom>
          <a:solidFill>
            <a:schemeClr val="accent3">
              <a:lumMod val="20000"/>
              <a:lumOff val="80000"/>
            </a:schemeClr>
          </a:solidFill>
        </p:spPr>
        <p:txBody>
          <a:bodyPr wrap="none">
            <a:spAutoFit/>
          </a:bodyPr>
          <a:lstStyle/>
          <a:p>
            <a:pPr>
              <a:defRPr/>
            </a:pPr>
            <a:r>
              <a:rPr lang="en-US" sz="2000" b="1" dirty="0"/>
              <a:t>NORTH ALASKA</a:t>
            </a:r>
          </a:p>
        </p:txBody>
      </p:sp>
      <p:sp>
        <p:nvSpPr>
          <p:cNvPr id="13" name="TextBox 12">
            <a:extLst/>
          </p:cNvPr>
          <p:cNvSpPr txBox="1"/>
          <p:nvPr/>
        </p:nvSpPr>
        <p:spPr>
          <a:xfrm>
            <a:off x="6005513" y="1395413"/>
            <a:ext cx="2217737" cy="400050"/>
          </a:xfrm>
          <a:prstGeom prst="rect">
            <a:avLst/>
          </a:prstGeom>
          <a:solidFill>
            <a:schemeClr val="accent3">
              <a:lumMod val="20000"/>
              <a:lumOff val="80000"/>
            </a:schemeClr>
          </a:solidFill>
        </p:spPr>
        <p:txBody>
          <a:bodyPr wrap="none">
            <a:spAutoFit/>
          </a:bodyPr>
          <a:lstStyle/>
          <a:p>
            <a:pPr>
              <a:defRPr/>
            </a:pPr>
            <a:r>
              <a:rPr lang="en-US" sz="2000" b="1" dirty="0"/>
              <a:t>SOUTH ALASKA</a:t>
            </a:r>
          </a:p>
        </p:txBody>
      </p:sp>
      <p:sp>
        <p:nvSpPr>
          <p:cNvPr id="65543" name="TextBox 13"/>
          <p:cNvSpPr txBox="1">
            <a:spLocks noChangeArrowheads="1"/>
          </p:cNvSpPr>
          <p:nvPr/>
        </p:nvSpPr>
        <p:spPr bwMode="auto">
          <a:xfrm>
            <a:off x="2398713" y="5845175"/>
            <a:ext cx="4716462" cy="396875"/>
          </a:xfrm>
          <a:prstGeom prst="rect">
            <a:avLst/>
          </a:prstGeom>
          <a:noFill/>
          <a:ln w="9525">
            <a:noFill/>
            <a:miter lim="800000"/>
            <a:headEnd/>
            <a:tailEnd/>
          </a:ln>
        </p:spPr>
        <p:txBody>
          <a:bodyPr>
            <a:spAutoFit/>
          </a:bodyPr>
          <a:lstStyle/>
          <a:p>
            <a:r>
              <a:rPr lang="en-US" sz="2000" b="1">
                <a:solidFill>
                  <a:srgbClr val="FF0000"/>
                </a:solidFill>
              </a:rPr>
              <a:t>FV3GFS has large cold bias  !</a:t>
            </a:r>
          </a:p>
        </p:txBody>
      </p:sp>
      <p:sp>
        <p:nvSpPr>
          <p:cNvPr id="65544" name="Text Box 9"/>
          <p:cNvSpPr txBox="1">
            <a:spLocks noChangeArrowheads="1"/>
          </p:cNvSpPr>
          <p:nvPr/>
        </p:nvSpPr>
        <p:spPr bwMode="auto">
          <a:xfrm>
            <a:off x="434975" y="6364288"/>
            <a:ext cx="8275638" cy="307975"/>
          </a:xfrm>
          <a:prstGeom prst="rect">
            <a:avLst/>
          </a:prstGeom>
          <a:noFill/>
          <a:ln w="9525">
            <a:noFill/>
            <a:miter lim="800000"/>
            <a:headEnd/>
            <a:tailEnd/>
          </a:ln>
        </p:spPr>
        <p:txBody>
          <a:bodyPr wrap="none">
            <a:spAutoFit/>
          </a:bodyPr>
          <a:lstStyle/>
          <a:p>
            <a:r>
              <a:rPr lang="en-US" b="1"/>
              <a:t>Likely caused by a cold NSST and an overestimate (underestimate) of cloud in summer (winter)</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txBox="1">
            <a:spLocks noGrp="1"/>
          </p:cNvSpPr>
          <p:nvPr>
            <p:ph type="title" idx="4294967295"/>
          </p:nvPr>
        </p:nvSpPr>
        <p:spPr>
          <a:xfrm>
            <a:off x="1279525" y="346075"/>
            <a:ext cx="6334125" cy="571500"/>
          </a:xfrm>
        </p:spPr>
        <p:txBody>
          <a:bodyPr lIns="91440" tIns="45720" rIns="91440" bIns="45720"/>
          <a:lstStyle/>
          <a:p>
            <a:pPr algn="ctr"/>
            <a:r>
              <a:rPr lang="en-US" sz="2400" b="1" smtClean="0">
                <a:solidFill>
                  <a:srgbClr val="0000CC"/>
                </a:solidFill>
                <a:latin typeface="Arial" charset="0"/>
                <a:cs typeface="Arial" charset="0"/>
              </a:rPr>
              <a:t>Diagnosing and Fixing the NSST Issue </a:t>
            </a:r>
          </a:p>
        </p:txBody>
      </p:sp>
      <p:sp>
        <p:nvSpPr>
          <p:cNvPr id="66562" name="Content Placeholder 2"/>
          <p:cNvSpPr txBox="1">
            <a:spLocks noGrp="1"/>
          </p:cNvSpPr>
          <p:nvPr>
            <p:ph idx="4294967295"/>
          </p:nvPr>
        </p:nvSpPr>
        <p:spPr>
          <a:xfrm>
            <a:off x="457200" y="1285875"/>
            <a:ext cx="8229600" cy="2566988"/>
          </a:xfrm>
        </p:spPr>
        <p:txBody>
          <a:bodyPr lIns="91440" tIns="45720" rIns="91440" bIns="45720"/>
          <a:lstStyle/>
          <a:p>
            <a:pPr marL="228600" indent="-228600">
              <a:lnSpc>
                <a:spcPct val="90000"/>
              </a:lnSpc>
              <a:spcAft>
                <a:spcPct val="50000"/>
              </a:spcAft>
              <a:buFontTx/>
              <a:buChar char="•"/>
            </a:pPr>
            <a:r>
              <a:rPr lang="en-US" sz="1800" smtClean="0">
                <a:latin typeface="Arial" charset="0"/>
                <a:cs typeface="Arial" charset="0"/>
              </a:rPr>
              <a:t>In response to feedback on how well gulf stream was resolved, the background error correlation lengths were revised to be more consistent with those used in other operational SST analyses (50km).</a:t>
            </a:r>
          </a:p>
          <a:p>
            <a:pPr marL="228600" indent="-228600">
              <a:lnSpc>
                <a:spcPct val="90000"/>
              </a:lnSpc>
              <a:spcAft>
                <a:spcPct val="50000"/>
              </a:spcAft>
              <a:buFontTx/>
              <a:buChar char="•"/>
            </a:pPr>
            <a:r>
              <a:rPr lang="en-US" sz="1800" smtClean="0">
                <a:latin typeface="Arial" charset="0"/>
                <a:cs typeface="Arial" charset="0"/>
              </a:rPr>
              <a:t>After a number of months of pre-operational testing an SST anomaly of ~3K was noted in the northern Pacific.  This was a symptom of a lack of observations in the area and the reduced influence of distant observations because of the reduction in length scales.</a:t>
            </a:r>
          </a:p>
          <a:p>
            <a:pPr marL="228600" indent="-228600">
              <a:lnSpc>
                <a:spcPct val="90000"/>
              </a:lnSpc>
              <a:spcAft>
                <a:spcPct val="50000"/>
              </a:spcAft>
              <a:buFontTx/>
              <a:buChar char="•"/>
            </a:pPr>
            <a:r>
              <a:rPr lang="en-US" sz="1800" smtClean="0">
                <a:latin typeface="Arial" charset="0"/>
                <a:cs typeface="Arial" charset="0"/>
              </a:rPr>
              <a:t>At the same time anomalies in lake temperatures were noted by the MEG team which was also traced to a lack of observations being assimilated.</a:t>
            </a:r>
          </a:p>
        </p:txBody>
      </p:sp>
      <p:sp>
        <p:nvSpPr>
          <p:cNvPr id="66563" name="Rectangle 5"/>
          <p:cNvSpPr>
            <a:spLocks noChangeArrowheads="1"/>
          </p:cNvSpPr>
          <p:nvPr/>
        </p:nvSpPr>
        <p:spPr bwMode="auto">
          <a:xfrm>
            <a:off x="354013" y="4113213"/>
            <a:ext cx="3911600" cy="2024062"/>
          </a:xfrm>
          <a:prstGeom prst="rect">
            <a:avLst/>
          </a:prstGeom>
          <a:noFill/>
          <a:ln w="9525">
            <a:solidFill>
              <a:srgbClr val="003399"/>
            </a:solidFill>
            <a:miter lim="800000"/>
            <a:headEnd/>
            <a:tailEnd/>
          </a:ln>
        </p:spPr>
        <p:txBody>
          <a:bodyPr>
            <a:spAutoFit/>
          </a:bodyPr>
          <a:lstStyle/>
          <a:p>
            <a:pPr eaLnBrk="0" hangingPunct="0">
              <a:lnSpc>
                <a:spcPct val="90000"/>
              </a:lnSpc>
              <a:spcAft>
                <a:spcPct val="50000"/>
              </a:spcAft>
            </a:pPr>
            <a:r>
              <a:rPr lang="en-US" sz="2000">
                <a:solidFill>
                  <a:srgbClr val="0000CC"/>
                </a:solidFill>
                <a:latin typeface="Times New Roman" pitchFamily="18" charset="0"/>
              </a:rPr>
              <a:t>Both of these are solved by switching on a climatological update of the tref to the background SST field.  This option is currently being tested along with an increase in background error length scales to 100km.</a:t>
            </a:r>
          </a:p>
        </p:txBody>
      </p:sp>
      <p:sp>
        <p:nvSpPr>
          <p:cNvPr id="66564" name="Text Box 6"/>
          <p:cNvSpPr txBox="1">
            <a:spLocks noChangeArrowheads="1"/>
          </p:cNvSpPr>
          <p:nvPr/>
        </p:nvSpPr>
        <p:spPr bwMode="auto">
          <a:xfrm>
            <a:off x="6672263" y="6464300"/>
            <a:ext cx="1250950" cy="276225"/>
          </a:xfrm>
          <a:prstGeom prst="rect">
            <a:avLst/>
          </a:prstGeom>
          <a:noFill/>
          <a:ln w="9525">
            <a:noFill/>
            <a:miter lim="800000"/>
            <a:headEnd/>
            <a:tailEnd/>
          </a:ln>
        </p:spPr>
        <p:txBody>
          <a:bodyPr wrap="none">
            <a:spAutoFit/>
          </a:bodyPr>
          <a:lstStyle/>
          <a:p>
            <a:r>
              <a:rPr lang="en-US" sz="1200"/>
              <a:t>From: DA Team</a:t>
            </a:r>
          </a:p>
        </p:txBody>
      </p:sp>
      <p:sp>
        <p:nvSpPr>
          <p:cNvPr id="66565" name="Text Box 10"/>
          <p:cNvSpPr txBox="1">
            <a:spLocks noChangeArrowheads="1"/>
          </p:cNvSpPr>
          <p:nvPr/>
        </p:nvSpPr>
        <p:spPr bwMode="auto">
          <a:xfrm>
            <a:off x="246063" y="6297613"/>
            <a:ext cx="4489450" cy="307975"/>
          </a:xfrm>
          <a:prstGeom prst="rect">
            <a:avLst/>
          </a:prstGeom>
          <a:noFill/>
          <a:ln w="9525">
            <a:noFill/>
            <a:miter lim="800000"/>
            <a:headEnd/>
            <a:tailEnd/>
          </a:ln>
        </p:spPr>
        <p:txBody>
          <a:bodyPr wrap="none">
            <a:spAutoFit/>
          </a:bodyPr>
          <a:lstStyle/>
          <a:p>
            <a:r>
              <a:rPr lang="en-US" b="1"/>
              <a:t>gcycle is now called hourly in GDAS forecast step </a:t>
            </a:r>
          </a:p>
        </p:txBody>
      </p:sp>
      <p:pic>
        <p:nvPicPr>
          <p:cNvPr id="66566" name="Picture 8"/>
          <p:cNvPicPr>
            <a:picLocks noChangeAspect="1"/>
          </p:cNvPicPr>
          <p:nvPr/>
        </p:nvPicPr>
        <p:blipFill>
          <a:blip r:embed="rId2"/>
          <a:srcRect t="52625"/>
          <a:stretch>
            <a:fillRect/>
          </a:stretch>
        </p:blipFill>
        <p:spPr bwMode="auto">
          <a:xfrm>
            <a:off x="4718050" y="4259263"/>
            <a:ext cx="4329113" cy="2044700"/>
          </a:xfrm>
          <a:prstGeom prst="rect">
            <a:avLst/>
          </a:prstGeom>
          <a:noFill/>
          <a:ln w="9525">
            <a:noFill/>
            <a:miter lim="800000"/>
            <a:headEnd/>
            <a:tailEnd/>
          </a:ln>
        </p:spPr>
      </p:pic>
      <p:sp>
        <p:nvSpPr>
          <p:cNvPr id="66567" name="TextBox 9"/>
          <p:cNvSpPr txBox="1">
            <a:spLocks noChangeArrowheads="1"/>
          </p:cNvSpPr>
          <p:nvPr/>
        </p:nvSpPr>
        <p:spPr bwMode="auto">
          <a:xfrm>
            <a:off x="6016625" y="3938588"/>
            <a:ext cx="3030538" cy="307975"/>
          </a:xfrm>
          <a:prstGeom prst="rect">
            <a:avLst/>
          </a:prstGeom>
          <a:noFill/>
          <a:ln w="9525">
            <a:noFill/>
            <a:miter lim="800000"/>
            <a:headEnd/>
            <a:tailEnd/>
          </a:ln>
        </p:spPr>
        <p:txBody>
          <a:bodyPr wrap="none">
            <a:spAutoFit/>
          </a:bodyPr>
          <a:lstStyle/>
          <a:p>
            <a:r>
              <a:rPr lang="en-US" b="1"/>
              <a:t>Tref, 26 May – 18 September 2018</a:t>
            </a:r>
          </a:p>
        </p:txBody>
      </p:sp>
      <p:sp>
        <p:nvSpPr>
          <p:cNvPr id="2" name="Oval 1"/>
          <p:cNvSpPr/>
          <p:nvPr/>
        </p:nvSpPr>
        <p:spPr>
          <a:xfrm>
            <a:off x="6413500" y="4475163"/>
            <a:ext cx="1117600" cy="560387"/>
          </a:xfrm>
          <a:prstGeom prst="ellipse">
            <a:avLst/>
          </a:prstGeom>
          <a:no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1"/>
          <p:cNvPicPr>
            <a:picLocks noChangeAspect="1"/>
          </p:cNvPicPr>
          <p:nvPr/>
        </p:nvPicPr>
        <p:blipFill>
          <a:blip r:embed="rId2"/>
          <a:srcRect/>
          <a:stretch>
            <a:fillRect/>
          </a:stretch>
        </p:blipFill>
        <p:spPr bwMode="auto">
          <a:xfrm>
            <a:off x="134938" y="1341438"/>
            <a:ext cx="8874125" cy="5314950"/>
          </a:xfrm>
          <a:prstGeom prst="rect">
            <a:avLst/>
          </a:prstGeom>
          <a:noFill/>
          <a:ln w="9525">
            <a:noFill/>
            <a:miter lim="800000"/>
            <a:headEnd/>
            <a:tailEnd/>
          </a:ln>
        </p:spPr>
      </p:pic>
      <p:sp>
        <p:nvSpPr>
          <p:cNvPr id="67586" name="TextBox 2"/>
          <p:cNvSpPr txBox="1">
            <a:spLocks noChangeArrowheads="1"/>
          </p:cNvSpPr>
          <p:nvPr/>
        </p:nvSpPr>
        <p:spPr bwMode="auto">
          <a:xfrm>
            <a:off x="5051425" y="3290888"/>
            <a:ext cx="2824163" cy="738187"/>
          </a:xfrm>
          <a:prstGeom prst="rect">
            <a:avLst/>
          </a:prstGeom>
          <a:noFill/>
          <a:ln w="9525">
            <a:noFill/>
            <a:miter lim="800000"/>
            <a:headEnd/>
            <a:tailEnd/>
          </a:ln>
        </p:spPr>
        <p:txBody>
          <a:bodyPr>
            <a:spAutoFit/>
          </a:bodyPr>
          <a:lstStyle/>
          <a:p>
            <a:r>
              <a:rPr lang="en-US" b="1">
                <a:solidFill>
                  <a:srgbClr val="0000CC"/>
                </a:solidFill>
              </a:rPr>
              <a:t>NSST 100km + clim. update.</a:t>
            </a:r>
          </a:p>
          <a:p>
            <a:r>
              <a:rPr lang="en-US" b="1">
                <a:solidFill>
                  <a:srgbClr val="7030A0"/>
                </a:solidFill>
              </a:rPr>
              <a:t>NSST 50km + clim. update.</a:t>
            </a:r>
          </a:p>
          <a:p>
            <a:r>
              <a:rPr lang="en-US" b="1">
                <a:solidFill>
                  <a:srgbClr val="7030A0"/>
                </a:solidFill>
              </a:rPr>
              <a:t>NSST 50km</a:t>
            </a:r>
          </a:p>
        </p:txBody>
      </p:sp>
      <p:cxnSp>
        <p:nvCxnSpPr>
          <p:cNvPr id="4" name="Straight Arrow Connector 3"/>
          <p:cNvCxnSpPr/>
          <p:nvPr/>
        </p:nvCxnSpPr>
        <p:spPr>
          <a:xfrm flipH="1" flipV="1">
            <a:off x="4506913" y="2584450"/>
            <a:ext cx="1150937" cy="8175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 name="Straight Arrow Connector 4"/>
          <p:cNvCxnSpPr/>
          <p:nvPr/>
        </p:nvCxnSpPr>
        <p:spPr>
          <a:xfrm flipH="1" flipV="1">
            <a:off x="4279900" y="2840038"/>
            <a:ext cx="874713" cy="865187"/>
          </a:xfrm>
          <a:prstGeom prst="straightConnector1">
            <a:avLst/>
          </a:prstGeom>
          <a:ln>
            <a:solidFill>
              <a:srgbClr val="604A7B"/>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flipH="1" flipV="1">
            <a:off x="4057650" y="3522663"/>
            <a:ext cx="1123950" cy="366712"/>
          </a:xfrm>
          <a:prstGeom prst="straightConnector1">
            <a:avLst/>
          </a:prstGeom>
          <a:ln>
            <a:solidFill>
              <a:srgbClr val="604A7B"/>
            </a:solidFill>
            <a:tailEnd type="arrow"/>
          </a:ln>
        </p:spPr>
        <p:style>
          <a:lnRef idx="2">
            <a:schemeClr val="accent1"/>
          </a:lnRef>
          <a:fillRef idx="0">
            <a:schemeClr val="accent1"/>
          </a:fillRef>
          <a:effectRef idx="1">
            <a:schemeClr val="accent1"/>
          </a:effectRef>
          <a:fontRef idx="minor">
            <a:schemeClr val="tx1"/>
          </a:fontRef>
        </p:style>
      </p:cxnSp>
      <p:sp>
        <p:nvSpPr>
          <p:cNvPr id="67590" name="TextBox 17"/>
          <p:cNvSpPr txBox="1">
            <a:spLocks noChangeArrowheads="1"/>
          </p:cNvSpPr>
          <p:nvPr/>
        </p:nvSpPr>
        <p:spPr bwMode="auto">
          <a:xfrm>
            <a:off x="876300" y="1885950"/>
            <a:ext cx="2598738" cy="954088"/>
          </a:xfrm>
          <a:prstGeom prst="rect">
            <a:avLst/>
          </a:prstGeom>
          <a:noFill/>
          <a:ln w="9525">
            <a:noFill/>
            <a:miter lim="800000"/>
            <a:headEnd/>
            <a:tailEnd/>
          </a:ln>
        </p:spPr>
        <p:txBody>
          <a:bodyPr>
            <a:spAutoFit/>
          </a:bodyPr>
          <a:lstStyle/>
          <a:p>
            <a:r>
              <a:rPr lang="en-US" b="1"/>
              <a:t>RTG Analysis</a:t>
            </a:r>
          </a:p>
          <a:p>
            <a:r>
              <a:rPr lang="en-US" b="1"/>
              <a:t>NCDC OI Analysis (dashed)</a:t>
            </a:r>
          </a:p>
          <a:p>
            <a:r>
              <a:rPr lang="en-US" b="1">
                <a:solidFill>
                  <a:srgbClr val="008000"/>
                </a:solidFill>
              </a:rPr>
              <a:t>Ostia Analysis</a:t>
            </a:r>
          </a:p>
          <a:p>
            <a:r>
              <a:rPr lang="en-US" b="1">
                <a:solidFill>
                  <a:srgbClr val="FF0000"/>
                </a:solidFill>
              </a:rPr>
              <a:t>Operational NSST</a:t>
            </a:r>
          </a:p>
        </p:txBody>
      </p:sp>
      <p:sp>
        <p:nvSpPr>
          <p:cNvPr id="67591" name="Title 1"/>
          <p:cNvSpPr txBox="1">
            <a:spLocks/>
          </p:cNvSpPr>
          <p:nvPr/>
        </p:nvSpPr>
        <p:spPr bwMode="auto">
          <a:xfrm>
            <a:off x="276225" y="303213"/>
            <a:ext cx="8229600" cy="763587"/>
          </a:xfrm>
          <a:prstGeom prst="rect">
            <a:avLst/>
          </a:prstGeom>
          <a:noFill/>
          <a:ln w="9525">
            <a:noFill/>
            <a:miter lim="800000"/>
            <a:headEnd/>
            <a:tailEnd/>
          </a:ln>
        </p:spPr>
        <p:txBody>
          <a:bodyPr/>
          <a:lstStyle/>
          <a:p>
            <a:pPr algn="ctr" defTabSz="457200"/>
            <a:r>
              <a:rPr lang="en-US" sz="2800" b="1">
                <a:solidFill>
                  <a:schemeClr val="tx1"/>
                </a:solidFill>
              </a:rPr>
              <a:t>Fixing the N. Pacific Cold Bias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Google Shape;115;p13"/>
          <p:cNvSpPr txBox="1">
            <a:spLocks noGrp="1"/>
          </p:cNvSpPr>
          <p:nvPr>
            <p:ph type="title" idx="4294967295"/>
          </p:nvPr>
        </p:nvSpPr>
        <p:spPr>
          <a:xfrm>
            <a:off x="1081088" y="230188"/>
            <a:ext cx="7134225" cy="847725"/>
          </a:xfrm>
        </p:spPr>
        <p:txBody>
          <a:bodyPr tIns="45700" bIns="45700"/>
          <a:lstStyle/>
          <a:p>
            <a:pPr algn="ctr" eaLnBrk="1" hangingPunct="1">
              <a:buSzPts val="1400"/>
            </a:pPr>
            <a:r>
              <a:rPr lang="en-US" sz="2400" b="1" smtClean="0">
                <a:latin typeface="Helvetica Neue"/>
                <a:cs typeface="Arial" charset="0"/>
                <a:sym typeface="Helvetica Neue"/>
              </a:rPr>
              <a:t>NGGPS FV3GFS-v1 Transition to Operations</a:t>
            </a:r>
          </a:p>
        </p:txBody>
      </p:sp>
      <p:sp>
        <p:nvSpPr>
          <p:cNvPr id="20482" name="Google Shape;116;p13"/>
          <p:cNvSpPr txBox="1">
            <a:spLocks noGrp="1"/>
          </p:cNvSpPr>
          <p:nvPr>
            <p:ph type="body" idx="4294967295"/>
          </p:nvPr>
        </p:nvSpPr>
        <p:spPr>
          <a:xfrm>
            <a:off x="523875" y="1179513"/>
            <a:ext cx="8077200" cy="304800"/>
          </a:xfrm>
        </p:spPr>
        <p:txBody>
          <a:bodyPr tIns="45700" bIns="45700"/>
          <a:lstStyle/>
          <a:p>
            <a:pPr eaLnBrk="1" hangingPunct="1">
              <a:buClr>
                <a:srgbClr val="FF0000"/>
              </a:buClr>
              <a:buSzPts val="2000"/>
              <a:buFont typeface="Merriweather Sans"/>
              <a:buNone/>
            </a:pPr>
            <a:r>
              <a:rPr lang="en-US" b="1" smtClean="0">
                <a:solidFill>
                  <a:srgbClr val="FF0000"/>
                </a:solidFill>
                <a:latin typeface="Helvetica Neue"/>
                <a:cs typeface="Arial" charset="0"/>
                <a:sym typeface="Helvetica Neue"/>
              </a:rPr>
              <a:t>FV3GFS is being configured to replace spectral model (NEMS GSM)  in operations in Q2FY19</a:t>
            </a:r>
            <a:endParaRPr lang="en-US" smtClean="0">
              <a:latin typeface="Helvetica Neue"/>
              <a:cs typeface="Arial" charset="0"/>
              <a:sym typeface="Helvetica Neue"/>
            </a:endParaRPr>
          </a:p>
        </p:txBody>
      </p:sp>
      <p:sp>
        <p:nvSpPr>
          <p:cNvPr id="20483" name="Google Shape;117;p13"/>
          <p:cNvSpPr txBox="1">
            <a:spLocks noChangeArrowheads="1"/>
          </p:cNvSpPr>
          <p:nvPr/>
        </p:nvSpPr>
        <p:spPr bwMode="auto">
          <a:xfrm>
            <a:off x="4330700" y="1712913"/>
            <a:ext cx="4813300" cy="5145087"/>
          </a:xfrm>
          <a:prstGeom prst="rect">
            <a:avLst/>
          </a:prstGeom>
          <a:noFill/>
          <a:ln w="9525">
            <a:solidFill>
              <a:schemeClr val="tx1"/>
            </a:solidFill>
            <a:miter lim="800000"/>
            <a:headEnd type="none" w="sm" len="sm"/>
            <a:tailEnd type="none" w="sm" len="sm"/>
          </a:ln>
        </p:spPr>
        <p:txBody>
          <a:bodyPr lIns="91425" tIns="91425" rIns="91425" bIns="91425"/>
          <a:lstStyle/>
          <a:p>
            <a:pPr marL="341313" indent="-284163">
              <a:buClr>
                <a:srgbClr val="000000"/>
              </a:buClr>
              <a:buFont typeface="Arial" charset="0"/>
              <a:buNone/>
            </a:pPr>
            <a:r>
              <a:rPr lang="en-US" sz="1800" b="1" u="sng"/>
              <a:t>Schedule</a:t>
            </a:r>
            <a:r>
              <a:rPr lang="en-US" sz="1800" b="1"/>
              <a:t>: </a:t>
            </a:r>
          </a:p>
          <a:p>
            <a:pPr marL="341313" indent="-284163">
              <a:spcBef>
                <a:spcPts val="600"/>
              </a:spcBef>
              <a:buClr>
                <a:srgbClr val="000000"/>
              </a:buClr>
              <a:buSzPts val="1400"/>
              <a:buFont typeface="Arial" charset="0"/>
              <a:buChar char="●"/>
            </a:pPr>
            <a:r>
              <a:rPr lang="en-US" sz="1800" b="1"/>
              <a:t>3/7/18: code freeze of FV3GFS-V1 (GFS V15.0)</a:t>
            </a:r>
            <a:endParaRPr lang="en-US" sz="1800"/>
          </a:p>
          <a:p>
            <a:pPr marL="341313" indent="-284163">
              <a:spcBef>
                <a:spcPts val="600"/>
              </a:spcBef>
              <a:buClr>
                <a:srgbClr val="000000"/>
              </a:buClr>
              <a:buSzPts val="1400"/>
              <a:buFont typeface="Arial" charset="0"/>
              <a:buChar char="●"/>
            </a:pPr>
            <a:r>
              <a:rPr lang="en-US" sz="1800" b="1"/>
              <a:t>3/30/18: Public release of FV3GFS-V1</a:t>
            </a:r>
          </a:p>
          <a:p>
            <a:pPr marL="341313" indent="-284163">
              <a:spcBef>
                <a:spcPts val="600"/>
              </a:spcBef>
              <a:buClr>
                <a:srgbClr val="000000"/>
              </a:buClr>
              <a:buSzPts val="1400"/>
              <a:buFont typeface="Arial" charset="0"/>
              <a:buChar char="●"/>
            </a:pPr>
            <a:r>
              <a:rPr lang="en-US" sz="1800" b="1"/>
              <a:t>4/1 – 1/25/19: real-time EMC parallel</a:t>
            </a:r>
            <a:endParaRPr lang="en-US" sz="1800"/>
          </a:p>
          <a:p>
            <a:pPr marL="341313" indent="-284163">
              <a:spcBef>
                <a:spcPts val="600"/>
              </a:spcBef>
              <a:buClr>
                <a:srgbClr val="000000"/>
              </a:buClr>
              <a:buSzPts val="1400"/>
              <a:buFont typeface="Arial" charset="0"/>
              <a:buChar char="●"/>
            </a:pPr>
            <a:r>
              <a:rPr lang="en-US" sz="1800" b="1">
                <a:solidFill>
                  <a:srgbClr val="FF0000"/>
                </a:solidFill>
              </a:rPr>
              <a:t>5/25 – 9/10/18: retrospectives and case studies (May 2015 – September 2018; three summers and three winters)</a:t>
            </a:r>
            <a:endParaRPr lang="en-US" sz="1800"/>
          </a:p>
          <a:p>
            <a:pPr marL="341313" indent="-284163">
              <a:spcBef>
                <a:spcPts val="600"/>
              </a:spcBef>
              <a:buClr>
                <a:srgbClr val="000000"/>
              </a:buClr>
              <a:buSzPts val="1400"/>
              <a:buFont typeface="Arial" charset="0"/>
              <a:buChar char="●"/>
            </a:pPr>
            <a:r>
              <a:rPr lang="en-US" sz="1800" b="1">
                <a:solidFill>
                  <a:srgbClr val="000066"/>
                </a:solidFill>
              </a:rPr>
              <a:t>9/24/2018: Field evaluation due; EMC CCB</a:t>
            </a:r>
            <a:endParaRPr lang="en-US" sz="1800"/>
          </a:p>
          <a:p>
            <a:pPr marL="341313" indent="-284163">
              <a:spcBef>
                <a:spcPts val="600"/>
              </a:spcBef>
              <a:buClr>
                <a:srgbClr val="000000"/>
              </a:buClr>
              <a:buSzPts val="1400"/>
              <a:buFont typeface="Arial" charset="0"/>
              <a:buChar char="●"/>
            </a:pPr>
            <a:r>
              <a:rPr lang="en-US" sz="1800" b="1"/>
              <a:t>10/01/2018: OD Brief, code hand-off to NCO</a:t>
            </a:r>
            <a:endParaRPr lang="en-US" sz="1800"/>
          </a:p>
          <a:p>
            <a:pPr marL="341313" indent="-284163">
              <a:spcBef>
                <a:spcPts val="600"/>
              </a:spcBef>
              <a:buClr>
                <a:srgbClr val="000000"/>
              </a:buClr>
              <a:buSzPts val="1400"/>
              <a:buFont typeface="Arial" charset="0"/>
              <a:buChar char="●"/>
            </a:pPr>
            <a:r>
              <a:rPr lang="en-US" sz="1800" b="1"/>
              <a:t>12/20/2018-1/20/2019: NCO 30-day IT Test</a:t>
            </a:r>
            <a:endParaRPr lang="en-US" sz="1800"/>
          </a:p>
          <a:p>
            <a:pPr marL="341313" indent="-284163">
              <a:spcBef>
                <a:spcPts val="600"/>
              </a:spcBef>
              <a:buClr>
                <a:srgbClr val="000000"/>
              </a:buClr>
              <a:buSzPts val="1400"/>
              <a:buFont typeface="Arial" charset="0"/>
              <a:buChar char="●"/>
            </a:pPr>
            <a:r>
              <a:rPr lang="en-US" sz="1800" b="1">
                <a:solidFill>
                  <a:srgbClr val="FF0000"/>
                </a:solidFill>
              </a:rPr>
              <a:t>01/24/2019: Implementation (delayed due to US government shutdown)</a:t>
            </a:r>
            <a:endParaRPr lang="en-US" sz="1800"/>
          </a:p>
        </p:txBody>
      </p:sp>
      <p:sp>
        <p:nvSpPr>
          <p:cNvPr id="20484" name="Google Shape;118;p13"/>
          <p:cNvSpPr txBox="1">
            <a:spLocks noChangeArrowheads="1"/>
          </p:cNvSpPr>
          <p:nvPr/>
        </p:nvSpPr>
        <p:spPr bwMode="auto">
          <a:xfrm>
            <a:off x="53975" y="1712913"/>
            <a:ext cx="3971925" cy="5145087"/>
          </a:xfrm>
          <a:prstGeom prst="rect">
            <a:avLst/>
          </a:prstGeom>
          <a:noFill/>
          <a:ln w="9525">
            <a:solidFill>
              <a:schemeClr val="tx1"/>
            </a:solidFill>
            <a:miter lim="800000"/>
            <a:headEnd type="none" w="sm" len="sm"/>
            <a:tailEnd type="none" w="sm" len="sm"/>
          </a:ln>
        </p:spPr>
        <p:txBody>
          <a:bodyPr lIns="91425" tIns="91425" rIns="91425" bIns="91425"/>
          <a:lstStyle/>
          <a:p>
            <a:pPr marL="342900" indent="-228600">
              <a:buClr>
                <a:srgbClr val="000000"/>
              </a:buClr>
              <a:buFont typeface="Arial" charset="0"/>
              <a:buNone/>
            </a:pPr>
            <a:r>
              <a:rPr lang="en-US" sz="1800" b="1" u="sng"/>
              <a:t>Configuration</a:t>
            </a:r>
            <a:r>
              <a:rPr lang="en-US" sz="1800" b="1"/>
              <a:t>:</a:t>
            </a:r>
          </a:p>
          <a:p>
            <a:pPr marL="342900" indent="-228600">
              <a:spcBef>
                <a:spcPts val="900"/>
              </a:spcBef>
              <a:buClr>
                <a:srgbClr val="000000"/>
              </a:buClr>
              <a:buSzPts val="2000"/>
              <a:buFont typeface="Arial" charset="0"/>
              <a:buChar char="●"/>
            </a:pPr>
            <a:r>
              <a:rPr lang="en-US" sz="2000" b="1"/>
              <a:t>FV3GFS C768 (~13km deterministic)</a:t>
            </a:r>
          </a:p>
          <a:p>
            <a:pPr marL="342900" indent="-228600">
              <a:spcBef>
                <a:spcPts val="900"/>
              </a:spcBef>
              <a:buClr>
                <a:srgbClr val="000000"/>
              </a:buClr>
              <a:buSzPts val="2000"/>
              <a:buFont typeface="Arial" charset="0"/>
              <a:buChar char="●"/>
            </a:pPr>
            <a:endParaRPr lang="en-US" sz="900" b="1"/>
          </a:p>
          <a:p>
            <a:pPr marL="342900" indent="-228600">
              <a:spcBef>
                <a:spcPts val="900"/>
              </a:spcBef>
              <a:buClr>
                <a:srgbClr val="000000"/>
              </a:buClr>
              <a:buSzPts val="2000"/>
              <a:buFont typeface="Arial" charset="0"/>
              <a:buChar char="●"/>
            </a:pPr>
            <a:r>
              <a:rPr lang="en-US" sz="2000" b="1"/>
              <a:t>GFS Physics + GFDL Microphysics</a:t>
            </a:r>
          </a:p>
          <a:p>
            <a:pPr marL="342900" indent="-228600">
              <a:spcBef>
                <a:spcPts val="900"/>
              </a:spcBef>
              <a:buClr>
                <a:srgbClr val="000000"/>
              </a:buClr>
              <a:buSzPts val="2000"/>
              <a:buFont typeface="Arial" charset="0"/>
              <a:buChar char="●"/>
            </a:pPr>
            <a:endParaRPr lang="en-US" sz="900"/>
          </a:p>
          <a:p>
            <a:pPr marL="342900" indent="-228600">
              <a:spcBef>
                <a:spcPts val="900"/>
              </a:spcBef>
              <a:buClr>
                <a:srgbClr val="000000"/>
              </a:buClr>
              <a:buSzPts val="2000"/>
              <a:buFont typeface="Arial" charset="0"/>
              <a:buChar char="●"/>
            </a:pPr>
            <a:r>
              <a:rPr lang="en-US" sz="2000" b="1"/>
              <a:t>FV3GDAS C384 (~25km, 80 member ensemble)</a:t>
            </a:r>
          </a:p>
          <a:p>
            <a:pPr marL="342900" indent="-228600">
              <a:spcBef>
                <a:spcPts val="900"/>
              </a:spcBef>
              <a:buClr>
                <a:srgbClr val="000000"/>
              </a:buClr>
              <a:buSzPts val="2000"/>
              <a:buFont typeface="Arial" charset="0"/>
              <a:buChar char="●"/>
            </a:pPr>
            <a:endParaRPr lang="en-US" sz="900"/>
          </a:p>
          <a:p>
            <a:pPr marL="342900" indent="-228600">
              <a:spcBef>
                <a:spcPts val="900"/>
              </a:spcBef>
              <a:buClr>
                <a:srgbClr val="000000"/>
              </a:buClr>
              <a:buSzPts val="2000"/>
              <a:buFont typeface="Arial" charset="0"/>
              <a:buChar char="●"/>
            </a:pPr>
            <a:r>
              <a:rPr lang="en-US" sz="2000" b="1"/>
              <a:t>64 layer, top at 0.2 hPa</a:t>
            </a:r>
          </a:p>
          <a:p>
            <a:pPr marL="342900" indent="-228600">
              <a:spcBef>
                <a:spcPts val="900"/>
              </a:spcBef>
              <a:buClr>
                <a:srgbClr val="000000"/>
              </a:buClr>
              <a:buSzPts val="2000"/>
              <a:buFont typeface="Arial" charset="0"/>
              <a:buChar char="●"/>
            </a:pPr>
            <a:endParaRPr lang="en-US" sz="900"/>
          </a:p>
          <a:p>
            <a:pPr marL="342900" indent="-228600">
              <a:spcBef>
                <a:spcPts val="900"/>
              </a:spcBef>
              <a:buClr>
                <a:srgbClr val="000000"/>
              </a:buClr>
              <a:buSzPts val="2000"/>
              <a:buFont typeface="Arial" charset="0"/>
              <a:buChar char="●"/>
            </a:pPr>
            <a:r>
              <a:rPr lang="en-US" sz="2000" b="1"/>
              <a:t>Uniform resolution for all 16 days of forecast</a:t>
            </a:r>
            <a:endParaRPr lang="en-US"/>
          </a:p>
          <a:p>
            <a:pPr marL="342900" indent="-228600">
              <a:lnSpc>
                <a:spcPct val="80000"/>
              </a:lnSpc>
              <a:spcBef>
                <a:spcPts val="900"/>
              </a:spcBef>
              <a:buClr>
                <a:srgbClr val="000000"/>
              </a:buClr>
              <a:buSzPts val="1400"/>
              <a:buFont typeface="Arial" charset="0"/>
              <a:buNone/>
            </a:pPr>
            <a:endParaRPr lang="en-US" b="1"/>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1"/>
          <p:cNvPicPr>
            <a:picLocks noChangeAspect="1"/>
          </p:cNvPicPr>
          <p:nvPr/>
        </p:nvPicPr>
        <p:blipFill>
          <a:blip r:embed="rId2"/>
          <a:srcRect/>
          <a:stretch>
            <a:fillRect/>
          </a:stretch>
        </p:blipFill>
        <p:spPr bwMode="auto">
          <a:xfrm>
            <a:off x="134938" y="1255713"/>
            <a:ext cx="8874125" cy="5462587"/>
          </a:xfrm>
          <a:prstGeom prst="rect">
            <a:avLst/>
          </a:prstGeom>
          <a:noFill/>
          <a:ln w="9525">
            <a:noFill/>
            <a:miter lim="800000"/>
            <a:headEnd/>
            <a:tailEnd/>
          </a:ln>
        </p:spPr>
      </p:pic>
      <p:sp>
        <p:nvSpPr>
          <p:cNvPr id="68610" name="TextBox 2"/>
          <p:cNvSpPr txBox="1">
            <a:spLocks noChangeArrowheads="1"/>
          </p:cNvSpPr>
          <p:nvPr/>
        </p:nvSpPr>
        <p:spPr bwMode="auto">
          <a:xfrm>
            <a:off x="911225" y="342900"/>
            <a:ext cx="6954838" cy="523875"/>
          </a:xfrm>
          <a:prstGeom prst="rect">
            <a:avLst/>
          </a:prstGeom>
          <a:noFill/>
          <a:ln w="9525">
            <a:noFill/>
            <a:miter lim="800000"/>
            <a:headEnd/>
            <a:tailEnd/>
          </a:ln>
        </p:spPr>
        <p:txBody>
          <a:bodyPr>
            <a:spAutoFit/>
          </a:bodyPr>
          <a:lstStyle/>
          <a:p>
            <a:pPr algn="ctr"/>
            <a:r>
              <a:rPr lang="en-US" sz="2800" b="1"/>
              <a:t>Fixing the Great Lakes Cold Bias</a:t>
            </a:r>
          </a:p>
        </p:txBody>
      </p:sp>
      <p:sp>
        <p:nvSpPr>
          <p:cNvPr id="68611" name="TextBox 3"/>
          <p:cNvSpPr txBox="1">
            <a:spLocks noChangeArrowheads="1"/>
          </p:cNvSpPr>
          <p:nvPr/>
        </p:nvSpPr>
        <p:spPr bwMode="auto">
          <a:xfrm>
            <a:off x="996950" y="1671638"/>
            <a:ext cx="2771775" cy="1200150"/>
          </a:xfrm>
          <a:prstGeom prst="rect">
            <a:avLst/>
          </a:prstGeom>
          <a:noFill/>
          <a:ln w="9525">
            <a:noFill/>
            <a:miter lim="800000"/>
            <a:headEnd/>
            <a:tailEnd/>
          </a:ln>
        </p:spPr>
        <p:txBody>
          <a:bodyPr>
            <a:spAutoFit/>
          </a:bodyPr>
          <a:lstStyle/>
          <a:p>
            <a:r>
              <a:rPr lang="en-US" b="1"/>
              <a:t>RTG Analysis</a:t>
            </a:r>
          </a:p>
          <a:p>
            <a:r>
              <a:rPr lang="en-US" b="1"/>
              <a:t>NCDC OI Analysis (dotted)</a:t>
            </a:r>
          </a:p>
          <a:p>
            <a:r>
              <a:rPr lang="en-US" b="1">
                <a:solidFill>
                  <a:srgbClr val="00B050"/>
                </a:solidFill>
              </a:rPr>
              <a:t>Ostia Analysis</a:t>
            </a:r>
          </a:p>
          <a:p>
            <a:r>
              <a:rPr lang="en-US" b="1">
                <a:solidFill>
                  <a:srgbClr val="FF0000"/>
                </a:solidFill>
              </a:rPr>
              <a:t>Operational NSST</a:t>
            </a:r>
          </a:p>
        </p:txBody>
      </p:sp>
      <p:sp>
        <p:nvSpPr>
          <p:cNvPr id="68612" name="TextBox 4"/>
          <p:cNvSpPr txBox="1">
            <a:spLocks noChangeArrowheads="1"/>
          </p:cNvSpPr>
          <p:nvPr/>
        </p:nvSpPr>
        <p:spPr bwMode="auto">
          <a:xfrm>
            <a:off x="5400675" y="3502025"/>
            <a:ext cx="2657475" cy="738188"/>
          </a:xfrm>
          <a:prstGeom prst="rect">
            <a:avLst/>
          </a:prstGeom>
          <a:noFill/>
          <a:ln w="9525">
            <a:noFill/>
            <a:miter lim="800000"/>
            <a:headEnd/>
            <a:tailEnd/>
          </a:ln>
        </p:spPr>
        <p:txBody>
          <a:bodyPr>
            <a:spAutoFit/>
          </a:bodyPr>
          <a:lstStyle/>
          <a:p>
            <a:r>
              <a:rPr lang="en-US" b="1">
                <a:solidFill>
                  <a:srgbClr val="7030A0"/>
                </a:solidFill>
              </a:rPr>
              <a:t>NSST: FV3 real time parallel</a:t>
            </a:r>
          </a:p>
          <a:p>
            <a:r>
              <a:rPr lang="en-US" b="1">
                <a:solidFill>
                  <a:srgbClr val="7030A0"/>
                </a:solidFill>
              </a:rPr>
              <a:t>NSST: FV3 EXP with fixes (dashed)</a:t>
            </a:r>
          </a:p>
        </p:txBody>
      </p:sp>
      <p:cxnSp>
        <p:nvCxnSpPr>
          <p:cNvPr id="7" name="Straight Arrow Connector 6"/>
          <p:cNvCxnSpPr/>
          <p:nvPr/>
        </p:nvCxnSpPr>
        <p:spPr>
          <a:xfrm flipH="1" flipV="1">
            <a:off x="4389438" y="3133725"/>
            <a:ext cx="1120775" cy="923925"/>
          </a:xfrm>
          <a:prstGeom prst="straightConnector1">
            <a:avLst/>
          </a:prstGeom>
          <a:ln w="28575">
            <a:solidFill>
              <a:schemeClr val="accent4"/>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8612" idx="0"/>
          </p:cNvCxnSpPr>
          <p:nvPr/>
        </p:nvCxnSpPr>
        <p:spPr>
          <a:xfrm flipH="1" flipV="1">
            <a:off x="6497638" y="3340100"/>
            <a:ext cx="231775" cy="161925"/>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68615" name="TextBox 12"/>
          <p:cNvSpPr txBox="1">
            <a:spLocks noChangeArrowheads="1"/>
          </p:cNvSpPr>
          <p:nvPr/>
        </p:nvSpPr>
        <p:spPr bwMode="auto">
          <a:xfrm>
            <a:off x="1743075" y="5027613"/>
            <a:ext cx="825500" cy="400050"/>
          </a:xfrm>
          <a:prstGeom prst="rect">
            <a:avLst/>
          </a:prstGeom>
          <a:noFill/>
          <a:ln w="9525">
            <a:noFill/>
            <a:miter lim="800000"/>
            <a:headEnd/>
            <a:tailEnd/>
          </a:ln>
        </p:spPr>
        <p:txBody>
          <a:bodyPr wrap="none">
            <a:spAutoFit/>
          </a:bodyPr>
          <a:lstStyle/>
          <a:p>
            <a:r>
              <a:rPr lang="en-US" sz="2000" b="1">
                <a:solidFill>
                  <a:srgbClr val="FF0000"/>
                </a:solidFill>
              </a:rPr>
              <a:t>Cold </a:t>
            </a:r>
          </a:p>
        </p:txBody>
      </p:sp>
      <p:sp>
        <p:nvSpPr>
          <p:cNvPr id="68616" name="TextBox 13"/>
          <p:cNvSpPr txBox="1">
            <a:spLocks noChangeArrowheads="1"/>
          </p:cNvSpPr>
          <p:nvPr/>
        </p:nvSpPr>
        <p:spPr bwMode="auto">
          <a:xfrm>
            <a:off x="7099300" y="5027613"/>
            <a:ext cx="1166813" cy="400050"/>
          </a:xfrm>
          <a:prstGeom prst="rect">
            <a:avLst/>
          </a:prstGeom>
          <a:noFill/>
          <a:ln w="9525">
            <a:noFill/>
            <a:miter lim="800000"/>
            <a:headEnd/>
            <a:tailEnd/>
          </a:ln>
        </p:spPr>
        <p:txBody>
          <a:bodyPr wrap="none">
            <a:spAutoFit/>
          </a:bodyPr>
          <a:lstStyle/>
          <a:p>
            <a:r>
              <a:rPr lang="en-US" sz="2000" b="1">
                <a:solidFill>
                  <a:srgbClr val="FF0000"/>
                </a:solidFill>
              </a:rPr>
              <a:t>warmer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3"/>
          <p:cNvPicPr>
            <a:picLocks noGrp="1" noChangeAspect="1" noChangeArrowheads="1"/>
          </p:cNvPicPr>
          <p:nvPr>
            <p:ph idx="4294967295"/>
          </p:nvPr>
        </p:nvPicPr>
        <p:blipFill>
          <a:blip r:embed="rId2"/>
          <a:srcRect/>
          <a:stretch>
            <a:fillRect/>
          </a:stretch>
        </p:blipFill>
        <p:spPr>
          <a:xfrm>
            <a:off x="3494088" y="1243013"/>
            <a:ext cx="5260975" cy="2155825"/>
          </a:xfrm>
        </p:spPr>
      </p:pic>
      <p:sp>
        <p:nvSpPr>
          <p:cNvPr id="69634" name="TextBox 3"/>
          <p:cNvSpPr txBox="1">
            <a:spLocks noChangeArrowheads="1"/>
          </p:cNvSpPr>
          <p:nvPr/>
        </p:nvSpPr>
        <p:spPr bwMode="auto">
          <a:xfrm>
            <a:off x="211138" y="1536700"/>
            <a:ext cx="3119437" cy="1474788"/>
          </a:xfrm>
          <a:prstGeom prst="rect">
            <a:avLst/>
          </a:prstGeom>
          <a:solidFill>
            <a:srgbClr val="FFFF00"/>
          </a:solidFill>
          <a:ln w="9525">
            <a:solidFill>
              <a:schemeClr val="accent2"/>
            </a:solidFill>
            <a:miter lim="800000"/>
            <a:headEnd/>
            <a:tailEnd/>
          </a:ln>
        </p:spPr>
        <p:txBody>
          <a:bodyPr>
            <a:spAutoFit/>
          </a:bodyPr>
          <a:lstStyle/>
          <a:p>
            <a:pPr>
              <a:buFont typeface="Lucida Grande"/>
              <a:buNone/>
            </a:pPr>
            <a:r>
              <a:rPr lang="en-US" sz="1800" b="1">
                <a:solidFill>
                  <a:schemeClr val="hlink"/>
                </a:solidFill>
              </a:rPr>
              <a:t>FV3GFS track errors are consistently smaller than that of GFS.  </a:t>
            </a:r>
            <a:r>
              <a:rPr lang="en-US" sz="1800" b="1">
                <a:solidFill>
                  <a:schemeClr val="tx1"/>
                </a:solidFill>
              </a:rPr>
              <a:t>Error at 120 hour is substantially smaller.  (Unit: NM)</a:t>
            </a:r>
          </a:p>
        </p:txBody>
      </p:sp>
      <p:graphicFrame>
        <p:nvGraphicFramePr>
          <p:cNvPr id="7" name="Table 6"/>
          <p:cNvGraphicFramePr>
            <a:graphicFrameLocks noGrp="1"/>
          </p:cNvGraphicFramePr>
          <p:nvPr/>
        </p:nvGraphicFramePr>
        <p:xfrm>
          <a:off x="1046163" y="3625850"/>
          <a:ext cx="7750175" cy="1422400"/>
        </p:xfrm>
        <a:graphic>
          <a:graphicData uri="http://schemas.openxmlformats.org/drawingml/2006/table">
            <a:tbl>
              <a:tblPr/>
              <a:tblGrid>
                <a:gridCol w="896937">
                  <a:extLst>
                    <a:ext uri="{9D8B030D-6E8A-4147-A177-3AD203B41FA5}"/>
                  </a:extLst>
                </a:gridCol>
                <a:gridCol w="895350">
                  <a:extLst>
                    <a:ext uri="{9D8B030D-6E8A-4147-A177-3AD203B41FA5}"/>
                  </a:extLst>
                </a:gridCol>
                <a:gridCol w="896938">
                  <a:extLst>
                    <a:ext uri="{9D8B030D-6E8A-4147-A177-3AD203B41FA5}"/>
                  </a:extLst>
                </a:gridCol>
                <a:gridCol w="896937">
                  <a:extLst>
                    <a:ext uri="{9D8B030D-6E8A-4147-A177-3AD203B41FA5}"/>
                  </a:extLst>
                </a:gridCol>
                <a:gridCol w="896938">
                  <a:extLst>
                    <a:ext uri="{9D8B030D-6E8A-4147-A177-3AD203B41FA5}"/>
                  </a:extLst>
                </a:gridCol>
                <a:gridCol w="896937">
                  <a:extLst>
                    <a:ext uri="{9D8B030D-6E8A-4147-A177-3AD203B41FA5}"/>
                  </a:extLst>
                </a:gridCol>
                <a:gridCol w="896938">
                  <a:extLst>
                    <a:ext uri="{9D8B030D-6E8A-4147-A177-3AD203B41FA5}"/>
                  </a:extLst>
                </a:gridCol>
                <a:gridCol w="790575">
                  <a:extLst>
                    <a:ext uri="{9D8B030D-6E8A-4147-A177-3AD203B41FA5}"/>
                  </a:extLst>
                </a:gridCol>
                <a:gridCol w="682625">
                  <a:extLst>
                    <a:ext uri="{9D8B030D-6E8A-4147-A177-3AD203B41FA5}"/>
                  </a:extLst>
                </a:gridCol>
              </a:tblGrid>
              <a:tr h="3556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FFFFFF"/>
                          </a:solidFill>
                          <a:effectLst/>
                          <a:latin typeface="Arial" charset="0"/>
                          <a:cs typeface="Arial" charset="0"/>
                          <a:sym typeface="Arial" charset="0"/>
                        </a:rPr>
                        <a:t>FCST hr</a:t>
                      </a:r>
                      <a:endParaRPr kumimoji="0" lang="en-US" sz="800" b="1" i="0" u="none" strike="noStrike" cap="none" normalizeH="0" baseline="0">
                        <a:ln>
                          <a:noFill/>
                        </a:ln>
                        <a:solidFill>
                          <a:srgbClr val="FFFFFF"/>
                        </a:solidFill>
                        <a:effectLst/>
                        <a:latin typeface="Calibri" pitchFamily="34" charset="0"/>
                        <a:ea typeface="Calibri" pitchFamily="34" charset="0"/>
                        <a:cs typeface="Times New Roman" pitchFamily="18" charset="0"/>
                        <a:sym typeface="Arial" charset="0"/>
                      </a:endParaRPr>
                    </a:p>
                  </a:txBody>
                  <a:tcPr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FFFFFF"/>
                          </a:solidFill>
                          <a:effectLst/>
                          <a:latin typeface="Arial" charset="0"/>
                          <a:cs typeface="Arial" charset="0"/>
                          <a:sym typeface="Arial" charset="0"/>
                        </a:rPr>
                        <a:t>0</a:t>
                      </a:r>
                      <a:endParaRPr kumimoji="0" lang="en-US" sz="800" b="1" i="0" u="none" strike="noStrike" cap="none" normalizeH="0" baseline="0">
                        <a:ln>
                          <a:noFill/>
                        </a:ln>
                        <a:solidFill>
                          <a:srgbClr val="FFFFFF"/>
                        </a:solidFill>
                        <a:effectLst/>
                        <a:latin typeface="Calibri" pitchFamily="34" charset="0"/>
                        <a:ea typeface="Calibri" pitchFamily="34" charset="0"/>
                        <a:cs typeface="Times New Roman" pitchFamily="18" charset="0"/>
                        <a:sym typeface="Arial" charset="0"/>
                      </a:endParaRPr>
                    </a:p>
                  </a:txBody>
                  <a:tcPr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FFFFFF"/>
                          </a:solidFill>
                          <a:effectLst/>
                          <a:latin typeface="Arial" charset="0"/>
                          <a:cs typeface="Arial" charset="0"/>
                          <a:sym typeface="Arial" charset="0"/>
                        </a:rPr>
                        <a:t>12</a:t>
                      </a:r>
                      <a:endParaRPr kumimoji="0" lang="en-US" sz="800" b="1" i="0" u="none" strike="noStrike" cap="none" normalizeH="0" baseline="0">
                        <a:ln>
                          <a:noFill/>
                        </a:ln>
                        <a:solidFill>
                          <a:srgbClr val="FFFFFF"/>
                        </a:solidFill>
                        <a:effectLst/>
                        <a:latin typeface="Calibri" pitchFamily="34" charset="0"/>
                        <a:ea typeface="Calibri" pitchFamily="34" charset="0"/>
                        <a:cs typeface="Times New Roman" pitchFamily="18" charset="0"/>
                        <a:sym typeface="Arial" charset="0"/>
                      </a:endParaRPr>
                    </a:p>
                  </a:txBody>
                  <a:tcPr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FFFFFF"/>
                          </a:solidFill>
                          <a:effectLst/>
                          <a:latin typeface="Arial" charset="0"/>
                          <a:cs typeface="Arial" charset="0"/>
                          <a:sym typeface="Arial" charset="0"/>
                        </a:rPr>
                        <a:t>24</a:t>
                      </a:r>
                      <a:endParaRPr kumimoji="0" lang="en-US" sz="800" b="1" i="0" u="none" strike="noStrike" cap="none" normalizeH="0" baseline="0">
                        <a:ln>
                          <a:noFill/>
                        </a:ln>
                        <a:solidFill>
                          <a:srgbClr val="FFFFFF"/>
                        </a:solidFill>
                        <a:effectLst/>
                        <a:latin typeface="Calibri" pitchFamily="34" charset="0"/>
                        <a:ea typeface="Calibri" pitchFamily="34" charset="0"/>
                        <a:cs typeface="Times New Roman" pitchFamily="18" charset="0"/>
                        <a:sym typeface="Arial" charset="0"/>
                      </a:endParaRPr>
                    </a:p>
                  </a:txBody>
                  <a:tcPr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FFFFFF"/>
                          </a:solidFill>
                          <a:effectLst/>
                          <a:latin typeface="Arial" charset="0"/>
                          <a:cs typeface="Arial" charset="0"/>
                          <a:sym typeface="Arial" charset="0"/>
                        </a:rPr>
                        <a:t>26</a:t>
                      </a:r>
                      <a:endParaRPr kumimoji="0" lang="en-US" sz="800" b="1" i="0" u="none" strike="noStrike" cap="none" normalizeH="0" baseline="0">
                        <a:ln>
                          <a:noFill/>
                        </a:ln>
                        <a:solidFill>
                          <a:srgbClr val="FFFFFF"/>
                        </a:solidFill>
                        <a:effectLst/>
                        <a:latin typeface="Calibri" pitchFamily="34" charset="0"/>
                        <a:ea typeface="Calibri" pitchFamily="34" charset="0"/>
                        <a:cs typeface="Times New Roman" pitchFamily="18" charset="0"/>
                        <a:sym typeface="Arial" charset="0"/>
                      </a:endParaRPr>
                    </a:p>
                  </a:txBody>
                  <a:tcPr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FFFFFF"/>
                          </a:solidFill>
                          <a:effectLst/>
                          <a:latin typeface="Arial" charset="0"/>
                          <a:cs typeface="Arial" charset="0"/>
                          <a:sym typeface="Arial" charset="0"/>
                        </a:rPr>
                        <a:t>48</a:t>
                      </a:r>
                      <a:endParaRPr kumimoji="0" lang="en-US" sz="800" b="1" i="0" u="none" strike="noStrike" cap="none" normalizeH="0" baseline="0">
                        <a:ln>
                          <a:noFill/>
                        </a:ln>
                        <a:solidFill>
                          <a:srgbClr val="FFFFFF"/>
                        </a:solidFill>
                        <a:effectLst/>
                        <a:latin typeface="Calibri" pitchFamily="34" charset="0"/>
                        <a:ea typeface="Calibri" pitchFamily="34" charset="0"/>
                        <a:cs typeface="Times New Roman" pitchFamily="18" charset="0"/>
                        <a:sym typeface="Arial" charset="0"/>
                      </a:endParaRPr>
                    </a:p>
                  </a:txBody>
                  <a:tcPr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FFFFFF"/>
                          </a:solidFill>
                          <a:effectLst/>
                          <a:latin typeface="Arial" charset="0"/>
                          <a:cs typeface="Arial" charset="0"/>
                          <a:sym typeface="Arial" charset="0"/>
                        </a:rPr>
                        <a:t>72</a:t>
                      </a:r>
                      <a:endParaRPr kumimoji="0" lang="en-US" sz="800" b="1" i="0" u="none" strike="noStrike" cap="none" normalizeH="0" baseline="0">
                        <a:ln>
                          <a:noFill/>
                        </a:ln>
                        <a:solidFill>
                          <a:srgbClr val="FFFFFF"/>
                        </a:solidFill>
                        <a:effectLst/>
                        <a:latin typeface="Calibri" pitchFamily="34" charset="0"/>
                        <a:ea typeface="Calibri" pitchFamily="34" charset="0"/>
                        <a:cs typeface="Times New Roman" pitchFamily="18" charset="0"/>
                        <a:sym typeface="Arial" charset="0"/>
                      </a:endParaRPr>
                    </a:p>
                  </a:txBody>
                  <a:tcPr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FFFFFF"/>
                          </a:solidFill>
                          <a:effectLst/>
                          <a:latin typeface="Arial" charset="0"/>
                          <a:cs typeface="Arial" charset="0"/>
                          <a:sym typeface="Arial" charset="0"/>
                        </a:rPr>
                        <a:t>96</a:t>
                      </a:r>
                      <a:endParaRPr kumimoji="0" lang="en-US" sz="800" b="1" i="0" u="none" strike="noStrike" cap="none" normalizeH="0" baseline="0">
                        <a:ln>
                          <a:noFill/>
                        </a:ln>
                        <a:solidFill>
                          <a:srgbClr val="FFFFFF"/>
                        </a:solidFill>
                        <a:effectLst/>
                        <a:latin typeface="Calibri" pitchFamily="34" charset="0"/>
                        <a:ea typeface="Calibri" pitchFamily="34" charset="0"/>
                        <a:cs typeface="Times New Roman" pitchFamily="18" charset="0"/>
                        <a:sym typeface="Arial" charset="0"/>
                      </a:endParaRPr>
                    </a:p>
                  </a:txBody>
                  <a:tcPr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FFFFFF"/>
                          </a:solidFill>
                          <a:effectLst/>
                          <a:latin typeface="Arial" charset="0"/>
                          <a:cs typeface="Arial" charset="0"/>
                          <a:sym typeface="Arial" charset="0"/>
                        </a:rPr>
                        <a:t>120</a:t>
                      </a:r>
                      <a:endParaRPr kumimoji="0" lang="en-US" sz="800" b="1" i="0" u="none" strike="noStrike" cap="none" normalizeH="0" baseline="0">
                        <a:ln>
                          <a:noFill/>
                        </a:ln>
                        <a:solidFill>
                          <a:srgbClr val="FFFFFF"/>
                        </a:solidFill>
                        <a:effectLst/>
                        <a:latin typeface="Calibri" pitchFamily="34" charset="0"/>
                        <a:ea typeface="Calibri" pitchFamily="34" charset="0"/>
                        <a:cs typeface="Times New Roman" pitchFamily="18" charset="0"/>
                        <a:sym typeface="Arial" charset="0"/>
                      </a:endParaRPr>
                    </a:p>
                  </a:txBody>
                  <a:tcPr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extLst>
              </a:tr>
              <a:tr h="3556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FFFFFF"/>
                          </a:solidFill>
                          <a:effectLst/>
                          <a:latin typeface="Arial" charset="0"/>
                          <a:cs typeface="Arial" charset="0"/>
                          <a:sym typeface="Arial" charset="0"/>
                        </a:rPr>
                        <a:t>FV3GFS</a:t>
                      </a:r>
                      <a:endParaRPr kumimoji="0" lang="en-US" sz="800" b="1" i="0" u="none" strike="noStrike" cap="none" normalizeH="0" baseline="0">
                        <a:ln>
                          <a:noFill/>
                        </a:ln>
                        <a:solidFill>
                          <a:srgbClr val="FFFFFF"/>
                        </a:solidFill>
                        <a:effectLst/>
                        <a:latin typeface="Calibri" pitchFamily="34" charset="0"/>
                        <a:ea typeface="Calibri" pitchFamily="34" charset="0"/>
                        <a:cs typeface="Times New Roman" pitchFamily="18" charset="0"/>
                        <a:sym typeface="Arial" charset="0"/>
                      </a:endParaRPr>
                    </a:p>
                  </a:txBody>
                  <a:tcPr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000000"/>
                          </a:solidFill>
                          <a:effectLst/>
                          <a:latin typeface="Arial" charset="0"/>
                          <a:cs typeface="Arial" charset="0"/>
                          <a:sym typeface="Arial" charset="0"/>
                        </a:rPr>
                        <a:t>0.0</a:t>
                      </a:r>
                      <a:endParaRPr kumimoji="0" lang="en-US" sz="800" b="1" i="0" u="none" strike="noStrike" cap="none" normalizeH="0" baseline="0">
                        <a:ln>
                          <a:noFill/>
                        </a:ln>
                        <a:solidFill>
                          <a:srgbClr val="000000"/>
                        </a:solidFill>
                        <a:effectLst/>
                        <a:latin typeface="Calibri" pitchFamily="34" charset="0"/>
                        <a:ea typeface="Calibri" pitchFamily="34" charset="0"/>
                        <a:cs typeface="Times New Roman" pitchFamily="18" charset="0"/>
                        <a:sym typeface="Arial" charset="0"/>
                      </a:endParaRPr>
                    </a:p>
                  </a:txBody>
                  <a:tcPr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000000"/>
                          </a:solidFill>
                          <a:effectLst/>
                          <a:latin typeface="Arial" charset="0"/>
                          <a:cs typeface="Arial" charset="0"/>
                          <a:sym typeface="Arial" charset="0"/>
                        </a:rPr>
                        <a:t>24.09</a:t>
                      </a:r>
                      <a:endParaRPr kumimoji="0" lang="en-US" sz="800" b="1" i="0" u="none" strike="noStrike" cap="none" normalizeH="0" baseline="0">
                        <a:ln>
                          <a:noFill/>
                        </a:ln>
                        <a:solidFill>
                          <a:srgbClr val="000000"/>
                        </a:solidFill>
                        <a:effectLst/>
                        <a:latin typeface="Calibri" pitchFamily="34" charset="0"/>
                        <a:ea typeface="Calibri" pitchFamily="34" charset="0"/>
                        <a:cs typeface="Times New Roman" pitchFamily="18" charset="0"/>
                        <a:sym typeface="Arial" charset="0"/>
                      </a:endParaRPr>
                    </a:p>
                  </a:txBody>
                  <a:tcPr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000000"/>
                          </a:solidFill>
                          <a:effectLst/>
                          <a:latin typeface="Arial" charset="0"/>
                          <a:cs typeface="Arial" charset="0"/>
                          <a:sym typeface="Arial" charset="0"/>
                        </a:rPr>
                        <a:t>40.38</a:t>
                      </a:r>
                      <a:endParaRPr kumimoji="0" lang="en-US" sz="800" b="1" i="0" u="none" strike="noStrike" cap="none" normalizeH="0" baseline="0">
                        <a:ln>
                          <a:noFill/>
                        </a:ln>
                        <a:solidFill>
                          <a:srgbClr val="000000"/>
                        </a:solidFill>
                        <a:effectLst/>
                        <a:latin typeface="Calibri" pitchFamily="34" charset="0"/>
                        <a:ea typeface="Calibri" pitchFamily="34" charset="0"/>
                        <a:cs typeface="Times New Roman" pitchFamily="18" charset="0"/>
                        <a:sym typeface="Arial" charset="0"/>
                      </a:endParaRPr>
                    </a:p>
                  </a:txBody>
                  <a:tcPr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000000"/>
                          </a:solidFill>
                          <a:effectLst/>
                          <a:latin typeface="Arial" charset="0"/>
                          <a:cs typeface="Arial" charset="0"/>
                          <a:sym typeface="Arial" charset="0"/>
                        </a:rPr>
                        <a:t>57.04</a:t>
                      </a:r>
                      <a:endParaRPr kumimoji="0" lang="en-US" sz="800" b="1" i="0" u="none" strike="noStrike" cap="none" normalizeH="0" baseline="0">
                        <a:ln>
                          <a:noFill/>
                        </a:ln>
                        <a:solidFill>
                          <a:srgbClr val="000000"/>
                        </a:solidFill>
                        <a:effectLst/>
                        <a:latin typeface="Calibri" pitchFamily="34" charset="0"/>
                        <a:ea typeface="Calibri" pitchFamily="34" charset="0"/>
                        <a:cs typeface="Times New Roman" pitchFamily="18" charset="0"/>
                        <a:sym typeface="Arial" charset="0"/>
                      </a:endParaRPr>
                    </a:p>
                  </a:txBody>
                  <a:tcPr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000000"/>
                          </a:solidFill>
                          <a:effectLst/>
                          <a:latin typeface="Arial" charset="0"/>
                          <a:cs typeface="Arial" charset="0"/>
                          <a:sym typeface="Arial" charset="0"/>
                        </a:rPr>
                        <a:t>73.91</a:t>
                      </a:r>
                      <a:endParaRPr kumimoji="0" lang="en-US" sz="800" b="1" i="0" u="none" strike="noStrike" cap="none" normalizeH="0" baseline="0">
                        <a:ln>
                          <a:noFill/>
                        </a:ln>
                        <a:solidFill>
                          <a:srgbClr val="000000"/>
                        </a:solidFill>
                        <a:effectLst/>
                        <a:latin typeface="Calibri" pitchFamily="34" charset="0"/>
                        <a:ea typeface="Calibri" pitchFamily="34" charset="0"/>
                        <a:cs typeface="Times New Roman" pitchFamily="18" charset="0"/>
                        <a:sym typeface="Arial" charset="0"/>
                      </a:endParaRPr>
                    </a:p>
                  </a:txBody>
                  <a:tcPr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000000"/>
                          </a:solidFill>
                          <a:effectLst/>
                          <a:latin typeface="Arial" charset="0"/>
                          <a:cs typeface="Arial" charset="0"/>
                          <a:sym typeface="Arial" charset="0"/>
                        </a:rPr>
                        <a:t>113.66</a:t>
                      </a:r>
                      <a:endParaRPr kumimoji="0" lang="en-US" sz="800" b="1" i="0" u="none" strike="noStrike" cap="none" normalizeH="0" baseline="0">
                        <a:ln>
                          <a:noFill/>
                        </a:ln>
                        <a:solidFill>
                          <a:srgbClr val="000000"/>
                        </a:solidFill>
                        <a:effectLst/>
                        <a:latin typeface="Calibri" pitchFamily="34" charset="0"/>
                        <a:ea typeface="Calibri" pitchFamily="34" charset="0"/>
                        <a:cs typeface="Times New Roman" pitchFamily="18" charset="0"/>
                        <a:sym typeface="Arial" charset="0"/>
                      </a:endParaRPr>
                    </a:p>
                  </a:txBody>
                  <a:tcPr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000000"/>
                          </a:solidFill>
                          <a:effectLst/>
                          <a:latin typeface="Arial" charset="0"/>
                          <a:cs typeface="Arial" charset="0"/>
                          <a:sym typeface="Arial" charset="0"/>
                        </a:rPr>
                        <a:t>165.22</a:t>
                      </a:r>
                      <a:endParaRPr kumimoji="0" lang="en-US" sz="800" b="1" i="0" u="none" strike="noStrike" cap="none" normalizeH="0" baseline="0">
                        <a:ln>
                          <a:noFill/>
                        </a:ln>
                        <a:solidFill>
                          <a:srgbClr val="000000"/>
                        </a:solidFill>
                        <a:effectLst/>
                        <a:latin typeface="Calibri" pitchFamily="34" charset="0"/>
                        <a:ea typeface="Calibri" pitchFamily="34" charset="0"/>
                        <a:cs typeface="Times New Roman" pitchFamily="18" charset="0"/>
                        <a:sym typeface="Arial" charset="0"/>
                      </a:endParaRPr>
                    </a:p>
                  </a:txBody>
                  <a:tcPr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000000"/>
                          </a:solidFill>
                          <a:effectLst/>
                          <a:latin typeface="Arial" charset="0"/>
                          <a:cs typeface="Arial" charset="0"/>
                          <a:sym typeface="Arial" charset="0"/>
                        </a:rPr>
                        <a:t>212.75</a:t>
                      </a:r>
                      <a:endParaRPr kumimoji="0" lang="en-US" sz="800" b="1" i="0" u="none" strike="noStrike" cap="none" normalizeH="0" baseline="0">
                        <a:ln>
                          <a:noFill/>
                        </a:ln>
                        <a:solidFill>
                          <a:srgbClr val="000000"/>
                        </a:solidFill>
                        <a:effectLst/>
                        <a:latin typeface="Calibri" pitchFamily="34" charset="0"/>
                        <a:ea typeface="Calibri" pitchFamily="34" charset="0"/>
                        <a:cs typeface="Times New Roman" pitchFamily="18" charset="0"/>
                        <a:sym typeface="Arial" charset="0"/>
                      </a:endParaRPr>
                    </a:p>
                  </a:txBody>
                  <a:tcPr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extLst>
                  <a:ext uri="{0D108BD9-81ED-4DB2-BD59-A6C34878D82A}"/>
                </a:extLst>
              </a:tr>
              <a:tr h="3556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FFFFFF"/>
                          </a:solidFill>
                          <a:effectLst/>
                          <a:latin typeface="Arial" charset="0"/>
                          <a:cs typeface="Arial" charset="0"/>
                          <a:sym typeface="Arial" charset="0"/>
                        </a:rPr>
                        <a:t>GFS</a:t>
                      </a:r>
                      <a:endParaRPr kumimoji="0" lang="en-US" sz="800" b="1" i="0" u="none" strike="noStrike" cap="none" normalizeH="0" baseline="0">
                        <a:ln>
                          <a:noFill/>
                        </a:ln>
                        <a:solidFill>
                          <a:srgbClr val="FFFFFF"/>
                        </a:solidFill>
                        <a:effectLst/>
                        <a:latin typeface="Calibri" pitchFamily="34" charset="0"/>
                        <a:ea typeface="Calibri" pitchFamily="34" charset="0"/>
                        <a:cs typeface="Times New Roman" pitchFamily="18" charset="0"/>
                        <a:sym typeface="Arial" charset="0"/>
                      </a:endParaRPr>
                    </a:p>
                  </a:txBody>
                  <a:tcPr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000000"/>
                          </a:solidFill>
                          <a:effectLst/>
                          <a:latin typeface="Arial" charset="0"/>
                          <a:cs typeface="Arial" charset="0"/>
                          <a:sym typeface="Arial" charset="0"/>
                        </a:rPr>
                        <a:t>0.0</a:t>
                      </a:r>
                      <a:endParaRPr kumimoji="0" lang="en-US" sz="800" b="1" i="0" u="none" strike="noStrike" cap="none" normalizeH="0" baseline="0">
                        <a:ln>
                          <a:noFill/>
                        </a:ln>
                        <a:solidFill>
                          <a:srgbClr val="000000"/>
                        </a:solidFill>
                        <a:effectLst/>
                        <a:latin typeface="Calibri" pitchFamily="34" charset="0"/>
                        <a:ea typeface="Calibri" pitchFamily="34" charset="0"/>
                        <a:cs typeface="Times New Roman" pitchFamily="18" charset="0"/>
                        <a:sym typeface="Arial" charset="0"/>
                      </a:endParaRPr>
                    </a:p>
                  </a:txBody>
                  <a:tcPr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000000"/>
                          </a:solidFill>
                          <a:effectLst/>
                          <a:latin typeface="Arial" charset="0"/>
                          <a:cs typeface="Arial" charset="0"/>
                          <a:sym typeface="Arial" charset="0"/>
                        </a:rPr>
                        <a:t>26.59</a:t>
                      </a:r>
                      <a:endParaRPr kumimoji="0" lang="en-US" sz="800" b="1" i="0" u="none" strike="noStrike" cap="none" normalizeH="0" baseline="0">
                        <a:ln>
                          <a:noFill/>
                        </a:ln>
                        <a:solidFill>
                          <a:srgbClr val="000000"/>
                        </a:solidFill>
                        <a:effectLst/>
                        <a:latin typeface="Calibri" pitchFamily="34" charset="0"/>
                        <a:ea typeface="Calibri" pitchFamily="34" charset="0"/>
                        <a:cs typeface="Times New Roman" pitchFamily="18" charset="0"/>
                        <a:sym typeface="Arial" charset="0"/>
                      </a:endParaRPr>
                    </a:p>
                  </a:txBody>
                  <a:tcPr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000000"/>
                          </a:solidFill>
                          <a:effectLst/>
                          <a:latin typeface="Arial" charset="0"/>
                          <a:cs typeface="Arial" charset="0"/>
                          <a:sym typeface="Arial" charset="0"/>
                        </a:rPr>
                        <a:t>44.17</a:t>
                      </a:r>
                      <a:endParaRPr kumimoji="0" lang="en-US" sz="800" b="1" i="0" u="none" strike="noStrike" cap="none" normalizeH="0" baseline="0">
                        <a:ln>
                          <a:noFill/>
                        </a:ln>
                        <a:solidFill>
                          <a:srgbClr val="000000"/>
                        </a:solidFill>
                        <a:effectLst/>
                        <a:latin typeface="Calibri" pitchFamily="34" charset="0"/>
                        <a:ea typeface="Calibri" pitchFamily="34" charset="0"/>
                        <a:cs typeface="Times New Roman" pitchFamily="18" charset="0"/>
                        <a:sym typeface="Arial" charset="0"/>
                      </a:endParaRPr>
                    </a:p>
                  </a:txBody>
                  <a:tcPr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000000"/>
                          </a:solidFill>
                          <a:effectLst/>
                          <a:latin typeface="Arial" charset="0"/>
                          <a:cs typeface="Arial" charset="0"/>
                          <a:sym typeface="Arial" charset="0"/>
                        </a:rPr>
                        <a:t>62.87</a:t>
                      </a:r>
                      <a:endParaRPr kumimoji="0" lang="en-US" sz="800" b="1" i="0" u="none" strike="noStrike" cap="none" normalizeH="0" baseline="0">
                        <a:ln>
                          <a:noFill/>
                        </a:ln>
                        <a:solidFill>
                          <a:srgbClr val="000000"/>
                        </a:solidFill>
                        <a:effectLst/>
                        <a:latin typeface="Calibri" pitchFamily="34" charset="0"/>
                        <a:ea typeface="Calibri" pitchFamily="34" charset="0"/>
                        <a:cs typeface="Times New Roman" pitchFamily="18" charset="0"/>
                        <a:sym typeface="Arial" charset="0"/>
                      </a:endParaRPr>
                    </a:p>
                  </a:txBody>
                  <a:tcPr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000000"/>
                          </a:solidFill>
                          <a:effectLst/>
                          <a:latin typeface="Arial" charset="0"/>
                          <a:cs typeface="Arial" charset="0"/>
                          <a:sym typeface="Arial" charset="0"/>
                        </a:rPr>
                        <a:t>81.08</a:t>
                      </a:r>
                      <a:endParaRPr kumimoji="0" lang="en-US" sz="800" b="1" i="0" u="none" strike="noStrike" cap="none" normalizeH="0" baseline="0">
                        <a:ln>
                          <a:noFill/>
                        </a:ln>
                        <a:solidFill>
                          <a:srgbClr val="000000"/>
                        </a:solidFill>
                        <a:effectLst/>
                        <a:latin typeface="Calibri" pitchFamily="34" charset="0"/>
                        <a:ea typeface="Calibri" pitchFamily="34" charset="0"/>
                        <a:cs typeface="Times New Roman" pitchFamily="18" charset="0"/>
                        <a:sym typeface="Arial" charset="0"/>
                      </a:endParaRPr>
                    </a:p>
                  </a:txBody>
                  <a:tcPr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000000"/>
                          </a:solidFill>
                          <a:effectLst/>
                          <a:latin typeface="Arial" charset="0"/>
                          <a:cs typeface="Arial" charset="0"/>
                          <a:sym typeface="Arial" charset="0"/>
                        </a:rPr>
                        <a:t>125.89</a:t>
                      </a:r>
                      <a:endParaRPr kumimoji="0" lang="en-US" sz="800" b="1" i="0" u="none" strike="noStrike" cap="none" normalizeH="0" baseline="0">
                        <a:ln>
                          <a:noFill/>
                        </a:ln>
                        <a:solidFill>
                          <a:srgbClr val="000000"/>
                        </a:solidFill>
                        <a:effectLst/>
                        <a:latin typeface="Calibri" pitchFamily="34" charset="0"/>
                        <a:ea typeface="Calibri" pitchFamily="34" charset="0"/>
                        <a:cs typeface="Times New Roman" pitchFamily="18" charset="0"/>
                        <a:sym typeface="Arial" charset="0"/>
                      </a:endParaRPr>
                    </a:p>
                  </a:txBody>
                  <a:tcPr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000000"/>
                          </a:solidFill>
                          <a:effectLst/>
                          <a:latin typeface="Arial" charset="0"/>
                          <a:cs typeface="Arial" charset="0"/>
                          <a:sym typeface="Arial" charset="0"/>
                        </a:rPr>
                        <a:t>180.85</a:t>
                      </a:r>
                      <a:endParaRPr kumimoji="0" lang="en-US" sz="800" b="1" i="0" u="none" strike="noStrike" cap="none" normalizeH="0" baseline="0">
                        <a:ln>
                          <a:noFill/>
                        </a:ln>
                        <a:solidFill>
                          <a:srgbClr val="000000"/>
                        </a:solidFill>
                        <a:effectLst/>
                        <a:latin typeface="Calibri" pitchFamily="34" charset="0"/>
                        <a:ea typeface="Calibri" pitchFamily="34" charset="0"/>
                        <a:cs typeface="Times New Roman" pitchFamily="18" charset="0"/>
                        <a:sym typeface="Arial" charset="0"/>
                      </a:endParaRPr>
                    </a:p>
                  </a:txBody>
                  <a:tcPr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000000"/>
                          </a:solidFill>
                          <a:effectLst/>
                          <a:latin typeface="Arial" charset="0"/>
                          <a:cs typeface="Arial" charset="0"/>
                          <a:sym typeface="Arial" charset="0"/>
                        </a:rPr>
                        <a:t>281.57</a:t>
                      </a:r>
                      <a:endParaRPr kumimoji="0" lang="en-US" sz="800" b="1" i="0" u="none" strike="noStrike" cap="none" normalizeH="0" baseline="0">
                        <a:ln>
                          <a:noFill/>
                        </a:ln>
                        <a:solidFill>
                          <a:srgbClr val="000000"/>
                        </a:solidFill>
                        <a:effectLst/>
                        <a:latin typeface="Calibri" pitchFamily="34" charset="0"/>
                        <a:ea typeface="Calibri" pitchFamily="34" charset="0"/>
                        <a:cs typeface="Times New Roman" pitchFamily="18" charset="0"/>
                        <a:sym typeface="Arial" charset="0"/>
                      </a:endParaRPr>
                    </a:p>
                  </a:txBody>
                  <a:tcPr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extLst>
              </a:tr>
              <a:tr h="3556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FFFFFF"/>
                          </a:solidFill>
                          <a:effectLst/>
                          <a:latin typeface="Arial" charset="0"/>
                          <a:cs typeface="Arial" charset="0"/>
                          <a:sym typeface="Arial" charset="0"/>
                        </a:rPr>
                        <a:t>diff</a:t>
                      </a:r>
                      <a:endParaRPr kumimoji="0" lang="en-US" sz="800" b="1" i="0" u="none" strike="noStrike" cap="none" normalizeH="0" baseline="0">
                        <a:ln>
                          <a:noFill/>
                        </a:ln>
                        <a:solidFill>
                          <a:srgbClr val="FFFFFF"/>
                        </a:solidFill>
                        <a:effectLst/>
                        <a:latin typeface="Calibri" pitchFamily="34" charset="0"/>
                        <a:ea typeface="Calibri" pitchFamily="34" charset="0"/>
                        <a:cs typeface="Times New Roman" pitchFamily="18" charset="0"/>
                        <a:sym typeface="Arial" charset="0"/>
                      </a:endParaRPr>
                    </a:p>
                  </a:txBody>
                  <a:tcPr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000000"/>
                          </a:solidFill>
                          <a:effectLst/>
                          <a:latin typeface="Arial" charset="0"/>
                          <a:cs typeface="Arial" charset="0"/>
                          <a:sym typeface="Arial" charset="0"/>
                        </a:rPr>
                        <a:t>0.0</a:t>
                      </a:r>
                      <a:endParaRPr kumimoji="0" lang="en-US" sz="800" b="1" i="0" u="none" strike="noStrike" cap="none" normalizeH="0" baseline="0">
                        <a:ln>
                          <a:noFill/>
                        </a:ln>
                        <a:solidFill>
                          <a:srgbClr val="000000"/>
                        </a:solidFill>
                        <a:effectLst/>
                        <a:latin typeface="Calibri" pitchFamily="34" charset="0"/>
                        <a:ea typeface="Calibri" pitchFamily="34" charset="0"/>
                        <a:cs typeface="Times New Roman" pitchFamily="18" charset="0"/>
                        <a:sym typeface="Arial" charset="0"/>
                      </a:endParaRPr>
                    </a:p>
                  </a:txBody>
                  <a:tcPr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000000"/>
                          </a:solidFill>
                          <a:effectLst/>
                          <a:latin typeface="Arial" charset="0"/>
                          <a:cs typeface="Arial" charset="0"/>
                          <a:sym typeface="Arial" charset="0"/>
                        </a:rPr>
                        <a:t>-2.50</a:t>
                      </a:r>
                      <a:endParaRPr kumimoji="0" lang="en-US" sz="800" b="1" i="0" u="none" strike="noStrike" cap="none" normalizeH="0" baseline="0">
                        <a:ln>
                          <a:noFill/>
                        </a:ln>
                        <a:solidFill>
                          <a:srgbClr val="000000"/>
                        </a:solidFill>
                        <a:effectLst/>
                        <a:latin typeface="Calibri" pitchFamily="34" charset="0"/>
                        <a:ea typeface="Calibri" pitchFamily="34" charset="0"/>
                        <a:cs typeface="Times New Roman" pitchFamily="18" charset="0"/>
                        <a:sym typeface="Arial" charset="0"/>
                      </a:endParaRPr>
                    </a:p>
                  </a:txBody>
                  <a:tcPr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000000"/>
                          </a:solidFill>
                          <a:effectLst/>
                          <a:latin typeface="Arial" charset="0"/>
                          <a:cs typeface="Arial" charset="0"/>
                          <a:sym typeface="Arial" charset="0"/>
                        </a:rPr>
                        <a:t>-3.79</a:t>
                      </a:r>
                      <a:endParaRPr kumimoji="0" lang="en-US" sz="800" b="1" i="0" u="none" strike="noStrike" cap="none" normalizeH="0" baseline="0">
                        <a:ln>
                          <a:noFill/>
                        </a:ln>
                        <a:solidFill>
                          <a:srgbClr val="000000"/>
                        </a:solidFill>
                        <a:effectLst/>
                        <a:latin typeface="Calibri" pitchFamily="34" charset="0"/>
                        <a:ea typeface="Calibri" pitchFamily="34" charset="0"/>
                        <a:cs typeface="Times New Roman" pitchFamily="18" charset="0"/>
                        <a:sym typeface="Arial" charset="0"/>
                      </a:endParaRPr>
                    </a:p>
                  </a:txBody>
                  <a:tcPr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000000"/>
                          </a:solidFill>
                          <a:effectLst/>
                          <a:latin typeface="Arial" charset="0"/>
                          <a:cs typeface="Arial" charset="0"/>
                          <a:sym typeface="Arial" charset="0"/>
                        </a:rPr>
                        <a:t>-5.83</a:t>
                      </a:r>
                      <a:endParaRPr kumimoji="0" lang="en-US" sz="800" b="1" i="0" u="none" strike="noStrike" cap="none" normalizeH="0" baseline="0">
                        <a:ln>
                          <a:noFill/>
                        </a:ln>
                        <a:solidFill>
                          <a:srgbClr val="000000"/>
                        </a:solidFill>
                        <a:effectLst/>
                        <a:latin typeface="Calibri" pitchFamily="34" charset="0"/>
                        <a:ea typeface="Calibri" pitchFamily="34" charset="0"/>
                        <a:cs typeface="Times New Roman" pitchFamily="18" charset="0"/>
                        <a:sym typeface="Arial" charset="0"/>
                      </a:endParaRPr>
                    </a:p>
                  </a:txBody>
                  <a:tcPr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000000"/>
                          </a:solidFill>
                          <a:effectLst/>
                          <a:latin typeface="Arial" charset="0"/>
                          <a:cs typeface="Arial" charset="0"/>
                          <a:sym typeface="Arial" charset="0"/>
                        </a:rPr>
                        <a:t>-7.17</a:t>
                      </a:r>
                      <a:endParaRPr kumimoji="0" lang="en-US" sz="800" b="1" i="0" u="none" strike="noStrike" cap="none" normalizeH="0" baseline="0">
                        <a:ln>
                          <a:noFill/>
                        </a:ln>
                        <a:solidFill>
                          <a:srgbClr val="000000"/>
                        </a:solidFill>
                        <a:effectLst/>
                        <a:latin typeface="Calibri" pitchFamily="34" charset="0"/>
                        <a:ea typeface="Calibri" pitchFamily="34" charset="0"/>
                        <a:cs typeface="Times New Roman" pitchFamily="18" charset="0"/>
                        <a:sym typeface="Arial" charset="0"/>
                      </a:endParaRPr>
                    </a:p>
                  </a:txBody>
                  <a:tcPr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000000"/>
                          </a:solidFill>
                          <a:effectLst/>
                          <a:latin typeface="Arial" charset="0"/>
                          <a:cs typeface="Arial" charset="0"/>
                          <a:sym typeface="Arial" charset="0"/>
                        </a:rPr>
                        <a:t>-12.23</a:t>
                      </a:r>
                      <a:endParaRPr kumimoji="0" lang="en-US" sz="800" b="1" i="0" u="none" strike="noStrike" cap="none" normalizeH="0" baseline="0">
                        <a:ln>
                          <a:noFill/>
                        </a:ln>
                        <a:solidFill>
                          <a:srgbClr val="000000"/>
                        </a:solidFill>
                        <a:effectLst/>
                        <a:latin typeface="Calibri" pitchFamily="34" charset="0"/>
                        <a:ea typeface="Calibri" pitchFamily="34" charset="0"/>
                        <a:cs typeface="Times New Roman" pitchFamily="18" charset="0"/>
                        <a:sym typeface="Arial" charset="0"/>
                      </a:endParaRPr>
                    </a:p>
                  </a:txBody>
                  <a:tcPr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000000"/>
                          </a:solidFill>
                          <a:effectLst/>
                          <a:latin typeface="Arial" charset="0"/>
                          <a:cs typeface="Arial" charset="0"/>
                          <a:sym typeface="Arial" charset="0"/>
                        </a:rPr>
                        <a:t>-15.63</a:t>
                      </a:r>
                      <a:endParaRPr kumimoji="0" lang="en-US" sz="800" b="1" i="0" u="none" strike="noStrike" cap="none" normalizeH="0" baseline="0">
                        <a:ln>
                          <a:noFill/>
                        </a:ln>
                        <a:solidFill>
                          <a:srgbClr val="000000"/>
                        </a:solidFill>
                        <a:effectLst/>
                        <a:latin typeface="Calibri" pitchFamily="34" charset="0"/>
                        <a:ea typeface="Calibri" pitchFamily="34" charset="0"/>
                        <a:cs typeface="Times New Roman" pitchFamily="18" charset="0"/>
                        <a:sym typeface="Arial" charset="0"/>
                      </a:endParaRPr>
                    </a:p>
                  </a:txBody>
                  <a:tcPr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000000"/>
                          </a:solidFill>
                          <a:effectLst/>
                          <a:latin typeface="Arial" charset="0"/>
                          <a:cs typeface="Arial" charset="0"/>
                          <a:sym typeface="Arial" charset="0"/>
                        </a:rPr>
                        <a:t>-68.82</a:t>
                      </a:r>
                      <a:endParaRPr kumimoji="0" lang="en-US" sz="800" b="1" i="0" u="none" strike="noStrike" cap="none" normalizeH="0" baseline="0">
                        <a:ln>
                          <a:noFill/>
                        </a:ln>
                        <a:solidFill>
                          <a:srgbClr val="000000"/>
                        </a:solidFill>
                        <a:effectLst/>
                        <a:latin typeface="Calibri" pitchFamily="34" charset="0"/>
                        <a:ea typeface="Calibri" pitchFamily="34" charset="0"/>
                        <a:cs typeface="Times New Roman" pitchFamily="18" charset="0"/>
                        <a:sym typeface="Arial" charset="0"/>
                      </a:endParaRPr>
                    </a:p>
                  </a:txBody>
                  <a:tcPr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extLst>
                  <a:ext uri="{0D108BD9-81ED-4DB2-BD59-A6C34878D82A}"/>
                </a:extLst>
              </a:tr>
            </a:tbl>
          </a:graphicData>
        </a:graphic>
      </p:graphicFrame>
      <p:graphicFrame>
        <p:nvGraphicFramePr>
          <p:cNvPr id="8" name="Table 7"/>
          <p:cNvGraphicFramePr>
            <a:graphicFrameLocks noGrp="1"/>
          </p:cNvGraphicFramePr>
          <p:nvPr/>
        </p:nvGraphicFramePr>
        <p:xfrm>
          <a:off x="1008063" y="5226050"/>
          <a:ext cx="7850187" cy="1219200"/>
        </p:xfrm>
        <a:graphic>
          <a:graphicData uri="http://schemas.openxmlformats.org/drawingml/2006/table">
            <a:tbl>
              <a:tblPr/>
              <a:tblGrid>
                <a:gridCol w="912812">
                  <a:extLst>
                    <a:ext uri="{9D8B030D-6E8A-4147-A177-3AD203B41FA5}"/>
                  </a:extLst>
                </a:gridCol>
                <a:gridCol w="765175">
                  <a:extLst>
                    <a:ext uri="{9D8B030D-6E8A-4147-A177-3AD203B41FA5}"/>
                  </a:extLst>
                </a:gridCol>
                <a:gridCol w="838200">
                  <a:extLst>
                    <a:ext uri="{9D8B030D-6E8A-4147-A177-3AD203B41FA5}"/>
                  </a:extLst>
                </a:gridCol>
                <a:gridCol w="838200">
                  <a:extLst>
                    <a:ext uri="{9D8B030D-6E8A-4147-A177-3AD203B41FA5}"/>
                  </a:extLst>
                </a:gridCol>
                <a:gridCol w="838200">
                  <a:extLst>
                    <a:ext uri="{9D8B030D-6E8A-4147-A177-3AD203B41FA5}"/>
                  </a:extLst>
                </a:gridCol>
                <a:gridCol w="838200">
                  <a:extLst>
                    <a:ext uri="{9D8B030D-6E8A-4147-A177-3AD203B41FA5}"/>
                  </a:extLst>
                </a:gridCol>
                <a:gridCol w="839788">
                  <a:extLst>
                    <a:ext uri="{9D8B030D-6E8A-4147-A177-3AD203B41FA5}"/>
                  </a:extLst>
                </a:gridCol>
                <a:gridCol w="739775">
                  <a:extLst>
                    <a:ext uri="{9D8B030D-6E8A-4147-A177-3AD203B41FA5}"/>
                  </a:extLst>
                </a:gridCol>
                <a:gridCol w="1239837">
                  <a:extLst>
                    <a:ext uri="{9D8B030D-6E8A-4147-A177-3AD203B41FA5}"/>
                  </a:extLst>
                </a:gridCol>
              </a:tblGrid>
              <a:tr h="3048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FFFFFF"/>
                          </a:solidFill>
                          <a:effectLst/>
                          <a:latin typeface="Arial" charset="0"/>
                          <a:cs typeface="Arial" charset="0"/>
                          <a:sym typeface="Arial" charset="0"/>
                        </a:rPr>
                        <a:t>FCST hr</a:t>
                      </a:r>
                      <a:endParaRPr kumimoji="0" lang="en-US" sz="800" b="1" i="0" u="none" strike="noStrike" cap="none" normalizeH="0" baseline="0">
                        <a:ln>
                          <a:noFill/>
                        </a:ln>
                        <a:solidFill>
                          <a:srgbClr val="FFFFFF"/>
                        </a:solidFill>
                        <a:effectLst/>
                        <a:latin typeface="Calibri" pitchFamily="34" charset="0"/>
                        <a:ea typeface="Calibri" pitchFamily="34" charset="0"/>
                        <a:cs typeface="Times New Roman" pitchFamily="18" charset="0"/>
                        <a:sym typeface="Arial" charset="0"/>
                      </a:endParaRPr>
                    </a:p>
                  </a:txBody>
                  <a:tcPr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FFFFFF"/>
                          </a:solidFill>
                          <a:effectLst/>
                          <a:latin typeface="Arial" charset="0"/>
                          <a:cs typeface="Arial" charset="0"/>
                          <a:sym typeface="Arial" charset="0"/>
                        </a:rPr>
                        <a:t>0</a:t>
                      </a:r>
                      <a:endParaRPr kumimoji="0" lang="en-US" sz="800" b="1" i="0" u="none" strike="noStrike" cap="none" normalizeH="0" baseline="0">
                        <a:ln>
                          <a:noFill/>
                        </a:ln>
                        <a:solidFill>
                          <a:srgbClr val="FFFFFF"/>
                        </a:solidFill>
                        <a:effectLst/>
                        <a:latin typeface="Calibri" pitchFamily="34" charset="0"/>
                        <a:ea typeface="Calibri" pitchFamily="34" charset="0"/>
                        <a:cs typeface="Times New Roman" pitchFamily="18" charset="0"/>
                        <a:sym typeface="Arial" charset="0"/>
                      </a:endParaRPr>
                    </a:p>
                  </a:txBody>
                  <a:tcPr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FFFFFF"/>
                          </a:solidFill>
                          <a:effectLst/>
                          <a:latin typeface="Arial" charset="0"/>
                          <a:cs typeface="Arial" charset="0"/>
                          <a:sym typeface="Arial" charset="0"/>
                        </a:rPr>
                        <a:t>12</a:t>
                      </a:r>
                      <a:endParaRPr kumimoji="0" lang="en-US" sz="800" b="1" i="0" u="none" strike="noStrike" cap="none" normalizeH="0" baseline="0">
                        <a:ln>
                          <a:noFill/>
                        </a:ln>
                        <a:solidFill>
                          <a:srgbClr val="FFFFFF"/>
                        </a:solidFill>
                        <a:effectLst/>
                        <a:latin typeface="Calibri" pitchFamily="34" charset="0"/>
                        <a:ea typeface="Calibri" pitchFamily="34" charset="0"/>
                        <a:cs typeface="Times New Roman" pitchFamily="18" charset="0"/>
                        <a:sym typeface="Arial" charset="0"/>
                      </a:endParaRPr>
                    </a:p>
                  </a:txBody>
                  <a:tcPr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FFFFFF"/>
                          </a:solidFill>
                          <a:effectLst/>
                          <a:latin typeface="Arial" charset="0"/>
                          <a:cs typeface="Arial" charset="0"/>
                          <a:sym typeface="Arial" charset="0"/>
                        </a:rPr>
                        <a:t>24</a:t>
                      </a:r>
                      <a:endParaRPr kumimoji="0" lang="en-US" sz="800" b="1" i="0" u="none" strike="noStrike" cap="none" normalizeH="0" baseline="0">
                        <a:ln>
                          <a:noFill/>
                        </a:ln>
                        <a:solidFill>
                          <a:srgbClr val="FFFFFF"/>
                        </a:solidFill>
                        <a:effectLst/>
                        <a:latin typeface="Calibri" pitchFamily="34" charset="0"/>
                        <a:ea typeface="Calibri" pitchFamily="34" charset="0"/>
                        <a:cs typeface="Times New Roman" pitchFamily="18" charset="0"/>
                        <a:sym typeface="Arial" charset="0"/>
                      </a:endParaRPr>
                    </a:p>
                  </a:txBody>
                  <a:tcPr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FFFFFF"/>
                          </a:solidFill>
                          <a:effectLst/>
                          <a:latin typeface="Arial" charset="0"/>
                          <a:cs typeface="Arial" charset="0"/>
                          <a:sym typeface="Arial" charset="0"/>
                        </a:rPr>
                        <a:t>26</a:t>
                      </a:r>
                      <a:endParaRPr kumimoji="0" lang="en-US" sz="800" b="1" i="0" u="none" strike="noStrike" cap="none" normalizeH="0" baseline="0">
                        <a:ln>
                          <a:noFill/>
                        </a:ln>
                        <a:solidFill>
                          <a:srgbClr val="FFFFFF"/>
                        </a:solidFill>
                        <a:effectLst/>
                        <a:latin typeface="Calibri" pitchFamily="34" charset="0"/>
                        <a:ea typeface="Calibri" pitchFamily="34" charset="0"/>
                        <a:cs typeface="Times New Roman" pitchFamily="18" charset="0"/>
                        <a:sym typeface="Arial" charset="0"/>
                      </a:endParaRPr>
                    </a:p>
                  </a:txBody>
                  <a:tcPr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FFFFFF"/>
                          </a:solidFill>
                          <a:effectLst/>
                          <a:latin typeface="Arial" charset="0"/>
                          <a:cs typeface="Arial" charset="0"/>
                          <a:sym typeface="Arial" charset="0"/>
                        </a:rPr>
                        <a:t>48</a:t>
                      </a:r>
                      <a:endParaRPr kumimoji="0" lang="en-US" sz="800" b="1" i="0" u="none" strike="noStrike" cap="none" normalizeH="0" baseline="0">
                        <a:ln>
                          <a:noFill/>
                        </a:ln>
                        <a:solidFill>
                          <a:srgbClr val="FFFFFF"/>
                        </a:solidFill>
                        <a:effectLst/>
                        <a:latin typeface="Calibri" pitchFamily="34" charset="0"/>
                        <a:ea typeface="Calibri" pitchFamily="34" charset="0"/>
                        <a:cs typeface="Times New Roman" pitchFamily="18" charset="0"/>
                        <a:sym typeface="Arial" charset="0"/>
                      </a:endParaRPr>
                    </a:p>
                  </a:txBody>
                  <a:tcPr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FFFFFF"/>
                          </a:solidFill>
                          <a:effectLst/>
                          <a:latin typeface="Arial" charset="0"/>
                          <a:cs typeface="Arial" charset="0"/>
                          <a:sym typeface="Arial" charset="0"/>
                        </a:rPr>
                        <a:t>72</a:t>
                      </a:r>
                      <a:endParaRPr kumimoji="0" lang="en-US" sz="800" b="1" i="0" u="none" strike="noStrike" cap="none" normalizeH="0" baseline="0">
                        <a:ln>
                          <a:noFill/>
                        </a:ln>
                        <a:solidFill>
                          <a:srgbClr val="FFFFFF"/>
                        </a:solidFill>
                        <a:effectLst/>
                        <a:latin typeface="Calibri" pitchFamily="34" charset="0"/>
                        <a:ea typeface="Calibri" pitchFamily="34" charset="0"/>
                        <a:cs typeface="Times New Roman" pitchFamily="18" charset="0"/>
                        <a:sym typeface="Arial" charset="0"/>
                      </a:endParaRPr>
                    </a:p>
                  </a:txBody>
                  <a:tcPr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FFFFFF"/>
                          </a:solidFill>
                          <a:effectLst/>
                          <a:latin typeface="Arial" charset="0"/>
                          <a:cs typeface="Arial" charset="0"/>
                          <a:sym typeface="Arial" charset="0"/>
                        </a:rPr>
                        <a:t>96</a:t>
                      </a:r>
                      <a:endParaRPr kumimoji="0" lang="en-US" sz="800" b="1" i="0" u="none" strike="noStrike" cap="none" normalizeH="0" baseline="0">
                        <a:ln>
                          <a:noFill/>
                        </a:ln>
                        <a:solidFill>
                          <a:srgbClr val="FFFFFF"/>
                        </a:solidFill>
                        <a:effectLst/>
                        <a:latin typeface="Calibri" pitchFamily="34" charset="0"/>
                        <a:ea typeface="Calibri" pitchFamily="34" charset="0"/>
                        <a:cs typeface="Times New Roman" pitchFamily="18" charset="0"/>
                        <a:sym typeface="Arial" charset="0"/>
                      </a:endParaRPr>
                    </a:p>
                  </a:txBody>
                  <a:tcPr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FFFFFF"/>
                          </a:solidFill>
                          <a:effectLst/>
                          <a:latin typeface="Arial" charset="0"/>
                          <a:cs typeface="Arial" charset="0"/>
                          <a:sym typeface="Arial" charset="0"/>
                        </a:rPr>
                        <a:t>120</a:t>
                      </a:r>
                      <a:endParaRPr kumimoji="0" lang="en-US" sz="800" b="1" i="0" u="none" strike="noStrike" cap="none" normalizeH="0" baseline="0">
                        <a:ln>
                          <a:noFill/>
                        </a:ln>
                        <a:solidFill>
                          <a:srgbClr val="FFFFFF"/>
                        </a:solidFill>
                        <a:effectLst/>
                        <a:latin typeface="Calibri" pitchFamily="34" charset="0"/>
                        <a:ea typeface="Calibri" pitchFamily="34" charset="0"/>
                        <a:cs typeface="Times New Roman" pitchFamily="18" charset="0"/>
                        <a:sym typeface="Arial" charset="0"/>
                      </a:endParaRPr>
                    </a:p>
                  </a:txBody>
                  <a:tcPr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extLst>
              </a:tr>
              <a:tr h="3048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FFFFFF"/>
                          </a:solidFill>
                          <a:effectLst/>
                          <a:latin typeface="Arial" charset="0"/>
                          <a:cs typeface="Arial" charset="0"/>
                          <a:sym typeface="Arial" charset="0"/>
                        </a:rPr>
                        <a:t>FV3GFS</a:t>
                      </a:r>
                      <a:endParaRPr kumimoji="0" lang="en-US" sz="800" b="1" i="0" u="none" strike="noStrike" cap="none" normalizeH="0" baseline="0">
                        <a:ln>
                          <a:noFill/>
                        </a:ln>
                        <a:solidFill>
                          <a:srgbClr val="FFFFFF"/>
                        </a:solidFill>
                        <a:effectLst/>
                        <a:latin typeface="Calibri" pitchFamily="34" charset="0"/>
                        <a:ea typeface="Calibri" pitchFamily="34" charset="0"/>
                        <a:cs typeface="Times New Roman" pitchFamily="18" charset="0"/>
                        <a:sym typeface="Arial" charset="0"/>
                      </a:endParaRPr>
                    </a:p>
                  </a:txBody>
                  <a:tcPr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000000"/>
                          </a:solidFill>
                          <a:effectLst/>
                          <a:latin typeface="Arial" charset="0"/>
                          <a:cs typeface="Arial" charset="0"/>
                          <a:sym typeface="Arial" charset="0"/>
                        </a:rPr>
                        <a:t>15490</a:t>
                      </a:r>
                      <a:endParaRPr kumimoji="0" lang="en-US" sz="800" b="1" i="0" u="none" strike="noStrike" cap="none" normalizeH="0" baseline="0">
                        <a:ln>
                          <a:noFill/>
                        </a:ln>
                        <a:solidFill>
                          <a:srgbClr val="000000"/>
                        </a:solidFill>
                        <a:effectLst/>
                        <a:latin typeface="Calibri" pitchFamily="34" charset="0"/>
                        <a:ea typeface="Calibri" pitchFamily="34" charset="0"/>
                        <a:cs typeface="Times New Roman" pitchFamily="18" charset="0"/>
                        <a:sym typeface="Arial" charset="0"/>
                      </a:endParaRPr>
                    </a:p>
                  </a:txBody>
                  <a:tcPr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000000"/>
                          </a:solidFill>
                          <a:effectLst/>
                          <a:latin typeface="Arial" charset="0"/>
                          <a:cs typeface="Arial" charset="0"/>
                          <a:sym typeface="Arial" charset="0"/>
                        </a:rPr>
                        <a:t>14895</a:t>
                      </a:r>
                      <a:endParaRPr kumimoji="0" lang="en-US" sz="800" b="1" i="0" u="none" strike="noStrike" cap="none" normalizeH="0" baseline="0">
                        <a:ln>
                          <a:noFill/>
                        </a:ln>
                        <a:solidFill>
                          <a:srgbClr val="000000"/>
                        </a:solidFill>
                        <a:effectLst/>
                        <a:latin typeface="Calibri" pitchFamily="34" charset="0"/>
                        <a:ea typeface="Calibri" pitchFamily="34" charset="0"/>
                        <a:cs typeface="Times New Roman" pitchFamily="18" charset="0"/>
                        <a:sym typeface="Arial" charset="0"/>
                      </a:endParaRPr>
                    </a:p>
                  </a:txBody>
                  <a:tcPr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000000"/>
                          </a:solidFill>
                          <a:effectLst/>
                          <a:latin typeface="Arial" charset="0"/>
                          <a:cs typeface="Arial" charset="0"/>
                          <a:sym typeface="Arial" charset="0"/>
                        </a:rPr>
                        <a:t>13904</a:t>
                      </a:r>
                      <a:endParaRPr kumimoji="0" lang="en-US" sz="800" b="1" i="0" u="none" strike="noStrike" cap="none" normalizeH="0" baseline="0">
                        <a:ln>
                          <a:noFill/>
                        </a:ln>
                        <a:solidFill>
                          <a:srgbClr val="000000"/>
                        </a:solidFill>
                        <a:effectLst/>
                        <a:latin typeface="Calibri" pitchFamily="34" charset="0"/>
                        <a:ea typeface="Calibri" pitchFamily="34" charset="0"/>
                        <a:cs typeface="Times New Roman" pitchFamily="18" charset="0"/>
                        <a:sym typeface="Arial" charset="0"/>
                      </a:endParaRPr>
                    </a:p>
                  </a:txBody>
                  <a:tcPr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000000"/>
                          </a:solidFill>
                          <a:effectLst/>
                          <a:latin typeface="Arial" charset="0"/>
                          <a:cs typeface="Arial" charset="0"/>
                          <a:sym typeface="Arial" charset="0"/>
                        </a:rPr>
                        <a:t>10069</a:t>
                      </a:r>
                      <a:endParaRPr kumimoji="0" lang="en-US" sz="800" b="1" i="0" u="none" strike="noStrike" cap="none" normalizeH="0" baseline="0">
                        <a:ln>
                          <a:noFill/>
                        </a:ln>
                        <a:solidFill>
                          <a:srgbClr val="000000"/>
                        </a:solidFill>
                        <a:effectLst/>
                        <a:latin typeface="Calibri" pitchFamily="34" charset="0"/>
                        <a:ea typeface="Calibri" pitchFamily="34" charset="0"/>
                        <a:cs typeface="Times New Roman" pitchFamily="18" charset="0"/>
                        <a:sym typeface="Arial" charset="0"/>
                      </a:endParaRPr>
                    </a:p>
                  </a:txBody>
                  <a:tcPr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000000"/>
                          </a:solidFill>
                          <a:effectLst/>
                          <a:latin typeface="Arial" charset="0"/>
                          <a:cs typeface="Arial" charset="0"/>
                          <a:sym typeface="Arial" charset="0"/>
                        </a:rPr>
                        <a:t>6231</a:t>
                      </a:r>
                      <a:endParaRPr kumimoji="0" lang="en-US" sz="800" b="1" i="0" u="none" strike="noStrike" cap="none" normalizeH="0" baseline="0">
                        <a:ln>
                          <a:noFill/>
                        </a:ln>
                        <a:solidFill>
                          <a:srgbClr val="000000"/>
                        </a:solidFill>
                        <a:effectLst/>
                        <a:latin typeface="Calibri" pitchFamily="34" charset="0"/>
                        <a:ea typeface="Calibri" pitchFamily="34" charset="0"/>
                        <a:cs typeface="Times New Roman" pitchFamily="18" charset="0"/>
                        <a:sym typeface="Arial" charset="0"/>
                      </a:endParaRPr>
                    </a:p>
                  </a:txBody>
                  <a:tcPr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000000"/>
                          </a:solidFill>
                          <a:effectLst/>
                          <a:latin typeface="Arial" charset="0"/>
                          <a:cs typeface="Arial" charset="0"/>
                          <a:sym typeface="Arial" charset="0"/>
                        </a:rPr>
                        <a:t>2285</a:t>
                      </a:r>
                      <a:endParaRPr kumimoji="0" lang="en-US" sz="800" b="1" i="0" u="none" strike="noStrike" cap="none" normalizeH="0" baseline="0">
                        <a:ln>
                          <a:noFill/>
                        </a:ln>
                        <a:solidFill>
                          <a:srgbClr val="000000"/>
                        </a:solidFill>
                        <a:effectLst/>
                        <a:latin typeface="Calibri" pitchFamily="34" charset="0"/>
                        <a:ea typeface="Calibri" pitchFamily="34" charset="0"/>
                        <a:cs typeface="Times New Roman" pitchFamily="18" charset="0"/>
                        <a:sym typeface="Arial" charset="0"/>
                      </a:endParaRPr>
                    </a:p>
                  </a:txBody>
                  <a:tcPr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000000"/>
                          </a:solidFill>
                          <a:effectLst/>
                          <a:latin typeface="Arial" charset="0"/>
                          <a:cs typeface="Arial" charset="0"/>
                          <a:sym typeface="Arial" charset="0"/>
                        </a:rPr>
                        <a:t>799</a:t>
                      </a:r>
                      <a:endParaRPr kumimoji="0" lang="en-US" sz="800" b="1" i="0" u="none" strike="noStrike" cap="none" normalizeH="0" baseline="0">
                        <a:ln>
                          <a:noFill/>
                        </a:ln>
                        <a:solidFill>
                          <a:srgbClr val="000000"/>
                        </a:solidFill>
                        <a:effectLst/>
                        <a:latin typeface="Calibri" pitchFamily="34" charset="0"/>
                        <a:ea typeface="Calibri" pitchFamily="34" charset="0"/>
                        <a:cs typeface="Times New Roman" pitchFamily="18" charset="0"/>
                        <a:sym typeface="Arial" charset="0"/>
                      </a:endParaRPr>
                    </a:p>
                  </a:txBody>
                  <a:tcPr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000000"/>
                          </a:solidFill>
                          <a:effectLst/>
                          <a:latin typeface="Arial" charset="0"/>
                          <a:cs typeface="Arial" charset="0"/>
                          <a:sym typeface="Arial" charset="0"/>
                        </a:rPr>
                        <a:t>239</a:t>
                      </a:r>
                      <a:endParaRPr kumimoji="0" lang="en-US" sz="800" b="1" i="0" u="none" strike="noStrike" cap="none" normalizeH="0" baseline="0">
                        <a:ln>
                          <a:noFill/>
                        </a:ln>
                        <a:solidFill>
                          <a:srgbClr val="000000"/>
                        </a:solidFill>
                        <a:effectLst/>
                        <a:latin typeface="Calibri" pitchFamily="34" charset="0"/>
                        <a:ea typeface="Calibri" pitchFamily="34" charset="0"/>
                        <a:cs typeface="Times New Roman" pitchFamily="18" charset="0"/>
                        <a:sym typeface="Arial" charset="0"/>
                      </a:endParaRPr>
                    </a:p>
                  </a:txBody>
                  <a:tcPr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extLst>
                  <a:ext uri="{0D108BD9-81ED-4DB2-BD59-A6C34878D82A}"/>
                </a:extLst>
              </a:tr>
              <a:tr h="3048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FFFFFF"/>
                          </a:solidFill>
                          <a:effectLst/>
                          <a:latin typeface="Arial" charset="0"/>
                          <a:cs typeface="Arial" charset="0"/>
                          <a:sym typeface="Arial" charset="0"/>
                        </a:rPr>
                        <a:t>GFS</a:t>
                      </a:r>
                      <a:endParaRPr kumimoji="0" lang="en-US" sz="800" b="1" i="0" u="none" strike="noStrike" cap="none" normalizeH="0" baseline="0">
                        <a:ln>
                          <a:noFill/>
                        </a:ln>
                        <a:solidFill>
                          <a:srgbClr val="FFFFFF"/>
                        </a:solidFill>
                        <a:effectLst/>
                        <a:latin typeface="Calibri" pitchFamily="34" charset="0"/>
                        <a:ea typeface="Calibri" pitchFamily="34" charset="0"/>
                        <a:cs typeface="Times New Roman" pitchFamily="18" charset="0"/>
                        <a:sym typeface="Arial" charset="0"/>
                      </a:endParaRPr>
                    </a:p>
                  </a:txBody>
                  <a:tcPr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000000"/>
                          </a:solidFill>
                          <a:effectLst/>
                          <a:latin typeface="Arial" charset="0"/>
                          <a:cs typeface="Arial" charset="0"/>
                          <a:sym typeface="Arial" charset="0"/>
                        </a:rPr>
                        <a:t>16672</a:t>
                      </a:r>
                      <a:endParaRPr kumimoji="0" lang="en-US" sz="800" b="1" i="0" u="none" strike="noStrike" cap="none" normalizeH="0" baseline="0">
                        <a:ln>
                          <a:noFill/>
                        </a:ln>
                        <a:solidFill>
                          <a:srgbClr val="000000"/>
                        </a:solidFill>
                        <a:effectLst/>
                        <a:latin typeface="Calibri" pitchFamily="34" charset="0"/>
                        <a:ea typeface="Calibri" pitchFamily="34" charset="0"/>
                        <a:cs typeface="Times New Roman" pitchFamily="18" charset="0"/>
                        <a:sym typeface="Arial" charset="0"/>
                      </a:endParaRPr>
                    </a:p>
                  </a:txBody>
                  <a:tcPr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000000"/>
                          </a:solidFill>
                          <a:effectLst/>
                          <a:latin typeface="Arial" charset="0"/>
                          <a:cs typeface="Arial" charset="0"/>
                          <a:sym typeface="Arial" charset="0"/>
                        </a:rPr>
                        <a:t>16156</a:t>
                      </a:r>
                      <a:endParaRPr kumimoji="0" lang="en-US" sz="800" b="1" i="0" u="none" strike="noStrike" cap="none" normalizeH="0" baseline="0">
                        <a:ln>
                          <a:noFill/>
                        </a:ln>
                        <a:solidFill>
                          <a:srgbClr val="000000"/>
                        </a:solidFill>
                        <a:effectLst/>
                        <a:latin typeface="Calibri" pitchFamily="34" charset="0"/>
                        <a:ea typeface="Calibri" pitchFamily="34" charset="0"/>
                        <a:cs typeface="Times New Roman" pitchFamily="18" charset="0"/>
                        <a:sym typeface="Arial" charset="0"/>
                      </a:endParaRPr>
                    </a:p>
                  </a:txBody>
                  <a:tcPr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000000"/>
                          </a:solidFill>
                          <a:effectLst/>
                          <a:latin typeface="Arial" charset="0"/>
                          <a:cs typeface="Arial" charset="0"/>
                          <a:sym typeface="Arial" charset="0"/>
                        </a:rPr>
                        <a:t>15031</a:t>
                      </a:r>
                      <a:endParaRPr kumimoji="0" lang="en-US" sz="800" b="1" i="0" u="none" strike="noStrike" cap="none" normalizeH="0" baseline="0">
                        <a:ln>
                          <a:noFill/>
                        </a:ln>
                        <a:solidFill>
                          <a:srgbClr val="000000"/>
                        </a:solidFill>
                        <a:effectLst/>
                        <a:latin typeface="Calibri" pitchFamily="34" charset="0"/>
                        <a:ea typeface="Calibri" pitchFamily="34" charset="0"/>
                        <a:cs typeface="Times New Roman" pitchFamily="18" charset="0"/>
                        <a:sym typeface="Arial" charset="0"/>
                      </a:endParaRPr>
                    </a:p>
                  </a:txBody>
                  <a:tcPr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000000"/>
                          </a:solidFill>
                          <a:effectLst/>
                          <a:latin typeface="Arial" charset="0"/>
                          <a:cs typeface="Arial" charset="0"/>
                          <a:sym typeface="Arial" charset="0"/>
                        </a:rPr>
                        <a:t>10906</a:t>
                      </a:r>
                      <a:endParaRPr kumimoji="0" lang="en-US" sz="800" b="1" i="0" u="none" strike="noStrike" cap="none" normalizeH="0" baseline="0">
                        <a:ln>
                          <a:noFill/>
                        </a:ln>
                        <a:solidFill>
                          <a:srgbClr val="000000"/>
                        </a:solidFill>
                        <a:effectLst/>
                        <a:latin typeface="Calibri" pitchFamily="34" charset="0"/>
                        <a:ea typeface="Calibri" pitchFamily="34" charset="0"/>
                        <a:cs typeface="Times New Roman" pitchFamily="18" charset="0"/>
                        <a:sym typeface="Arial" charset="0"/>
                      </a:endParaRPr>
                    </a:p>
                  </a:txBody>
                  <a:tcPr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000000"/>
                          </a:solidFill>
                          <a:effectLst/>
                          <a:latin typeface="Arial" charset="0"/>
                          <a:cs typeface="Arial" charset="0"/>
                          <a:sym typeface="Arial" charset="0"/>
                        </a:rPr>
                        <a:t>6776</a:t>
                      </a:r>
                      <a:endParaRPr kumimoji="0" lang="en-US" sz="800" b="1" i="0" u="none" strike="noStrike" cap="none" normalizeH="0" baseline="0">
                        <a:ln>
                          <a:noFill/>
                        </a:ln>
                        <a:solidFill>
                          <a:srgbClr val="000000"/>
                        </a:solidFill>
                        <a:effectLst/>
                        <a:latin typeface="Calibri" pitchFamily="34" charset="0"/>
                        <a:ea typeface="Calibri" pitchFamily="34" charset="0"/>
                        <a:cs typeface="Times New Roman" pitchFamily="18" charset="0"/>
                        <a:sym typeface="Arial" charset="0"/>
                      </a:endParaRPr>
                    </a:p>
                  </a:txBody>
                  <a:tcPr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000000"/>
                          </a:solidFill>
                          <a:effectLst/>
                          <a:latin typeface="Arial" charset="0"/>
                          <a:cs typeface="Arial" charset="0"/>
                          <a:sym typeface="Arial" charset="0"/>
                        </a:rPr>
                        <a:t>2563</a:t>
                      </a:r>
                      <a:endParaRPr kumimoji="0" lang="en-US" sz="800" b="1" i="0" u="none" strike="noStrike" cap="none" normalizeH="0" baseline="0">
                        <a:ln>
                          <a:noFill/>
                        </a:ln>
                        <a:solidFill>
                          <a:srgbClr val="000000"/>
                        </a:solidFill>
                        <a:effectLst/>
                        <a:latin typeface="Calibri" pitchFamily="34" charset="0"/>
                        <a:ea typeface="Calibri" pitchFamily="34" charset="0"/>
                        <a:cs typeface="Times New Roman" pitchFamily="18" charset="0"/>
                        <a:sym typeface="Arial" charset="0"/>
                      </a:endParaRPr>
                    </a:p>
                  </a:txBody>
                  <a:tcPr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000000"/>
                          </a:solidFill>
                          <a:effectLst/>
                          <a:latin typeface="Arial" charset="0"/>
                          <a:cs typeface="Arial" charset="0"/>
                          <a:sym typeface="Arial" charset="0"/>
                        </a:rPr>
                        <a:t>925</a:t>
                      </a:r>
                      <a:endParaRPr kumimoji="0" lang="en-US" sz="800" b="1" i="0" u="none" strike="noStrike" cap="none" normalizeH="0" baseline="0">
                        <a:ln>
                          <a:noFill/>
                        </a:ln>
                        <a:solidFill>
                          <a:srgbClr val="000000"/>
                        </a:solidFill>
                        <a:effectLst/>
                        <a:latin typeface="Calibri" pitchFamily="34" charset="0"/>
                        <a:ea typeface="Calibri" pitchFamily="34" charset="0"/>
                        <a:cs typeface="Times New Roman" pitchFamily="18" charset="0"/>
                        <a:sym typeface="Arial" charset="0"/>
                      </a:endParaRPr>
                    </a:p>
                  </a:txBody>
                  <a:tcPr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000000"/>
                          </a:solidFill>
                          <a:effectLst/>
                          <a:latin typeface="Arial" charset="0"/>
                          <a:cs typeface="Arial" charset="0"/>
                          <a:sym typeface="Arial" charset="0"/>
                        </a:rPr>
                        <a:t>281</a:t>
                      </a:r>
                      <a:endParaRPr kumimoji="0" lang="en-US" sz="800" b="1" i="0" u="none" strike="noStrike" cap="none" normalizeH="0" baseline="0">
                        <a:ln>
                          <a:noFill/>
                        </a:ln>
                        <a:solidFill>
                          <a:srgbClr val="000000"/>
                        </a:solidFill>
                        <a:effectLst/>
                        <a:latin typeface="Calibri" pitchFamily="34" charset="0"/>
                        <a:ea typeface="Calibri" pitchFamily="34" charset="0"/>
                        <a:cs typeface="Times New Roman" pitchFamily="18" charset="0"/>
                        <a:sym typeface="Arial" charset="0"/>
                      </a:endParaRPr>
                    </a:p>
                  </a:txBody>
                  <a:tcPr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extLst>
              </a:tr>
              <a:tr h="3048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FFFFFF"/>
                          </a:solidFill>
                          <a:effectLst/>
                          <a:latin typeface="Arial" charset="0"/>
                          <a:cs typeface="Arial" charset="0"/>
                          <a:sym typeface="Arial" charset="0"/>
                        </a:rPr>
                        <a:t>diff</a:t>
                      </a:r>
                      <a:endParaRPr kumimoji="0" lang="en-US" sz="800" b="1" i="0" u="none" strike="noStrike" cap="none" normalizeH="0" baseline="0">
                        <a:ln>
                          <a:noFill/>
                        </a:ln>
                        <a:solidFill>
                          <a:srgbClr val="FFFFFF"/>
                        </a:solidFill>
                        <a:effectLst/>
                        <a:latin typeface="Calibri" pitchFamily="34" charset="0"/>
                        <a:ea typeface="Calibri" pitchFamily="34" charset="0"/>
                        <a:cs typeface="Times New Roman" pitchFamily="18" charset="0"/>
                        <a:sym typeface="Arial" charset="0"/>
                      </a:endParaRPr>
                    </a:p>
                  </a:txBody>
                  <a:tcPr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000000"/>
                          </a:solidFill>
                          <a:effectLst/>
                          <a:latin typeface="Arial" charset="0"/>
                          <a:cs typeface="Arial" charset="0"/>
                          <a:sym typeface="Arial" charset="0"/>
                        </a:rPr>
                        <a:t>-1182</a:t>
                      </a:r>
                      <a:endParaRPr kumimoji="0" lang="en-US" sz="800" b="1" i="0" u="none" strike="noStrike" cap="none" normalizeH="0" baseline="0">
                        <a:ln>
                          <a:noFill/>
                        </a:ln>
                        <a:solidFill>
                          <a:srgbClr val="000000"/>
                        </a:solidFill>
                        <a:effectLst/>
                        <a:latin typeface="Calibri" pitchFamily="34" charset="0"/>
                        <a:ea typeface="Calibri" pitchFamily="34" charset="0"/>
                        <a:cs typeface="Times New Roman" pitchFamily="18" charset="0"/>
                        <a:sym typeface="Arial" charset="0"/>
                      </a:endParaRPr>
                    </a:p>
                  </a:txBody>
                  <a:tcPr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000000"/>
                          </a:solidFill>
                          <a:effectLst/>
                          <a:latin typeface="Arial" charset="0"/>
                          <a:cs typeface="Arial" charset="0"/>
                          <a:sym typeface="Arial" charset="0"/>
                        </a:rPr>
                        <a:t>-1261</a:t>
                      </a:r>
                      <a:endParaRPr kumimoji="0" lang="en-US" sz="800" b="1" i="0" u="none" strike="noStrike" cap="none" normalizeH="0" baseline="0">
                        <a:ln>
                          <a:noFill/>
                        </a:ln>
                        <a:solidFill>
                          <a:srgbClr val="000000"/>
                        </a:solidFill>
                        <a:effectLst/>
                        <a:latin typeface="Calibri" pitchFamily="34" charset="0"/>
                        <a:ea typeface="Calibri" pitchFamily="34" charset="0"/>
                        <a:cs typeface="Times New Roman" pitchFamily="18" charset="0"/>
                        <a:sym typeface="Arial" charset="0"/>
                      </a:endParaRPr>
                    </a:p>
                  </a:txBody>
                  <a:tcPr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000000"/>
                          </a:solidFill>
                          <a:effectLst/>
                          <a:latin typeface="Arial" charset="0"/>
                          <a:cs typeface="Arial" charset="0"/>
                          <a:sym typeface="Arial" charset="0"/>
                        </a:rPr>
                        <a:t>-1127</a:t>
                      </a:r>
                      <a:endParaRPr kumimoji="0" lang="en-US" sz="800" b="1" i="0" u="none" strike="noStrike" cap="none" normalizeH="0" baseline="0">
                        <a:ln>
                          <a:noFill/>
                        </a:ln>
                        <a:solidFill>
                          <a:srgbClr val="000000"/>
                        </a:solidFill>
                        <a:effectLst/>
                        <a:latin typeface="Calibri" pitchFamily="34" charset="0"/>
                        <a:ea typeface="Calibri" pitchFamily="34" charset="0"/>
                        <a:cs typeface="Times New Roman" pitchFamily="18" charset="0"/>
                        <a:sym typeface="Arial" charset="0"/>
                      </a:endParaRPr>
                    </a:p>
                  </a:txBody>
                  <a:tcPr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000000"/>
                          </a:solidFill>
                          <a:effectLst/>
                          <a:latin typeface="Arial" charset="0"/>
                          <a:cs typeface="Arial" charset="0"/>
                          <a:sym typeface="Arial" charset="0"/>
                        </a:rPr>
                        <a:t>-837</a:t>
                      </a:r>
                      <a:endParaRPr kumimoji="0" lang="en-US" sz="800" b="1" i="0" u="none" strike="noStrike" cap="none" normalizeH="0" baseline="0">
                        <a:ln>
                          <a:noFill/>
                        </a:ln>
                        <a:solidFill>
                          <a:srgbClr val="000000"/>
                        </a:solidFill>
                        <a:effectLst/>
                        <a:latin typeface="Calibri" pitchFamily="34" charset="0"/>
                        <a:ea typeface="Calibri" pitchFamily="34" charset="0"/>
                        <a:cs typeface="Times New Roman" pitchFamily="18" charset="0"/>
                        <a:sym typeface="Arial" charset="0"/>
                      </a:endParaRPr>
                    </a:p>
                  </a:txBody>
                  <a:tcPr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000000"/>
                          </a:solidFill>
                          <a:effectLst/>
                          <a:latin typeface="Arial" charset="0"/>
                          <a:cs typeface="Arial" charset="0"/>
                          <a:sym typeface="Arial" charset="0"/>
                        </a:rPr>
                        <a:t>-545</a:t>
                      </a:r>
                      <a:endParaRPr kumimoji="0" lang="en-US" sz="800" b="1" i="0" u="none" strike="noStrike" cap="none" normalizeH="0" baseline="0">
                        <a:ln>
                          <a:noFill/>
                        </a:ln>
                        <a:solidFill>
                          <a:srgbClr val="000000"/>
                        </a:solidFill>
                        <a:effectLst/>
                        <a:latin typeface="Calibri" pitchFamily="34" charset="0"/>
                        <a:ea typeface="Calibri" pitchFamily="34" charset="0"/>
                        <a:cs typeface="Times New Roman" pitchFamily="18" charset="0"/>
                        <a:sym typeface="Arial" charset="0"/>
                      </a:endParaRPr>
                    </a:p>
                  </a:txBody>
                  <a:tcPr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000000"/>
                          </a:solidFill>
                          <a:effectLst/>
                          <a:latin typeface="Arial" charset="0"/>
                          <a:cs typeface="Arial" charset="0"/>
                          <a:sym typeface="Arial" charset="0"/>
                        </a:rPr>
                        <a:t>-278</a:t>
                      </a:r>
                      <a:endParaRPr kumimoji="0" lang="en-US" sz="800" b="1" i="0" u="none" strike="noStrike" cap="none" normalizeH="0" baseline="0">
                        <a:ln>
                          <a:noFill/>
                        </a:ln>
                        <a:solidFill>
                          <a:srgbClr val="000000"/>
                        </a:solidFill>
                        <a:effectLst/>
                        <a:latin typeface="Calibri" pitchFamily="34" charset="0"/>
                        <a:ea typeface="Calibri" pitchFamily="34" charset="0"/>
                        <a:cs typeface="Times New Roman" pitchFamily="18" charset="0"/>
                        <a:sym typeface="Arial" charset="0"/>
                      </a:endParaRPr>
                    </a:p>
                  </a:txBody>
                  <a:tcPr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000000"/>
                          </a:solidFill>
                          <a:effectLst/>
                          <a:latin typeface="Arial" charset="0"/>
                          <a:cs typeface="Arial" charset="0"/>
                          <a:sym typeface="Arial" charset="0"/>
                        </a:rPr>
                        <a:t>-126</a:t>
                      </a:r>
                      <a:endParaRPr kumimoji="0" lang="en-US" sz="800" b="1" i="0" u="none" strike="noStrike" cap="none" normalizeH="0" baseline="0">
                        <a:ln>
                          <a:noFill/>
                        </a:ln>
                        <a:solidFill>
                          <a:srgbClr val="000000"/>
                        </a:solidFill>
                        <a:effectLst/>
                        <a:latin typeface="Calibri" pitchFamily="34" charset="0"/>
                        <a:ea typeface="Calibri" pitchFamily="34" charset="0"/>
                        <a:cs typeface="Times New Roman" pitchFamily="18" charset="0"/>
                        <a:sym typeface="Arial" charset="0"/>
                      </a:endParaRPr>
                    </a:p>
                  </a:txBody>
                  <a:tcPr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800" b="1" i="0" u="none" strike="noStrike" cap="none" normalizeH="0" baseline="0">
                          <a:ln>
                            <a:noFill/>
                          </a:ln>
                          <a:solidFill>
                            <a:srgbClr val="000000"/>
                          </a:solidFill>
                          <a:effectLst/>
                          <a:latin typeface="Arial" charset="0"/>
                          <a:cs typeface="Arial" charset="0"/>
                          <a:sym typeface="Arial" charset="0"/>
                        </a:rPr>
                        <a:t>-42</a:t>
                      </a:r>
                      <a:endParaRPr kumimoji="0" lang="en-US" sz="800" b="1" i="0" u="none" strike="noStrike" cap="none" normalizeH="0" baseline="0">
                        <a:ln>
                          <a:noFill/>
                        </a:ln>
                        <a:solidFill>
                          <a:srgbClr val="000000"/>
                        </a:solidFill>
                        <a:effectLst/>
                        <a:latin typeface="Calibri" pitchFamily="34" charset="0"/>
                        <a:ea typeface="Calibri" pitchFamily="34" charset="0"/>
                        <a:cs typeface="Times New Roman" pitchFamily="18" charset="0"/>
                        <a:sym typeface="Arial" charset="0"/>
                      </a:endParaRPr>
                    </a:p>
                  </a:txBody>
                  <a:tcPr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extLst>
                  <a:ext uri="{0D108BD9-81ED-4DB2-BD59-A6C34878D82A}"/>
                </a:extLst>
              </a:tr>
            </a:tbl>
          </a:graphicData>
        </a:graphic>
      </p:graphicFrame>
      <p:sp>
        <p:nvSpPr>
          <p:cNvPr id="69739" name="TextBox 8"/>
          <p:cNvSpPr txBox="1">
            <a:spLocks noChangeArrowheads="1"/>
          </p:cNvSpPr>
          <p:nvPr/>
        </p:nvSpPr>
        <p:spPr bwMode="auto">
          <a:xfrm>
            <a:off x="1293813" y="6519863"/>
            <a:ext cx="4797425" cy="274637"/>
          </a:xfrm>
          <a:prstGeom prst="rect">
            <a:avLst/>
          </a:prstGeom>
          <a:noFill/>
          <a:ln w="9525">
            <a:noFill/>
            <a:miter lim="800000"/>
            <a:headEnd/>
            <a:tailEnd/>
          </a:ln>
        </p:spPr>
        <p:txBody>
          <a:bodyPr>
            <a:spAutoFit/>
          </a:bodyPr>
          <a:lstStyle/>
          <a:p>
            <a:pPr defTabSz="457200"/>
            <a:r>
              <a:rPr lang="en-US" sz="1200" b="1">
                <a:solidFill>
                  <a:schemeClr val="tx1"/>
                </a:solidFill>
              </a:rPr>
              <a:t>FV3GFS captures slightly smaller number of cases.</a:t>
            </a:r>
          </a:p>
        </p:txBody>
      </p:sp>
      <p:sp>
        <p:nvSpPr>
          <p:cNvPr id="69740" name="TextBox 9"/>
          <p:cNvSpPr txBox="1">
            <a:spLocks noChangeArrowheads="1"/>
          </p:cNvSpPr>
          <p:nvPr/>
        </p:nvSpPr>
        <p:spPr bwMode="auto">
          <a:xfrm>
            <a:off x="31750" y="5491163"/>
            <a:ext cx="1008063" cy="581025"/>
          </a:xfrm>
          <a:prstGeom prst="rect">
            <a:avLst/>
          </a:prstGeom>
          <a:noFill/>
          <a:ln w="9525">
            <a:noFill/>
            <a:miter lim="800000"/>
            <a:headEnd/>
            <a:tailEnd/>
          </a:ln>
        </p:spPr>
        <p:txBody>
          <a:bodyPr wrap="none">
            <a:spAutoFit/>
          </a:bodyPr>
          <a:lstStyle/>
          <a:p>
            <a:pPr defTabSz="457200"/>
            <a:r>
              <a:rPr lang="en-US" sz="1600" b="1">
                <a:solidFill>
                  <a:srgbClr val="FF0000"/>
                </a:solidFill>
              </a:rPr>
              <a:t>Number </a:t>
            </a:r>
          </a:p>
          <a:p>
            <a:pPr defTabSz="457200"/>
            <a:r>
              <a:rPr lang="en-US" sz="1600" b="1">
                <a:solidFill>
                  <a:srgbClr val="FF0000"/>
                </a:solidFill>
              </a:rPr>
              <a:t>of cases</a:t>
            </a:r>
          </a:p>
        </p:txBody>
      </p:sp>
      <p:sp>
        <p:nvSpPr>
          <p:cNvPr id="69741" name="TextBox 10"/>
          <p:cNvSpPr txBox="1">
            <a:spLocks noChangeArrowheads="1"/>
          </p:cNvSpPr>
          <p:nvPr/>
        </p:nvSpPr>
        <p:spPr bwMode="auto">
          <a:xfrm>
            <a:off x="211138" y="4221163"/>
            <a:ext cx="782637" cy="581025"/>
          </a:xfrm>
          <a:prstGeom prst="rect">
            <a:avLst/>
          </a:prstGeom>
          <a:noFill/>
          <a:ln w="9525">
            <a:noFill/>
            <a:miter lim="800000"/>
            <a:headEnd/>
            <a:tailEnd/>
          </a:ln>
        </p:spPr>
        <p:txBody>
          <a:bodyPr wrap="none">
            <a:spAutoFit/>
          </a:bodyPr>
          <a:lstStyle/>
          <a:p>
            <a:pPr defTabSz="457200"/>
            <a:r>
              <a:rPr lang="en-US" sz="1600" b="1">
                <a:solidFill>
                  <a:srgbClr val="FF0000"/>
                </a:solidFill>
              </a:rPr>
              <a:t>Track </a:t>
            </a:r>
          </a:p>
          <a:p>
            <a:pPr defTabSz="457200"/>
            <a:r>
              <a:rPr lang="en-US" sz="1600" b="1">
                <a:solidFill>
                  <a:srgbClr val="FF0000"/>
                </a:solidFill>
              </a:rPr>
              <a:t>errors</a:t>
            </a:r>
          </a:p>
        </p:txBody>
      </p:sp>
      <p:sp>
        <p:nvSpPr>
          <p:cNvPr id="69742" name="TextBox 5"/>
          <p:cNvSpPr txBox="1">
            <a:spLocks noChangeArrowheads="1"/>
          </p:cNvSpPr>
          <p:nvPr/>
        </p:nvSpPr>
        <p:spPr bwMode="auto">
          <a:xfrm>
            <a:off x="6961188" y="1641475"/>
            <a:ext cx="973137" cy="336550"/>
          </a:xfrm>
          <a:prstGeom prst="rect">
            <a:avLst/>
          </a:prstGeom>
          <a:noFill/>
          <a:ln w="9525">
            <a:noFill/>
            <a:miter lim="800000"/>
            <a:headEnd/>
            <a:tailEnd/>
          </a:ln>
        </p:spPr>
        <p:txBody>
          <a:bodyPr wrap="none">
            <a:spAutoFit/>
          </a:bodyPr>
          <a:lstStyle/>
          <a:p>
            <a:pPr defTabSz="457200"/>
            <a:r>
              <a:rPr lang="en-US" sz="1600" b="1">
                <a:solidFill>
                  <a:srgbClr val="0070C0"/>
                </a:solidFill>
              </a:rPr>
              <a:t>FV3GFS</a:t>
            </a:r>
          </a:p>
        </p:txBody>
      </p:sp>
      <p:sp>
        <p:nvSpPr>
          <p:cNvPr id="69743" name="TextBox 11"/>
          <p:cNvSpPr txBox="1">
            <a:spLocks noChangeArrowheads="1"/>
          </p:cNvSpPr>
          <p:nvPr/>
        </p:nvSpPr>
        <p:spPr bwMode="auto">
          <a:xfrm>
            <a:off x="8135938" y="1519238"/>
            <a:ext cx="636587" cy="581025"/>
          </a:xfrm>
          <a:prstGeom prst="rect">
            <a:avLst/>
          </a:prstGeom>
          <a:noFill/>
          <a:ln w="9525">
            <a:noFill/>
            <a:miter lim="800000"/>
            <a:headEnd/>
            <a:tailEnd/>
          </a:ln>
        </p:spPr>
        <p:txBody>
          <a:bodyPr wrap="none">
            <a:spAutoFit/>
          </a:bodyPr>
          <a:lstStyle/>
          <a:p>
            <a:pPr defTabSz="457200"/>
            <a:r>
              <a:rPr lang="en-US" sz="1600" b="1">
                <a:solidFill>
                  <a:srgbClr val="FF0000"/>
                </a:solidFill>
              </a:rPr>
              <a:t>Ops </a:t>
            </a:r>
          </a:p>
          <a:p>
            <a:pPr defTabSz="457200"/>
            <a:r>
              <a:rPr lang="en-US" sz="1600" b="1">
                <a:solidFill>
                  <a:srgbClr val="FF0000"/>
                </a:solidFill>
              </a:rPr>
              <a:t>GFS</a:t>
            </a:r>
          </a:p>
        </p:txBody>
      </p:sp>
      <p:sp>
        <p:nvSpPr>
          <p:cNvPr id="69744" name="Rectangle 3"/>
          <p:cNvSpPr>
            <a:spLocks noChangeArrowheads="1"/>
          </p:cNvSpPr>
          <p:nvPr/>
        </p:nvSpPr>
        <p:spPr bwMode="auto">
          <a:xfrm>
            <a:off x="2024063" y="180975"/>
            <a:ext cx="4872037" cy="731838"/>
          </a:xfrm>
          <a:prstGeom prst="rect">
            <a:avLst/>
          </a:prstGeom>
          <a:noFill/>
          <a:ln w="9525">
            <a:noFill/>
            <a:miter lim="800000"/>
            <a:headEnd/>
            <a:tailEnd/>
          </a:ln>
        </p:spPr>
        <p:txBody>
          <a:bodyPr>
            <a:spAutoFit/>
          </a:bodyPr>
          <a:lstStyle/>
          <a:p>
            <a:pPr algn="ctr" defTabSz="457200"/>
            <a:r>
              <a:rPr lang="en-US" sz="2400" b="1">
                <a:solidFill>
                  <a:schemeClr val="tx1"/>
                </a:solidFill>
                <a:latin typeface="Times New Roman" pitchFamily="18" charset="0"/>
                <a:cs typeface="Times New Roman" pitchFamily="18" charset="0"/>
              </a:rPr>
              <a:t>Extratropical Cyclone Track</a:t>
            </a:r>
          </a:p>
          <a:p>
            <a:pPr algn="ctr" defTabSz="457200"/>
            <a:r>
              <a:rPr lang="en-US" sz="1800" b="1">
                <a:solidFill>
                  <a:schemeClr val="tx1"/>
                </a:solidFill>
                <a:latin typeface="Times New Roman" pitchFamily="18" charset="0"/>
                <a:cs typeface="Times New Roman" pitchFamily="18" charset="0"/>
              </a:rPr>
              <a:t>Jun 2017 ~ May 2018</a:t>
            </a:r>
            <a:endParaRPr lang="en-US" sz="1800">
              <a:solidFill>
                <a:schemeClr val="tx1"/>
              </a:solidFill>
              <a:latin typeface="Times New Roman" pitchFamily="18" charset="0"/>
              <a:cs typeface="Times New Roman" pitchFamily="18" charset="0"/>
            </a:endParaRPr>
          </a:p>
        </p:txBody>
      </p:sp>
      <p:sp>
        <p:nvSpPr>
          <p:cNvPr id="69745" name="TextBox 5"/>
          <p:cNvSpPr txBox="1">
            <a:spLocks noChangeArrowheads="1"/>
          </p:cNvSpPr>
          <p:nvPr/>
        </p:nvSpPr>
        <p:spPr bwMode="auto">
          <a:xfrm>
            <a:off x="6430963" y="6538913"/>
            <a:ext cx="1943100" cy="274637"/>
          </a:xfrm>
          <a:prstGeom prst="rect">
            <a:avLst/>
          </a:prstGeom>
          <a:noFill/>
          <a:ln w="9525">
            <a:noFill/>
            <a:miter lim="800000"/>
            <a:headEnd/>
            <a:tailEnd/>
          </a:ln>
        </p:spPr>
        <p:txBody>
          <a:bodyPr>
            <a:spAutoFit/>
          </a:bodyPr>
          <a:lstStyle/>
          <a:p>
            <a:pPr defTabSz="457200"/>
            <a:r>
              <a:rPr lang="en-US" sz="1200">
                <a:solidFill>
                  <a:schemeClr val="tx1"/>
                </a:solidFill>
              </a:rPr>
              <a:t>From: Guang-Ping Luo</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extBox 2"/>
          <p:cNvSpPr txBox="1">
            <a:spLocks noChangeArrowheads="1"/>
          </p:cNvSpPr>
          <p:nvPr/>
        </p:nvSpPr>
        <p:spPr bwMode="auto">
          <a:xfrm>
            <a:off x="533400" y="5608638"/>
            <a:ext cx="5865813" cy="711200"/>
          </a:xfrm>
          <a:prstGeom prst="rect">
            <a:avLst/>
          </a:prstGeom>
          <a:solidFill>
            <a:srgbClr val="FFFF00"/>
          </a:solidFill>
          <a:ln w="9525">
            <a:solidFill>
              <a:schemeClr val="accent2"/>
            </a:solidFill>
            <a:miter lim="800000"/>
            <a:headEnd/>
            <a:tailEnd/>
          </a:ln>
        </p:spPr>
        <p:txBody>
          <a:bodyPr>
            <a:spAutoFit/>
          </a:bodyPr>
          <a:lstStyle/>
          <a:p>
            <a:r>
              <a:rPr lang="en-US" sz="2000" b="1">
                <a:solidFill>
                  <a:schemeClr val="hlink"/>
                </a:solidFill>
              </a:rPr>
              <a:t>FV3GFS has overall higher POD, </a:t>
            </a:r>
          </a:p>
          <a:p>
            <a:r>
              <a:rPr lang="en-US" sz="2000" b="1">
                <a:solidFill>
                  <a:schemeClr val="hlink"/>
                </a:solidFill>
              </a:rPr>
              <a:t>but also higher false alarm rate.</a:t>
            </a:r>
          </a:p>
        </p:txBody>
      </p:sp>
      <p:sp>
        <p:nvSpPr>
          <p:cNvPr id="70658" name="TextBox 2"/>
          <p:cNvSpPr txBox="1">
            <a:spLocks noChangeArrowheads="1"/>
          </p:cNvSpPr>
          <p:nvPr/>
        </p:nvSpPr>
        <p:spPr bwMode="auto">
          <a:xfrm>
            <a:off x="2763838" y="419100"/>
            <a:ext cx="3287712" cy="396875"/>
          </a:xfrm>
          <a:prstGeom prst="rect">
            <a:avLst/>
          </a:prstGeom>
          <a:noFill/>
          <a:ln w="9525">
            <a:noFill/>
            <a:miter lim="800000"/>
            <a:headEnd/>
            <a:tailEnd/>
          </a:ln>
        </p:spPr>
        <p:txBody>
          <a:bodyPr wrap="none">
            <a:spAutoFit/>
          </a:bodyPr>
          <a:lstStyle/>
          <a:p>
            <a:r>
              <a:rPr lang="en-US" sz="2000" b="1">
                <a:solidFill>
                  <a:schemeClr val="tx1"/>
                </a:solidFill>
              </a:rPr>
              <a:t>Tropical Cyclone Genesis</a:t>
            </a:r>
          </a:p>
        </p:txBody>
      </p:sp>
      <p:sp>
        <p:nvSpPr>
          <p:cNvPr id="70659" name="TextBox 3"/>
          <p:cNvSpPr txBox="1">
            <a:spLocks noChangeArrowheads="1"/>
          </p:cNvSpPr>
          <p:nvPr/>
        </p:nvSpPr>
        <p:spPr bwMode="auto">
          <a:xfrm>
            <a:off x="7096125" y="6311900"/>
            <a:ext cx="1514475" cy="304800"/>
          </a:xfrm>
          <a:prstGeom prst="rect">
            <a:avLst/>
          </a:prstGeom>
          <a:noFill/>
          <a:ln w="9525">
            <a:noFill/>
            <a:miter lim="800000"/>
            <a:headEnd/>
            <a:tailEnd/>
          </a:ln>
        </p:spPr>
        <p:txBody>
          <a:bodyPr wrap="none">
            <a:spAutoFit/>
          </a:bodyPr>
          <a:lstStyle/>
          <a:p>
            <a:r>
              <a:rPr lang="en-US"/>
              <a:t>From: Jiayi Peng</a:t>
            </a:r>
          </a:p>
        </p:txBody>
      </p:sp>
      <p:graphicFrame>
        <p:nvGraphicFramePr>
          <p:cNvPr id="6" name="Group 81"/>
          <p:cNvGraphicFramePr>
            <a:graphicFrameLocks noGrp="1"/>
          </p:cNvGraphicFramePr>
          <p:nvPr/>
        </p:nvGraphicFramePr>
        <p:xfrm>
          <a:off x="280988" y="1368425"/>
          <a:ext cx="8521700" cy="3971925"/>
        </p:xfrm>
        <a:graphic>
          <a:graphicData uri="http://schemas.openxmlformats.org/drawingml/2006/table">
            <a:tbl>
              <a:tblPr/>
              <a:tblGrid>
                <a:gridCol w="1106193">
                  <a:extLst>
                    <a:ext uri="{9D8B030D-6E8A-4147-A177-3AD203B41FA5}"/>
                  </a:extLst>
                </a:gridCol>
                <a:gridCol w="1312448">
                  <a:extLst>
                    <a:ext uri="{9D8B030D-6E8A-4147-A177-3AD203B41FA5}"/>
                  </a:extLst>
                </a:gridCol>
                <a:gridCol w="897382"/>
                <a:gridCol w="873227">
                  <a:extLst>
                    <a:ext uri="{9D8B030D-6E8A-4147-A177-3AD203B41FA5}"/>
                  </a:extLst>
                </a:gridCol>
                <a:gridCol w="1015988">
                  <a:extLst>
                    <a:ext uri="{9D8B030D-6E8A-4147-A177-3AD203B41FA5}"/>
                  </a:extLst>
                </a:gridCol>
                <a:gridCol w="1104914"/>
                <a:gridCol w="1104914">
                  <a:extLst>
                    <a:ext uri="{9D8B030D-6E8A-4147-A177-3AD203B41FA5}"/>
                  </a:extLst>
                </a:gridCol>
                <a:gridCol w="1106193">
                  <a:extLst>
                    <a:ext uri="{9D8B030D-6E8A-4147-A177-3AD203B41FA5}"/>
                  </a:extLst>
                </a:gridCol>
              </a:tblGrid>
              <a:tr h="60009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rgbClr val="FFFFFF"/>
                        </a:solidFill>
                        <a:effectLst/>
                        <a:latin typeface="Arial" charset="0"/>
                        <a:cs typeface="Arial" charset="0"/>
                        <a:sym typeface="Arial" charset="0"/>
                      </a:endParaRP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rgbClr val="FFFFFF"/>
                        </a:solidFill>
                        <a:effectLst/>
                        <a:latin typeface="Arial" charset="0"/>
                        <a:cs typeface="Arial" charset="0"/>
                        <a:sym typeface="Arial" charset="0"/>
                      </a:endParaRP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FF"/>
                          </a:solidFill>
                          <a:effectLst/>
                          <a:latin typeface="Arial" charset="0"/>
                          <a:cs typeface="Arial" charset="0"/>
                          <a:sym typeface="Arial" charset="0"/>
                        </a:rPr>
                        <a:t>AL2015</a:t>
                      </a:r>
                      <a:endParaRPr kumimoji="0" lang="en-US" sz="1600" b="1" i="0" u="none" strike="noStrike" cap="none" normalizeH="0" baseline="0" dirty="0">
                        <a:ln>
                          <a:noFill/>
                        </a:ln>
                        <a:solidFill>
                          <a:srgbClr val="0000FF"/>
                        </a:solidFill>
                        <a:effectLst/>
                        <a:latin typeface="Arial" charset="0"/>
                        <a:cs typeface="Arial" charset="0"/>
                        <a:sym typeface="Arial" charset="0"/>
                      </a:endParaRP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FF"/>
                          </a:solidFill>
                          <a:effectLst/>
                          <a:latin typeface="Arial" charset="0"/>
                          <a:cs typeface="Arial" charset="0"/>
                          <a:sym typeface="Arial" charset="0"/>
                        </a:rPr>
                        <a:t>AL2016</a:t>
                      </a: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FF"/>
                          </a:solidFill>
                          <a:effectLst/>
                          <a:latin typeface="Arial" charset="0"/>
                          <a:cs typeface="Arial" charset="0"/>
                          <a:sym typeface="Arial" charset="0"/>
                        </a:rPr>
                        <a:t>AL2017</a:t>
                      </a: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FF"/>
                          </a:solidFill>
                          <a:effectLst/>
                          <a:latin typeface="Arial" charset="0"/>
                          <a:cs typeface="Arial" charset="0"/>
                          <a:sym typeface="Arial" charset="0"/>
                        </a:rPr>
                        <a:t>EP2015</a:t>
                      </a:r>
                      <a:endParaRPr kumimoji="0" lang="en-US" sz="1600" b="1" i="0" u="none" strike="noStrike" cap="none" normalizeH="0" baseline="0" dirty="0">
                        <a:ln>
                          <a:noFill/>
                        </a:ln>
                        <a:solidFill>
                          <a:srgbClr val="0000FF"/>
                        </a:solidFill>
                        <a:effectLst/>
                        <a:latin typeface="Arial" charset="0"/>
                        <a:cs typeface="Arial" charset="0"/>
                        <a:sym typeface="Arial" charset="0"/>
                      </a:endParaRP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FF"/>
                          </a:solidFill>
                          <a:effectLst/>
                          <a:latin typeface="Arial" charset="0"/>
                          <a:cs typeface="Arial" charset="0"/>
                          <a:sym typeface="Arial" charset="0"/>
                        </a:rPr>
                        <a:t>EP2016</a:t>
                      </a: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FF"/>
                          </a:solidFill>
                          <a:effectLst/>
                          <a:latin typeface="Arial" charset="0"/>
                          <a:cs typeface="Arial" charset="0"/>
                          <a:sym typeface="Arial" charset="0"/>
                        </a:rPr>
                        <a:t>EP2017</a:t>
                      </a: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extLst>
              </a:tr>
              <a:tr h="39442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cs typeface="Arial" charset="0"/>
                          <a:sym typeface="Arial" charset="0"/>
                        </a:rPr>
                        <a:t># Cases</a:t>
                      </a: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cs typeface="Arial" charset="0"/>
                          <a:sym typeface="Arial" charset="0"/>
                        </a:rPr>
                        <a:t>Ops GFS</a:t>
                      </a: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sym typeface="Arial" charset="0"/>
                        </a:rPr>
                        <a:t>139</a:t>
                      </a:r>
                      <a:endParaRPr kumimoji="0" lang="en-US" sz="1600" b="1" i="0" u="none" strike="noStrike" cap="none" normalizeH="0" baseline="0" dirty="0">
                        <a:ln>
                          <a:noFill/>
                        </a:ln>
                        <a:solidFill>
                          <a:schemeClr val="tx1"/>
                        </a:solidFill>
                        <a:effectLst/>
                        <a:latin typeface="Arial" charset="0"/>
                        <a:cs typeface="Arial" charset="0"/>
                        <a:sym typeface="Arial" charset="0"/>
                      </a:endParaRP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sym typeface="Arial" charset="0"/>
                        </a:rPr>
                        <a:t>145</a:t>
                      </a: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cs typeface="Arial" charset="0"/>
                          <a:sym typeface="Arial" charset="0"/>
                        </a:rPr>
                        <a:t>119</a:t>
                      </a: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sym typeface="Arial" charset="0"/>
                        </a:rPr>
                        <a:t>210</a:t>
                      </a:r>
                      <a:endParaRPr kumimoji="0" lang="en-US" sz="1600" b="1" i="0" u="none" strike="noStrike" cap="none" normalizeH="0" baseline="0" dirty="0">
                        <a:ln>
                          <a:noFill/>
                        </a:ln>
                        <a:solidFill>
                          <a:schemeClr val="tx1"/>
                        </a:solidFill>
                        <a:effectLst/>
                        <a:latin typeface="Arial" charset="0"/>
                        <a:cs typeface="Arial" charset="0"/>
                        <a:sym typeface="Arial" charset="0"/>
                      </a:endParaRP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sym typeface="Arial" charset="0"/>
                        </a:rPr>
                        <a:t>234</a:t>
                      </a: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cs typeface="Arial" charset="0"/>
                          <a:sym typeface="Arial" charset="0"/>
                        </a:rPr>
                        <a:t>100</a:t>
                      </a: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extLst>
              </a:tr>
              <a:tr h="63752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cs typeface="Arial" charset="0"/>
                        <a:sym typeface="Arial" charset="0"/>
                      </a:endParaRP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sym typeface="Arial" charset="0"/>
                        </a:rPr>
                        <a:t>FV3GFS</a:t>
                      </a:r>
                      <a:endParaRPr kumimoji="0" lang="en-US" sz="1600" b="1" i="0" u="none" strike="noStrike" cap="none" normalizeH="0" baseline="0" dirty="0">
                        <a:ln>
                          <a:noFill/>
                        </a:ln>
                        <a:solidFill>
                          <a:schemeClr val="tx1"/>
                        </a:solidFill>
                        <a:effectLst/>
                        <a:latin typeface="Arial" charset="0"/>
                        <a:cs typeface="Arial" charset="0"/>
                        <a:sym typeface="Arial" charset="0"/>
                      </a:endParaRP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cs typeface="Arial" charset="0"/>
                        <a:sym typeface="Arial" charset="0"/>
                      </a:endParaRP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sym typeface="Arial" charset="0"/>
                        </a:rPr>
                        <a:t>171</a:t>
                      </a:r>
                      <a:endParaRPr kumimoji="0" lang="en-US" sz="1600" b="1" i="0" u="none" strike="noStrike" cap="none" normalizeH="0" baseline="0" dirty="0">
                        <a:ln>
                          <a:noFill/>
                        </a:ln>
                        <a:solidFill>
                          <a:schemeClr val="tx1"/>
                        </a:solidFill>
                        <a:effectLst/>
                        <a:latin typeface="Arial" charset="0"/>
                        <a:cs typeface="Arial" charset="0"/>
                        <a:sym typeface="Arial" charset="0"/>
                      </a:endParaRP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cs typeface="Arial" charset="0"/>
                          <a:sym typeface="Arial" charset="0"/>
                        </a:rPr>
                        <a:t>145</a:t>
                      </a: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cs typeface="Arial" charset="0"/>
                        <a:sym typeface="Arial" charset="0"/>
                      </a:endParaRP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sym typeface="Arial" charset="0"/>
                        </a:rPr>
                        <a:t>196</a:t>
                      </a:r>
                      <a:endParaRPr kumimoji="0" lang="en-US" sz="1600" b="1" i="0" u="none" strike="noStrike" cap="none" normalizeH="0" baseline="0" dirty="0">
                        <a:ln>
                          <a:noFill/>
                        </a:ln>
                        <a:solidFill>
                          <a:schemeClr val="tx1"/>
                        </a:solidFill>
                        <a:effectLst/>
                        <a:latin typeface="Arial" charset="0"/>
                        <a:cs typeface="Arial" charset="0"/>
                        <a:sym typeface="Arial" charset="0"/>
                      </a:endParaRP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cs typeface="Arial" charset="0"/>
                          <a:sym typeface="Arial" charset="0"/>
                        </a:rPr>
                        <a:t>104</a:t>
                      </a: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extLst>
              </a:tr>
              <a:tr h="39442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sym typeface="Arial" charset="0"/>
                        </a:rPr>
                        <a:t>Hit (POD)</a:t>
                      </a: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cs typeface="Arial" charset="0"/>
                          <a:sym typeface="Arial" charset="0"/>
                        </a:rPr>
                        <a:t>Ops GFS</a:t>
                      </a: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sym typeface="Arial" charset="0"/>
                        </a:rPr>
                        <a:t>63%</a:t>
                      </a:r>
                      <a:endParaRPr kumimoji="0" lang="en-US" sz="1600" b="1" i="0" u="none" strike="noStrike" cap="none" normalizeH="0" baseline="0" dirty="0">
                        <a:ln>
                          <a:noFill/>
                        </a:ln>
                        <a:solidFill>
                          <a:schemeClr val="tx1"/>
                        </a:solidFill>
                        <a:effectLst/>
                        <a:latin typeface="Arial" charset="0"/>
                        <a:cs typeface="Arial" charset="0"/>
                        <a:sym typeface="Arial" charset="0"/>
                      </a:endParaRP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sym typeface="Arial" charset="0"/>
                        </a:rPr>
                        <a:t>60%</a:t>
                      </a: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cs typeface="Arial" charset="0"/>
                          <a:sym typeface="Arial" charset="0"/>
                        </a:rPr>
                        <a:t>92%</a:t>
                      </a: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sym typeface="Arial" charset="0"/>
                        </a:rPr>
                        <a:t>74%</a:t>
                      </a:r>
                      <a:endParaRPr kumimoji="0" lang="en-US" sz="1600" b="1" i="0" u="none" strike="noStrike" cap="none" normalizeH="0" baseline="0" dirty="0">
                        <a:ln>
                          <a:noFill/>
                        </a:ln>
                        <a:solidFill>
                          <a:schemeClr val="tx1"/>
                        </a:solidFill>
                        <a:effectLst/>
                        <a:latin typeface="Arial" charset="0"/>
                        <a:cs typeface="Arial" charset="0"/>
                        <a:sym typeface="Arial" charset="0"/>
                      </a:endParaRP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sym typeface="Arial" charset="0"/>
                        </a:rPr>
                        <a:t>65%</a:t>
                      </a: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cs typeface="Arial" charset="0"/>
                          <a:sym typeface="Arial" charset="0"/>
                        </a:rPr>
                        <a:t>63%</a:t>
                      </a: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extLst>
              </a:tr>
              <a:tr h="63752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cs typeface="Arial" charset="0"/>
                        <a:sym typeface="Arial" charset="0"/>
                      </a:endParaRP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sym typeface="Arial" charset="0"/>
                        </a:rPr>
                        <a:t>FV3GFS</a:t>
                      </a:r>
                      <a:endParaRPr kumimoji="0" lang="en-US" sz="1600" b="1" i="0" u="none" strike="noStrike" cap="none" normalizeH="0" baseline="0" dirty="0">
                        <a:ln>
                          <a:noFill/>
                        </a:ln>
                        <a:solidFill>
                          <a:schemeClr val="tx1"/>
                        </a:solidFill>
                        <a:effectLst/>
                        <a:latin typeface="Arial" charset="0"/>
                        <a:cs typeface="Arial" charset="0"/>
                        <a:sym typeface="Arial" charset="0"/>
                      </a:endParaRP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rgbClr val="0000FF"/>
                        </a:solidFill>
                        <a:effectLst/>
                        <a:latin typeface="Arial" charset="0"/>
                        <a:cs typeface="Arial" charset="0"/>
                        <a:sym typeface="Arial" charset="0"/>
                      </a:endParaRP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FF"/>
                          </a:solidFill>
                          <a:effectLst/>
                          <a:latin typeface="Arial" charset="0"/>
                          <a:cs typeface="Arial" charset="0"/>
                          <a:sym typeface="Arial" charset="0"/>
                        </a:rPr>
                        <a:t>65%</a:t>
                      </a:r>
                      <a:endParaRPr kumimoji="0" lang="en-US" sz="1600" b="1" i="0" u="none" strike="noStrike" cap="none" normalizeH="0" baseline="0" dirty="0">
                        <a:ln>
                          <a:noFill/>
                        </a:ln>
                        <a:solidFill>
                          <a:srgbClr val="0000FF"/>
                        </a:solidFill>
                        <a:effectLst/>
                        <a:latin typeface="Arial" charset="0"/>
                        <a:cs typeface="Arial" charset="0"/>
                        <a:sym typeface="Arial" charset="0"/>
                      </a:endParaRP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0000"/>
                          </a:solidFill>
                          <a:effectLst/>
                          <a:latin typeface="Arial" charset="0"/>
                          <a:cs typeface="Arial" charset="0"/>
                          <a:sym typeface="Arial" charset="0"/>
                        </a:rPr>
                        <a:t>71%</a:t>
                      </a: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rgbClr val="0000FF"/>
                        </a:solidFill>
                        <a:effectLst/>
                        <a:latin typeface="Arial" charset="0"/>
                        <a:cs typeface="Arial" charset="0"/>
                        <a:sym typeface="Arial" charset="0"/>
                      </a:endParaRP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FF"/>
                          </a:solidFill>
                          <a:effectLst/>
                          <a:latin typeface="Arial" charset="0"/>
                          <a:cs typeface="Arial" charset="0"/>
                          <a:sym typeface="Arial" charset="0"/>
                        </a:rPr>
                        <a:t>77%</a:t>
                      </a:r>
                      <a:endParaRPr kumimoji="0" lang="en-US" sz="1600" b="1" i="0" u="none" strike="noStrike" cap="none" normalizeH="0" baseline="0" dirty="0">
                        <a:ln>
                          <a:noFill/>
                        </a:ln>
                        <a:solidFill>
                          <a:srgbClr val="0000FF"/>
                        </a:solidFill>
                        <a:effectLst/>
                        <a:latin typeface="Arial" charset="0"/>
                        <a:cs typeface="Arial" charset="0"/>
                        <a:sym typeface="Arial" charset="0"/>
                      </a:endParaRP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CC"/>
                          </a:solidFill>
                          <a:effectLst/>
                          <a:latin typeface="Arial" charset="0"/>
                          <a:cs typeface="Arial" charset="0"/>
                          <a:sym typeface="Arial" charset="0"/>
                        </a:rPr>
                        <a:t>67%</a:t>
                      </a: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extLst>
              </a:tr>
              <a:tr h="67052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cs typeface="Arial" charset="0"/>
                          <a:sym typeface="Arial" charset="0"/>
                        </a:rPr>
                        <a:t>False Alarm</a:t>
                      </a: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cs typeface="Arial" charset="0"/>
                          <a:sym typeface="Arial" charset="0"/>
                        </a:rPr>
                        <a:t>Ops GFS</a:t>
                      </a: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sym typeface="Arial" charset="0"/>
                        </a:rPr>
                        <a:t>65%</a:t>
                      </a:r>
                      <a:endParaRPr kumimoji="0" lang="en-US" sz="1600" b="1" i="0" u="none" strike="noStrike" cap="none" normalizeH="0" baseline="0" dirty="0">
                        <a:ln>
                          <a:noFill/>
                        </a:ln>
                        <a:solidFill>
                          <a:schemeClr val="tx1"/>
                        </a:solidFill>
                        <a:effectLst/>
                        <a:latin typeface="Arial" charset="0"/>
                        <a:cs typeface="Arial" charset="0"/>
                        <a:sym typeface="Arial" charset="0"/>
                      </a:endParaRP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sym typeface="Arial" charset="0"/>
                        </a:rPr>
                        <a:t>49%</a:t>
                      </a: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cs typeface="Arial" charset="0"/>
                          <a:sym typeface="Arial" charset="0"/>
                        </a:rPr>
                        <a:t>64%</a:t>
                      </a: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sym typeface="Arial" charset="0"/>
                        </a:rPr>
                        <a:t>49%</a:t>
                      </a:r>
                      <a:endParaRPr kumimoji="0" lang="en-US" sz="1600" b="1" i="0" u="none" strike="noStrike" cap="none" normalizeH="0" baseline="0" dirty="0">
                        <a:ln>
                          <a:noFill/>
                        </a:ln>
                        <a:solidFill>
                          <a:schemeClr val="tx1"/>
                        </a:solidFill>
                        <a:effectLst/>
                        <a:latin typeface="Arial" charset="0"/>
                        <a:cs typeface="Arial" charset="0"/>
                        <a:sym typeface="Arial" charset="0"/>
                      </a:endParaRP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sym typeface="Arial" charset="0"/>
                        </a:rPr>
                        <a:t>28%</a:t>
                      </a: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cs typeface="Arial" charset="0"/>
                          <a:sym typeface="Arial" charset="0"/>
                        </a:rPr>
                        <a:t>57%</a:t>
                      </a: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extLst>
              </a:tr>
              <a:tr h="63752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cs typeface="Arial" charset="0"/>
                        <a:sym typeface="Arial" charset="0"/>
                      </a:endParaRP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cs typeface="Arial" charset="0"/>
                          <a:sym typeface="Arial" charset="0"/>
                        </a:rPr>
                        <a:t>FV3GFS </a:t>
                      </a: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rgbClr val="FF0000"/>
                        </a:solidFill>
                        <a:effectLst/>
                        <a:latin typeface="Arial" charset="0"/>
                        <a:cs typeface="Arial" charset="0"/>
                        <a:sym typeface="Arial" charset="0"/>
                      </a:endParaRP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0000"/>
                          </a:solidFill>
                          <a:effectLst/>
                          <a:latin typeface="Arial" charset="0"/>
                          <a:cs typeface="Arial" charset="0"/>
                          <a:sym typeface="Arial" charset="0"/>
                        </a:rPr>
                        <a:t>51%</a:t>
                      </a:r>
                      <a:endParaRPr kumimoji="0" lang="en-US" sz="1600" b="1" i="0" u="none" strike="noStrike" cap="none" normalizeH="0" baseline="0" dirty="0">
                        <a:ln>
                          <a:noFill/>
                        </a:ln>
                        <a:solidFill>
                          <a:srgbClr val="FF0000"/>
                        </a:solidFill>
                        <a:effectLst/>
                        <a:latin typeface="Arial" charset="0"/>
                        <a:cs typeface="Arial" charset="0"/>
                        <a:sym typeface="Arial" charset="0"/>
                      </a:endParaRP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CC"/>
                          </a:solidFill>
                          <a:effectLst/>
                          <a:latin typeface="Arial" charset="0"/>
                          <a:cs typeface="Arial" charset="0"/>
                          <a:sym typeface="Arial" charset="0"/>
                        </a:rPr>
                        <a:t>49%</a:t>
                      </a: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a:ln>
                          <a:noFill/>
                        </a:ln>
                        <a:solidFill>
                          <a:srgbClr val="FF0000"/>
                        </a:solidFill>
                        <a:effectLst/>
                        <a:latin typeface="Arial" charset="0"/>
                        <a:cs typeface="Arial" charset="0"/>
                        <a:sym typeface="Arial" charset="0"/>
                      </a:endParaRP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0000"/>
                          </a:solidFill>
                          <a:effectLst/>
                          <a:latin typeface="Arial" charset="0"/>
                          <a:cs typeface="Arial" charset="0"/>
                          <a:sym typeface="Arial" charset="0"/>
                        </a:rPr>
                        <a:t>63%</a:t>
                      </a:r>
                      <a:endParaRPr kumimoji="0" lang="en-US" sz="1600" b="1" i="0" u="none" strike="noStrike" cap="none" normalizeH="0" baseline="0" dirty="0">
                        <a:ln>
                          <a:noFill/>
                        </a:ln>
                        <a:solidFill>
                          <a:srgbClr val="FF0000"/>
                        </a:solidFill>
                        <a:effectLst/>
                        <a:latin typeface="Arial" charset="0"/>
                        <a:cs typeface="Arial" charset="0"/>
                        <a:sym typeface="Arial" charset="0"/>
                      </a:endParaRP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0000"/>
                          </a:solidFill>
                          <a:effectLst/>
                          <a:latin typeface="Arial" charset="0"/>
                          <a:cs typeface="Arial" charset="0"/>
                          <a:sym typeface="Arial" charset="0"/>
                        </a:rPr>
                        <a:t>68%</a:t>
                      </a:r>
                    </a:p>
                  </a:txBody>
                  <a:tcPr marL="68580" marR="6858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txBox="1">
            <a:spLocks noGrp="1"/>
          </p:cNvSpPr>
          <p:nvPr>
            <p:ph type="title"/>
          </p:nvPr>
        </p:nvSpPr>
        <p:spPr>
          <a:xfrm>
            <a:off x="1328738" y="220663"/>
            <a:ext cx="6181725" cy="657225"/>
          </a:xfrm>
        </p:spPr>
        <p:txBody>
          <a:bodyPr/>
          <a:lstStyle/>
          <a:p>
            <a:pPr>
              <a:spcBef>
                <a:spcPct val="0"/>
              </a:spcBef>
              <a:spcAft>
                <a:spcPct val="0"/>
              </a:spcAft>
            </a:pPr>
            <a:r>
              <a:rPr lang="en-US" sz="2400" b="1" smtClean="0">
                <a:solidFill>
                  <a:schemeClr val="tx1"/>
                </a:solidFill>
                <a:latin typeface="Arial" charset="0"/>
                <a:cs typeface="Arial" charset="0"/>
                <a:sym typeface="Arial" charset="0"/>
              </a:rPr>
              <a:t>Hurricane Track and Intensity</a:t>
            </a:r>
            <a:r>
              <a:rPr lang="en-US" sz="2000" b="1" smtClean="0">
                <a:solidFill>
                  <a:schemeClr val="tx1"/>
                </a:solidFill>
                <a:latin typeface="Arial" charset="0"/>
                <a:cs typeface="Arial" charset="0"/>
                <a:sym typeface="Arial" charset="0"/>
              </a:rPr>
              <a:t/>
            </a:r>
            <a:br>
              <a:rPr lang="en-US" sz="2000" b="1" smtClean="0">
                <a:solidFill>
                  <a:schemeClr val="tx1"/>
                </a:solidFill>
                <a:latin typeface="Arial" charset="0"/>
                <a:cs typeface="Arial" charset="0"/>
                <a:sym typeface="Arial" charset="0"/>
              </a:rPr>
            </a:br>
            <a:r>
              <a:rPr lang="en-US" sz="1800" b="1" smtClean="0">
                <a:solidFill>
                  <a:schemeClr val="tx1"/>
                </a:solidFill>
                <a:latin typeface="Arial" charset="0"/>
                <a:cs typeface="Arial" charset="0"/>
                <a:sym typeface="Arial" charset="0"/>
              </a:rPr>
              <a:t>20150601 ~ 20180919</a:t>
            </a:r>
          </a:p>
        </p:txBody>
      </p:sp>
      <p:pic>
        <p:nvPicPr>
          <p:cNvPr id="71682" name="Picture 5" descr="http://www.emc.ncep.noaa.gov/gmb/emc.glopara/vsdb/gfs2019c/track/tracks_al.t.gif"/>
          <p:cNvPicPr>
            <a:picLocks noChangeAspect="1" noChangeArrowheads="1"/>
          </p:cNvPicPr>
          <p:nvPr/>
        </p:nvPicPr>
        <p:blipFill>
          <a:blip r:embed="rId2"/>
          <a:srcRect b="33940"/>
          <a:stretch>
            <a:fillRect/>
          </a:stretch>
        </p:blipFill>
        <p:spPr bwMode="auto">
          <a:xfrm>
            <a:off x="0" y="1233488"/>
            <a:ext cx="2924175" cy="2428875"/>
          </a:xfrm>
          <a:prstGeom prst="rect">
            <a:avLst/>
          </a:prstGeom>
          <a:noFill/>
          <a:ln w="9525">
            <a:noFill/>
            <a:miter lim="800000"/>
            <a:headEnd/>
            <a:tailEnd/>
          </a:ln>
        </p:spPr>
      </p:pic>
      <p:pic>
        <p:nvPicPr>
          <p:cNvPr id="71683" name="Picture 7" descr="http://www.emc.ncep.noaa.gov/gmb/emc.glopara/vsdb/gfs2019c/track/tracks_al.i.gif"/>
          <p:cNvPicPr>
            <a:picLocks noChangeAspect="1" noChangeArrowheads="1"/>
          </p:cNvPicPr>
          <p:nvPr/>
        </p:nvPicPr>
        <p:blipFill>
          <a:blip r:embed="rId3"/>
          <a:srcRect b="33940"/>
          <a:stretch>
            <a:fillRect/>
          </a:stretch>
        </p:blipFill>
        <p:spPr bwMode="auto">
          <a:xfrm>
            <a:off x="0" y="3576638"/>
            <a:ext cx="2981325" cy="2211387"/>
          </a:xfrm>
          <a:prstGeom prst="rect">
            <a:avLst/>
          </a:prstGeom>
          <a:noFill/>
          <a:ln w="9525">
            <a:noFill/>
            <a:miter lim="800000"/>
            <a:headEnd/>
            <a:tailEnd/>
          </a:ln>
        </p:spPr>
      </p:pic>
      <p:pic>
        <p:nvPicPr>
          <p:cNvPr id="71684" name="Picture 9" descr="http://www.emc.ncep.noaa.gov/gmb/emc.glopara/vsdb/gfs2019c/track/tracks_ep.t.gif"/>
          <p:cNvPicPr>
            <a:picLocks noChangeAspect="1" noChangeArrowheads="1"/>
          </p:cNvPicPr>
          <p:nvPr/>
        </p:nvPicPr>
        <p:blipFill>
          <a:blip r:embed="rId4"/>
          <a:srcRect b="33940"/>
          <a:stretch>
            <a:fillRect/>
          </a:stretch>
        </p:blipFill>
        <p:spPr bwMode="auto">
          <a:xfrm>
            <a:off x="3076575" y="1195388"/>
            <a:ext cx="2819400" cy="2406650"/>
          </a:xfrm>
          <a:prstGeom prst="rect">
            <a:avLst/>
          </a:prstGeom>
          <a:noFill/>
          <a:ln w="9525">
            <a:noFill/>
            <a:miter lim="800000"/>
            <a:headEnd/>
            <a:tailEnd/>
          </a:ln>
        </p:spPr>
      </p:pic>
      <p:pic>
        <p:nvPicPr>
          <p:cNvPr id="71685" name="Picture 11" descr="http://www.emc.ncep.noaa.gov/gmb/emc.glopara/vsdb/gfs2019c/track/tracks_ep.i.gif"/>
          <p:cNvPicPr>
            <a:picLocks noChangeAspect="1" noChangeArrowheads="1"/>
          </p:cNvPicPr>
          <p:nvPr/>
        </p:nvPicPr>
        <p:blipFill>
          <a:blip r:embed="rId5"/>
          <a:srcRect b="33940"/>
          <a:stretch>
            <a:fillRect/>
          </a:stretch>
        </p:blipFill>
        <p:spPr bwMode="auto">
          <a:xfrm>
            <a:off x="3019425" y="3595688"/>
            <a:ext cx="2971800" cy="2195512"/>
          </a:xfrm>
          <a:prstGeom prst="rect">
            <a:avLst/>
          </a:prstGeom>
          <a:noFill/>
          <a:ln w="9525">
            <a:noFill/>
            <a:miter lim="800000"/>
            <a:headEnd/>
            <a:tailEnd/>
          </a:ln>
        </p:spPr>
      </p:pic>
      <p:pic>
        <p:nvPicPr>
          <p:cNvPr id="71686" name="Picture 13" descr="http://www.emc.ncep.noaa.gov/gmb/emc.glopara/vsdb/gfs2019c/track/tracks_wp.t.gif"/>
          <p:cNvPicPr>
            <a:picLocks noChangeAspect="1" noChangeArrowheads="1"/>
          </p:cNvPicPr>
          <p:nvPr/>
        </p:nvPicPr>
        <p:blipFill>
          <a:blip r:embed="rId6"/>
          <a:srcRect b="33940"/>
          <a:stretch>
            <a:fillRect/>
          </a:stretch>
        </p:blipFill>
        <p:spPr bwMode="auto">
          <a:xfrm>
            <a:off x="6100763" y="1214438"/>
            <a:ext cx="2814637" cy="2251075"/>
          </a:xfrm>
          <a:prstGeom prst="rect">
            <a:avLst/>
          </a:prstGeom>
          <a:noFill/>
          <a:ln w="9525">
            <a:noFill/>
            <a:miter lim="800000"/>
            <a:headEnd/>
            <a:tailEnd/>
          </a:ln>
        </p:spPr>
      </p:pic>
      <p:pic>
        <p:nvPicPr>
          <p:cNvPr id="71687" name="Picture 15" descr="http://www.emc.ncep.noaa.gov/gmb/emc.glopara/vsdb/gfs2019c/track/tracks_wp.i.gif"/>
          <p:cNvPicPr>
            <a:picLocks noChangeAspect="1" noChangeArrowheads="1"/>
          </p:cNvPicPr>
          <p:nvPr/>
        </p:nvPicPr>
        <p:blipFill>
          <a:blip r:embed="rId7"/>
          <a:srcRect b="33940"/>
          <a:stretch>
            <a:fillRect/>
          </a:stretch>
        </p:blipFill>
        <p:spPr bwMode="auto">
          <a:xfrm>
            <a:off x="6175375" y="3529013"/>
            <a:ext cx="2968625" cy="2249487"/>
          </a:xfrm>
          <a:prstGeom prst="rect">
            <a:avLst/>
          </a:prstGeom>
          <a:noFill/>
          <a:ln w="9525">
            <a:noFill/>
            <a:miter lim="800000"/>
            <a:headEnd/>
            <a:tailEnd/>
          </a:ln>
        </p:spPr>
      </p:pic>
      <p:sp>
        <p:nvSpPr>
          <p:cNvPr id="71688" name="Text Box 16"/>
          <p:cNvSpPr txBox="1">
            <a:spLocks noChangeArrowheads="1"/>
          </p:cNvSpPr>
          <p:nvPr/>
        </p:nvSpPr>
        <p:spPr bwMode="auto">
          <a:xfrm>
            <a:off x="1079500" y="1906588"/>
            <a:ext cx="401638" cy="304800"/>
          </a:xfrm>
          <a:prstGeom prst="rect">
            <a:avLst/>
          </a:prstGeom>
          <a:noFill/>
          <a:ln w="9525">
            <a:noFill/>
            <a:miter lim="800000"/>
            <a:headEnd/>
            <a:tailEnd/>
          </a:ln>
        </p:spPr>
        <p:txBody>
          <a:bodyPr wrap="none">
            <a:spAutoFit/>
          </a:bodyPr>
          <a:lstStyle/>
          <a:p>
            <a:r>
              <a:rPr lang="en-US"/>
              <a:t>AL</a:t>
            </a:r>
          </a:p>
        </p:txBody>
      </p:sp>
      <p:sp>
        <p:nvSpPr>
          <p:cNvPr id="71689" name="Text Box 17"/>
          <p:cNvSpPr txBox="1">
            <a:spLocks noChangeArrowheads="1"/>
          </p:cNvSpPr>
          <p:nvPr/>
        </p:nvSpPr>
        <p:spPr bwMode="auto">
          <a:xfrm>
            <a:off x="1050925" y="4249738"/>
            <a:ext cx="401638" cy="304800"/>
          </a:xfrm>
          <a:prstGeom prst="rect">
            <a:avLst/>
          </a:prstGeom>
          <a:noFill/>
          <a:ln w="9525">
            <a:noFill/>
            <a:miter lim="800000"/>
            <a:headEnd/>
            <a:tailEnd/>
          </a:ln>
        </p:spPr>
        <p:txBody>
          <a:bodyPr wrap="none">
            <a:spAutoFit/>
          </a:bodyPr>
          <a:lstStyle/>
          <a:p>
            <a:r>
              <a:rPr lang="en-US"/>
              <a:t>AL</a:t>
            </a:r>
          </a:p>
        </p:txBody>
      </p:sp>
      <p:sp>
        <p:nvSpPr>
          <p:cNvPr id="71690" name="Text Box 18"/>
          <p:cNvSpPr txBox="1">
            <a:spLocks noChangeArrowheads="1"/>
          </p:cNvSpPr>
          <p:nvPr/>
        </p:nvSpPr>
        <p:spPr bwMode="auto">
          <a:xfrm>
            <a:off x="0" y="1230313"/>
            <a:ext cx="657225" cy="304800"/>
          </a:xfrm>
          <a:prstGeom prst="rect">
            <a:avLst/>
          </a:prstGeom>
          <a:solidFill>
            <a:srgbClr val="D7D735"/>
          </a:solidFill>
          <a:ln w="9525">
            <a:noFill/>
            <a:miter lim="800000"/>
            <a:headEnd/>
            <a:tailEnd/>
          </a:ln>
        </p:spPr>
        <p:txBody>
          <a:bodyPr wrap="none">
            <a:spAutoFit/>
          </a:bodyPr>
          <a:lstStyle/>
          <a:p>
            <a:r>
              <a:rPr lang="en-US" b="1"/>
              <a:t>Track</a:t>
            </a:r>
          </a:p>
        </p:txBody>
      </p:sp>
      <p:sp>
        <p:nvSpPr>
          <p:cNvPr id="71691" name="Text Box 19"/>
          <p:cNvSpPr txBox="1">
            <a:spLocks noChangeArrowheads="1"/>
          </p:cNvSpPr>
          <p:nvPr/>
        </p:nvSpPr>
        <p:spPr bwMode="auto">
          <a:xfrm>
            <a:off x="0" y="3582988"/>
            <a:ext cx="911225" cy="304800"/>
          </a:xfrm>
          <a:prstGeom prst="rect">
            <a:avLst/>
          </a:prstGeom>
          <a:solidFill>
            <a:srgbClr val="D7D735"/>
          </a:solidFill>
          <a:ln w="9525">
            <a:noFill/>
            <a:miter lim="800000"/>
            <a:headEnd/>
            <a:tailEnd/>
          </a:ln>
        </p:spPr>
        <p:txBody>
          <a:bodyPr wrap="none">
            <a:spAutoFit/>
          </a:bodyPr>
          <a:lstStyle/>
          <a:p>
            <a:r>
              <a:rPr lang="en-US" b="1"/>
              <a:t>Intensity</a:t>
            </a:r>
          </a:p>
        </p:txBody>
      </p:sp>
      <p:sp>
        <p:nvSpPr>
          <p:cNvPr id="71692" name="Text Box 20"/>
          <p:cNvSpPr txBox="1">
            <a:spLocks noChangeArrowheads="1"/>
          </p:cNvSpPr>
          <p:nvPr/>
        </p:nvSpPr>
        <p:spPr bwMode="auto">
          <a:xfrm>
            <a:off x="4041775" y="1906588"/>
            <a:ext cx="422275" cy="304800"/>
          </a:xfrm>
          <a:prstGeom prst="rect">
            <a:avLst/>
          </a:prstGeom>
          <a:noFill/>
          <a:ln w="9525">
            <a:noFill/>
            <a:miter lim="800000"/>
            <a:headEnd/>
            <a:tailEnd/>
          </a:ln>
        </p:spPr>
        <p:txBody>
          <a:bodyPr wrap="none">
            <a:spAutoFit/>
          </a:bodyPr>
          <a:lstStyle/>
          <a:p>
            <a:r>
              <a:rPr lang="en-US"/>
              <a:t>EP</a:t>
            </a:r>
          </a:p>
        </p:txBody>
      </p:sp>
      <p:sp>
        <p:nvSpPr>
          <p:cNvPr id="71693" name="Text Box 21"/>
          <p:cNvSpPr txBox="1">
            <a:spLocks noChangeArrowheads="1"/>
          </p:cNvSpPr>
          <p:nvPr/>
        </p:nvSpPr>
        <p:spPr bwMode="auto">
          <a:xfrm>
            <a:off x="4060825" y="4183063"/>
            <a:ext cx="422275" cy="304800"/>
          </a:xfrm>
          <a:prstGeom prst="rect">
            <a:avLst/>
          </a:prstGeom>
          <a:noFill/>
          <a:ln w="9525">
            <a:noFill/>
            <a:miter lim="800000"/>
            <a:headEnd/>
            <a:tailEnd/>
          </a:ln>
        </p:spPr>
        <p:txBody>
          <a:bodyPr wrap="none">
            <a:spAutoFit/>
          </a:bodyPr>
          <a:lstStyle/>
          <a:p>
            <a:r>
              <a:rPr lang="en-US"/>
              <a:t>EP</a:t>
            </a:r>
          </a:p>
        </p:txBody>
      </p:sp>
      <p:sp>
        <p:nvSpPr>
          <p:cNvPr id="71694" name="Text Box 22"/>
          <p:cNvSpPr txBox="1">
            <a:spLocks noChangeArrowheads="1"/>
          </p:cNvSpPr>
          <p:nvPr/>
        </p:nvSpPr>
        <p:spPr bwMode="auto">
          <a:xfrm>
            <a:off x="6975475" y="1906588"/>
            <a:ext cx="471488" cy="304800"/>
          </a:xfrm>
          <a:prstGeom prst="rect">
            <a:avLst/>
          </a:prstGeom>
          <a:noFill/>
          <a:ln w="9525">
            <a:noFill/>
            <a:miter lim="800000"/>
            <a:headEnd/>
            <a:tailEnd/>
          </a:ln>
        </p:spPr>
        <p:txBody>
          <a:bodyPr wrap="none">
            <a:spAutoFit/>
          </a:bodyPr>
          <a:lstStyle/>
          <a:p>
            <a:r>
              <a:rPr lang="en-US"/>
              <a:t>WP</a:t>
            </a:r>
          </a:p>
        </p:txBody>
      </p:sp>
      <p:sp>
        <p:nvSpPr>
          <p:cNvPr id="71695" name="Text Box 23"/>
          <p:cNvSpPr txBox="1">
            <a:spLocks noChangeArrowheads="1"/>
          </p:cNvSpPr>
          <p:nvPr/>
        </p:nvSpPr>
        <p:spPr bwMode="auto">
          <a:xfrm>
            <a:off x="6965950" y="4144963"/>
            <a:ext cx="471488" cy="304800"/>
          </a:xfrm>
          <a:prstGeom prst="rect">
            <a:avLst/>
          </a:prstGeom>
          <a:noFill/>
          <a:ln w="9525">
            <a:noFill/>
            <a:miter lim="800000"/>
            <a:headEnd/>
            <a:tailEnd/>
          </a:ln>
        </p:spPr>
        <p:txBody>
          <a:bodyPr wrap="none">
            <a:spAutoFit/>
          </a:bodyPr>
          <a:lstStyle/>
          <a:p>
            <a:r>
              <a:rPr lang="en-US"/>
              <a:t>WP</a:t>
            </a:r>
          </a:p>
        </p:txBody>
      </p:sp>
      <p:sp>
        <p:nvSpPr>
          <p:cNvPr id="71696" name="Text Box 24"/>
          <p:cNvSpPr txBox="1">
            <a:spLocks noChangeArrowheads="1"/>
          </p:cNvSpPr>
          <p:nvPr/>
        </p:nvSpPr>
        <p:spPr bwMode="auto">
          <a:xfrm>
            <a:off x="376238" y="5829300"/>
            <a:ext cx="8388350" cy="981075"/>
          </a:xfrm>
          <a:prstGeom prst="rect">
            <a:avLst/>
          </a:prstGeom>
          <a:solidFill>
            <a:srgbClr val="FFFF00"/>
          </a:solidFill>
          <a:ln w="9525">
            <a:solidFill>
              <a:schemeClr val="accent2"/>
            </a:solidFill>
            <a:miter lim="800000"/>
            <a:headEnd/>
            <a:tailEnd/>
          </a:ln>
        </p:spPr>
        <p:txBody>
          <a:bodyPr>
            <a:spAutoFit/>
          </a:bodyPr>
          <a:lstStyle/>
          <a:p>
            <a:pPr marL="228600" indent="-228600">
              <a:spcBef>
                <a:spcPct val="20000"/>
              </a:spcBef>
              <a:buFontTx/>
              <a:buChar char="•"/>
            </a:pPr>
            <a:r>
              <a:rPr lang="en-US" sz="1800" b="1">
                <a:solidFill>
                  <a:schemeClr val="hlink"/>
                </a:solidFill>
              </a:rPr>
              <a:t>Intensity is improved over all basins</a:t>
            </a:r>
          </a:p>
          <a:p>
            <a:pPr marL="228600" indent="-228600">
              <a:spcBef>
                <a:spcPct val="20000"/>
              </a:spcBef>
              <a:buFontTx/>
              <a:buChar char="•"/>
            </a:pPr>
            <a:r>
              <a:rPr lang="en-US" sz="1800" b="1">
                <a:solidFill>
                  <a:schemeClr val="hlink"/>
                </a:solidFill>
              </a:rPr>
              <a:t>Tracks in  AL and WP are improved for the first 5 days except at FH00, and degraded in day 6 and day 7.  Track in EP is neutral</a:t>
            </a:r>
          </a:p>
        </p:txBody>
      </p:sp>
      <p:sp>
        <p:nvSpPr>
          <p:cNvPr id="71697" name="Text Box 25"/>
          <p:cNvSpPr txBox="1">
            <a:spLocks noChangeArrowheads="1"/>
          </p:cNvSpPr>
          <p:nvPr/>
        </p:nvSpPr>
        <p:spPr bwMode="auto">
          <a:xfrm>
            <a:off x="2803525" y="868363"/>
            <a:ext cx="3063875" cy="304800"/>
          </a:xfrm>
          <a:prstGeom prst="rect">
            <a:avLst/>
          </a:prstGeom>
          <a:noFill/>
          <a:ln w="9525">
            <a:noFill/>
            <a:miter lim="800000"/>
            <a:headEnd/>
            <a:tailEnd/>
          </a:ln>
        </p:spPr>
        <p:txBody>
          <a:bodyPr wrap="none">
            <a:spAutoFit/>
          </a:bodyPr>
          <a:lstStyle/>
          <a:p>
            <a:r>
              <a:rPr lang="en-US" b="1">
                <a:solidFill>
                  <a:srgbClr val="FF3300"/>
                </a:solidFill>
              </a:rPr>
              <a:t>Red: NEMS GFS;</a:t>
            </a:r>
            <a:r>
              <a:rPr lang="en-US" b="1"/>
              <a:t>    </a:t>
            </a:r>
            <a:r>
              <a:rPr lang="en-US" b="1">
                <a:solidFill>
                  <a:srgbClr val="009900"/>
                </a:solidFill>
              </a:rPr>
              <a:t>Green FV3GFS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txBox="1">
            <a:spLocks/>
          </p:cNvSpPr>
          <p:nvPr/>
        </p:nvSpPr>
        <p:spPr bwMode="auto">
          <a:xfrm>
            <a:off x="1528763" y="190500"/>
            <a:ext cx="6207125" cy="723900"/>
          </a:xfrm>
          <a:prstGeom prst="rect">
            <a:avLst/>
          </a:prstGeom>
          <a:noFill/>
          <a:ln w="9525">
            <a:noFill/>
            <a:miter lim="800000"/>
            <a:headEnd/>
            <a:tailEnd/>
          </a:ln>
        </p:spPr>
        <p:txBody>
          <a:bodyPr lIns="91425" tIns="91425" rIns="91425" bIns="91425" anchor="ctr"/>
          <a:lstStyle/>
          <a:p>
            <a:pPr algn="ctr" eaLnBrk="0" hangingPunct="0"/>
            <a:r>
              <a:rPr lang="en-US" sz="2400" b="1">
                <a:solidFill>
                  <a:schemeClr val="tx1"/>
                </a:solidFill>
              </a:rPr>
              <a:t>Improved Wind-Pressure Relationship</a:t>
            </a:r>
          </a:p>
        </p:txBody>
      </p:sp>
      <p:pic>
        <p:nvPicPr>
          <p:cNvPr id="72706" name="Picture 2" descr="C:\Users\vijay.t.tallapragada\Desktop\Press-Wind-G217-G19A-G19B-AL.png"/>
          <p:cNvPicPr>
            <a:picLocks noChangeAspect="1" noChangeArrowheads="1"/>
          </p:cNvPicPr>
          <p:nvPr/>
        </p:nvPicPr>
        <p:blipFill>
          <a:blip r:embed="rId2"/>
          <a:srcRect/>
          <a:stretch>
            <a:fillRect/>
          </a:stretch>
        </p:blipFill>
        <p:spPr bwMode="auto">
          <a:xfrm>
            <a:off x="3705225" y="1360488"/>
            <a:ext cx="5151438" cy="5318125"/>
          </a:xfrm>
          <a:prstGeom prst="rect">
            <a:avLst/>
          </a:prstGeom>
          <a:noFill/>
          <a:ln w="9525">
            <a:noFill/>
            <a:miter lim="800000"/>
            <a:headEnd/>
            <a:tailEnd/>
          </a:ln>
        </p:spPr>
      </p:pic>
      <p:sp>
        <p:nvSpPr>
          <p:cNvPr id="72707" name="TextBox 12"/>
          <p:cNvSpPr txBox="1">
            <a:spLocks noChangeArrowheads="1"/>
          </p:cNvSpPr>
          <p:nvPr/>
        </p:nvSpPr>
        <p:spPr bwMode="auto">
          <a:xfrm>
            <a:off x="317500" y="2055813"/>
            <a:ext cx="3105150" cy="2540000"/>
          </a:xfrm>
          <a:prstGeom prst="rect">
            <a:avLst/>
          </a:prstGeom>
          <a:solidFill>
            <a:srgbClr val="FFF99A"/>
          </a:solidFill>
          <a:ln w="9525">
            <a:solidFill>
              <a:schemeClr val="accent2"/>
            </a:solidFill>
            <a:miter lim="800000"/>
            <a:headEnd/>
            <a:tailEnd/>
          </a:ln>
        </p:spPr>
        <p:txBody>
          <a:bodyPr>
            <a:spAutoFit/>
          </a:bodyPr>
          <a:lstStyle/>
          <a:p>
            <a:r>
              <a:rPr lang="en-US" sz="2000" b="1">
                <a:solidFill>
                  <a:schemeClr val="hlink"/>
                </a:solidFill>
              </a:rPr>
              <a:t>FV3GFS shows a much better W-P relation than ops GFS for strong storms</a:t>
            </a:r>
          </a:p>
          <a:p>
            <a:endParaRPr lang="en-US" sz="2000" b="1">
              <a:solidFill>
                <a:schemeClr val="hlink"/>
              </a:solidFill>
            </a:endParaRPr>
          </a:p>
          <a:p>
            <a:r>
              <a:rPr lang="en-US" sz="2000" b="1">
                <a:solidFill>
                  <a:schemeClr val="hlink"/>
                </a:solidFill>
              </a:rPr>
              <a:t>For FV3GFS,  W-P relation with hord=5 is better than hord=6</a:t>
            </a:r>
          </a:p>
        </p:txBody>
      </p:sp>
      <p:sp>
        <p:nvSpPr>
          <p:cNvPr id="72708" name="Text Box 5"/>
          <p:cNvSpPr txBox="1">
            <a:spLocks noChangeArrowheads="1"/>
          </p:cNvSpPr>
          <p:nvPr/>
        </p:nvSpPr>
        <p:spPr bwMode="auto">
          <a:xfrm>
            <a:off x="268288" y="6340475"/>
            <a:ext cx="1517650" cy="517525"/>
          </a:xfrm>
          <a:prstGeom prst="rect">
            <a:avLst/>
          </a:prstGeom>
          <a:noFill/>
          <a:ln w="9525">
            <a:noFill/>
            <a:miter lim="800000"/>
            <a:headEnd/>
            <a:tailEnd/>
          </a:ln>
        </p:spPr>
        <p:txBody>
          <a:bodyPr>
            <a:spAutoFit/>
          </a:bodyPr>
          <a:lstStyle/>
          <a:p>
            <a:r>
              <a:rPr lang="en-US"/>
              <a:t>Graph made by HWRF group</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ext Box 3"/>
          <p:cNvSpPr txBox="1">
            <a:spLocks noGrp="1"/>
          </p:cNvSpPr>
          <p:nvPr>
            <p:ph type="body" idx="1"/>
          </p:nvPr>
        </p:nvSpPr>
        <p:spPr>
          <a:xfrm>
            <a:off x="1895475" y="2057400"/>
            <a:ext cx="4743450" cy="1668463"/>
          </a:xfrm>
        </p:spPr>
        <p:txBody>
          <a:bodyPr/>
          <a:lstStyle/>
          <a:p>
            <a:pPr marL="0" indent="0" algn="ctr">
              <a:spcBef>
                <a:spcPct val="0"/>
              </a:spcBef>
              <a:spcAft>
                <a:spcPct val="0"/>
              </a:spcAft>
              <a:buClrTx/>
              <a:buSzTx/>
              <a:buFontTx/>
              <a:buNone/>
            </a:pPr>
            <a:r>
              <a:rPr lang="en-US" sz="2800" b="1" smtClean="0">
                <a:solidFill>
                  <a:srgbClr val="000000"/>
                </a:solidFill>
                <a:latin typeface="Arial" charset="0"/>
                <a:cs typeface="Arial" charset="0"/>
                <a:sym typeface="Arial" charset="0"/>
              </a:rPr>
              <a:t>Evaluation by downstream models and product users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2"/>
          <p:cNvSpPr txBox="1">
            <a:spLocks noGrp="1"/>
          </p:cNvSpPr>
          <p:nvPr>
            <p:ph type="title"/>
          </p:nvPr>
        </p:nvSpPr>
        <p:spPr>
          <a:xfrm>
            <a:off x="290513" y="200025"/>
            <a:ext cx="8229600" cy="866775"/>
          </a:xfrm>
        </p:spPr>
        <p:txBody>
          <a:bodyPr/>
          <a:lstStyle/>
          <a:p>
            <a:pPr>
              <a:spcBef>
                <a:spcPct val="0"/>
              </a:spcBef>
              <a:spcAft>
                <a:spcPct val="0"/>
              </a:spcAft>
              <a:defRPr/>
            </a:pPr>
            <a:r>
              <a:rPr lang="en-US" sz="2400" b="1">
                <a:solidFill>
                  <a:srgbClr val="000099"/>
                </a:solidFill>
                <a:effectLst>
                  <a:outerShdw blurRad="38100" dist="38100" dir="2700000" algn="tl">
                    <a:srgbClr val="C0C0C0"/>
                  </a:outerShdw>
                </a:effectLst>
                <a:latin typeface="Arial" charset="0"/>
                <a:cs typeface="Arial" charset="0"/>
                <a:sym typeface="Arial" charset="0"/>
              </a:rPr>
              <a:t>FY18 HWRF Testing with FV3GFS</a:t>
            </a:r>
            <a:r>
              <a:rPr lang="en-US" sz="2400" b="1">
                <a:solidFill>
                  <a:schemeClr val="tx1"/>
                </a:solidFill>
                <a:effectLst>
                  <a:outerShdw blurRad="38100" dist="38100" dir="2700000" algn="tl">
                    <a:srgbClr val="C0C0C0"/>
                  </a:outerShdw>
                </a:effectLst>
                <a:latin typeface="Arial" charset="0"/>
                <a:cs typeface="Arial" charset="0"/>
                <a:sym typeface="Arial" charset="0"/>
              </a:rPr>
              <a:t/>
            </a:r>
            <a:br>
              <a:rPr lang="en-US" sz="2400" b="1">
                <a:solidFill>
                  <a:schemeClr val="tx1"/>
                </a:solidFill>
                <a:effectLst>
                  <a:outerShdw blurRad="38100" dist="38100" dir="2700000" algn="tl">
                    <a:srgbClr val="C0C0C0"/>
                  </a:outerShdw>
                </a:effectLst>
                <a:latin typeface="Arial" charset="0"/>
                <a:cs typeface="Arial" charset="0"/>
                <a:sym typeface="Arial" charset="0"/>
              </a:rPr>
            </a:br>
            <a:r>
              <a:rPr lang="en-US" sz="1800" b="1">
                <a:solidFill>
                  <a:schemeClr val="tx1"/>
                </a:solidFill>
                <a:latin typeface="Arial" charset="0"/>
                <a:cs typeface="Arial" charset="0"/>
                <a:sym typeface="Arial" charset="0"/>
              </a:rPr>
              <a:t> Priority Storms, Early Model</a:t>
            </a:r>
          </a:p>
        </p:txBody>
      </p:sp>
      <p:sp>
        <p:nvSpPr>
          <p:cNvPr id="74754" name="Text Box 4"/>
          <p:cNvSpPr txBox="1">
            <a:spLocks noChangeArrowheads="1"/>
          </p:cNvSpPr>
          <p:nvPr/>
        </p:nvSpPr>
        <p:spPr bwMode="auto">
          <a:xfrm>
            <a:off x="7127875" y="6583363"/>
            <a:ext cx="1587500" cy="274637"/>
          </a:xfrm>
          <a:prstGeom prst="rect">
            <a:avLst/>
          </a:prstGeom>
          <a:noFill/>
          <a:ln w="9525">
            <a:noFill/>
            <a:miter lim="800000"/>
            <a:headEnd/>
            <a:tailEnd/>
          </a:ln>
        </p:spPr>
        <p:txBody>
          <a:bodyPr wrap="none">
            <a:spAutoFit/>
          </a:bodyPr>
          <a:lstStyle/>
          <a:p>
            <a:r>
              <a:rPr lang="en-US" sz="1200"/>
              <a:t>From: Avichal Mehra</a:t>
            </a:r>
          </a:p>
        </p:txBody>
      </p:sp>
      <p:graphicFrame>
        <p:nvGraphicFramePr>
          <p:cNvPr id="89115" name="Group 27"/>
          <p:cNvGraphicFramePr>
            <a:graphicFrameLocks noGrp="1"/>
          </p:cNvGraphicFramePr>
          <p:nvPr/>
        </p:nvGraphicFramePr>
        <p:xfrm>
          <a:off x="7867650" y="1547813"/>
          <a:ext cx="1073150" cy="2930525"/>
        </p:xfrm>
        <a:graphic>
          <a:graphicData uri="http://schemas.openxmlformats.org/drawingml/2006/table">
            <a:tbl>
              <a:tblPr/>
              <a:tblGrid>
                <a:gridCol w="1073150">
                  <a:extLst>
                    <a:ext uri="{9D8B030D-6E8A-4147-A177-3AD203B41FA5}"/>
                  </a:extLst>
                </a:gridCol>
              </a:tblGrid>
              <a:tr h="2736850">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FF0000"/>
                          </a:solidFill>
                          <a:effectLst/>
                          <a:latin typeface="Arial" charset="0"/>
                          <a:cs typeface="Arial" charset="0"/>
                          <a:sym typeface="Arial" charset="0"/>
                        </a:rPr>
                        <a:t>NATL priority storms</a:t>
                      </a:r>
                    </a:p>
                    <a:p>
                      <a:pPr marL="0" marR="0" lvl="0" indent="0" algn="l" defTabSz="914400" rtl="0" eaLnBrk="0" fontAlgn="t"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cs typeface="Arial" charset="0"/>
                          <a:sym typeface="Arial" charset="0"/>
                        </a:rPr>
                        <a:t/>
                      </a:r>
                      <a:br>
                        <a:rPr kumimoji="0" lang="en-US" sz="800" b="0" i="0" u="none" strike="noStrike" cap="none" normalizeH="0" baseline="0">
                          <a:ln>
                            <a:noFill/>
                          </a:ln>
                          <a:solidFill>
                            <a:srgbClr val="000000"/>
                          </a:solidFill>
                          <a:effectLst/>
                          <a:latin typeface="Arial" charset="0"/>
                          <a:cs typeface="Arial" charset="0"/>
                          <a:sym typeface="Arial" charset="0"/>
                        </a:rPr>
                      </a:br>
                      <a:r>
                        <a:rPr kumimoji="0" lang="en-US" sz="800" b="0" i="0" u="none" strike="noStrike" cap="none" normalizeH="0" baseline="0">
                          <a:ln>
                            <a:noFill/>
                          </a:ln>
                          <a:solidFill>
                            <a:srgbClr val="000000"/>
                          </a:solidFill>
                          <a:effectLst/>
                          <a:latin typeface="Arial" charset="0"/>
                          <a:cs typeface="Arial" charset="0"/>
                          <a:sym typeface="Arial" charset="0"/>
                        </a:rPr>
                        <a:t>2017 17L Ophelia*</a:t>
                      </a:r>
                    </a:p>
                    <a:p>
                      <a:pPr marL="0" marR="0" lvl="0" indent="0" algn="l" defTabSz="914400" rtl="0" eaLnBrk="0" fontAlgn="t"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cs typeface="Arial" charset="0"/>
                          <a:sym typeface="Arial" charset="0"/>
                        </a:rPr>
                        <a:t>2017 16L Nate*</a:t>
                      </a:r>
                    </a:p>
                    <a:p>
                      <a:pPr marL="0" marR="0" lvl="0" indent="0" algn="l" defTabSz="914400" rtl="0" eaLnBrk="0" fontAlgn="t"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cs typeface="Arial" charset="0"/>
                          <a:sym typeface="Arial" charset="0"/>
                        </a:rPr>
                        <a:t>2017 15L Maria*</a:t>
                      </a:r>
                    </a:p>
                    <a:p>
                      <a:pPr marL="0" marR="0" lvl="0" indent="0" algn="l" defTabSz="914400" rtl="0" eaLnBrk="0" fontAlgn="t"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cs typeface="Arial" charset="0"/>
                          <a:sym typeface="Arial" charset="0"/>
                        </a:rPr>
                        <a:t>2017 14L Lee</a:t>
                      </a:r>
                    </a:p>
                    <a:p>
                      <a:pPr marL="0" marR="0" lvl="0" indent="0" algn="l" defTabSz="914400" rtl="0" eaLnBrk="0" fontAlgn="t"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cs typeface="Arial" charset="0"/>
                          <a:sym typeface="Arial" charset="0"/>
                        </a:rPr>
                        <a:t>2017 12L Jose*</a:t>
                      </a:r>
                    </a:p>
                    <a:p>
                      <a:pPr marL="0" marR="0" lvl="0" indent="0" algn="l" defTabSz="914400" rtl="0" eaLnBrk="0" fontAlgn="t"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cs typeface="Arial" charset="0"/>
                          <a:sym typeface="Arial" charset="0"/>
                        </a:rPr>
                        <a:t>2017 11L Irma*</a:t>
                      </a:r>
                    </a:p>
                    <a:p>
                      <a:pPr marL="0" marR="0" lvl="0" indent="0" algn="l" defTabSz="914400" rtl="0" eaLnBrk="0" fontAlgn="t"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cs typeface="Arial" charset="0"/>
                          <a:sym typeface="Arial" charset="0"/>
                        </a:rPr>
                        <a:t>2017 09L Harvey*</a:t>
                      </a:r>
                    </a:p>
                    <a:p>
                      <a:pPr marL="0" marR="0" lvl="0" indent="0" algn="l" defTabSz="914400" rtl="0" eaLnBrk="0" fontAlgn="t"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cs typeface="Arial" charset="0"/>
                          <a:sym typeface="Arial" charset="0"/>
                        </a:rPr>
                        <a:t/>
                      </a:r>
                      <a:br>
                        <a:rPr kumimoji="0" lang="en-US" sz="800" b="0" i="0" u="none" strike="noStrike" cap="none" normalizeH="0" baseline="0">
                          <a:ln>
                            <a:noFill/>
                          </a:ln>
                          <a:solidFill>
                            <a:srgbClr val="000000"/>
                          </a:solidFill>
                          <a:effectLst/>
                          <a:latin typeface="Arial" charset="0"/>
                          <a:cs typeface="Arial" charset="0"/>
                          <a:sym typeface="Arial" charset="0"/>
                        </a:rPr>
                      </a:br>
                      <a:r>
                        <a:rPr kumimoji="0" lang="en-US" sz="800" b="0" i="0" u="none" strike="noStrike" cap="none" normalizeH="0" baseline="0">
                          <a:ln>
                            <a:noFill/>
                          </a:ln>
                          <a:solidFill>
                            <a:srgbClr val="000000"/>
                          </a:solidFill>
                          <a:effectLst/>
                          <a:latin typeface="Arial" charset="0"/>
                          <a:cs typeface="Arial" charset="0"/>
                          <a:sym typeface="Arial" charset="0"/>
                        </a:rPr>
                        <a:t>2016 15L Nicole</a:t>
                      </a:r>
                    </a:p>
                    <a:p>
                      <a:pPr marL="0" marR="0" lvl="0" indent="0" algn="l" defTabSz="914400" rtl="0" eaLnBrk="0" fontAlgn="t"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cs typeface="Arial" charset="0"/>
                          <a:sym typeface="Arial" charset="0"/>
                        </a:rPr>
                        <a:t>2016 14L Matthew*</a:t>
                      </a:r>
                    </a:p>
                    <a:p>
                      <a:pPr marL="0" marR="0" lvl="0" indent="0" algn="l" defTabSz="914400" rtl="0" eaLnBrk="0" fontAlgn="t"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cs typeface="Arial" charset="0"/>
                          <a:sym typeface="Arial" charset="0"/>
                        </a:rPr>
                        <a:t>2016 12L Karl*</a:t>
                      </a:r>
                    </a:p>
                    <a:p>
                      <a:pPr marL="0" marR="0" lvl="0" indent="0" algn="l" defTabSz="914400" rtl="0" eaLnBrk="0" fontAlgn="t"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cs typeface="Arial" charset="0"/>
                          <a:sym typeface="Arial" charset="0"/>
                        </a:rPr>
                        <a:t>2016 09L Hermine*</a:t>
                      </a:r>
                    </a:p>
                    <a:p>
                      <a:pPr marL="0" marR="0" lvl="0" indent="0" algn="l" defTabSz="914400" rtl="0" eaLnBrk="0" fontAlgn="t"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cs typeface="Arial" charset="0"/>
                          <a:sym typeface="Arial" charset="0"/>
                        </a:rPr>
                        <a:t>2016 07L Gaston</a:t>
                      </a:r>
                    </a:p>
                    <a:p>
                      <a:pPr marL="0" marR="0" lvl="0" indent="0" algn="l" defTabSz="914400" rtl="0" eaLnBrk="0" fontAlgn="t"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cs typeface="Arial" charset="0"/>
                          <a:sym typeface="Arial" charset="0"/>
                        </a:rPr>
                        <a:t>2016 06L Fiona</a:t>
                      </a:r>
                    </a:p>
                    <a:p>
                      <a:pPr marL="0" marR="0" lvl="0" indent="0" algn="l" defTabSz="914400" rtl="0" eaLnBrk="0" fontAlgn="t"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cs typeface="Arial" charset="0"/>
                          <a:sym typeface="Arial" charset="0"/>
                        </a:rPr>
                        <a:t>2016 05L Earl*</a:t>
                      </a:r>
                    </a:p>
                    <a:p>
                      <a:pPr marL="0" marR="0" lvl="0" indent="0" algn="l" defTabSz="914400" rtl="0" eaLnBrk="0" fontAlgn="t"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cs typeface="Arial" charset="0"/>
                          <a:sym typeface="Arial" charset="0"/>
                        </a:rPr>
                        <a:t/>
                      </a:r>
                      <a:br>
                        <a:rPr kumimoji="0" lang="en-US" sz="800" b="0" i="0" u="none" strike="noStrike" cap="none" normalizeH="0" baseline="0">
                          <a:ln>
                            <a:noFill/>
                          </a:ln>
                          <a:solidFill>
                            <a:srgbClr val="000000"/>
                          </a:solidFill>
                          <a:effectLst/>
                          <a:latin typeface="Arial" charset="0"/>
                          <a:cs typeface="Arial" charset="0"/>
                          <a:sym typeface="Arial" charset="0"/>
                        </a:rPr>
                      </a:br>
                      <a:r>
                        <a:rPr kumimoji="0" lang="en-US" sz="800" b="0" i="0" u="none" strike="noStrike" cap="none" normalizeH="0" baseline="0">
                          <a:ln>
                            <a:noFill/>
                          </a:ln>
                          <a:solidFill>
                            <a:srgbClr val="000000"/>
                          </a:solidFill>
                          <a:effectLst/>
                          <a:latin typeface="Arial" charset="0"/>
                          <a:cs typeface="Arial" charset="0"/>
                          <a:sym typeface="Arial" charset="0"/>
                        </a:rPr>
                        <a:t>2015 11L Joaquin*</a:t>
                      </a:r>
                    </a:p>
                    <a:p>
                      <a:pPr marL="0" marR="0" lvl="0" indent="0" algn="l" defTabSz="914400" rtl="0" eaLnBrk="0" fontAlgn="t"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cs typeface="Arial" charset="0"/>
                          <a:sym typeface="Arial" charset="0"/>
                        </a:rPr>
                        <a:t>2015 07L Grace</a:t>
                      </a:r>
                    </a:p>
                    <a:p>
                      <a:pPr marL="0" marR="0" lvl="0" indent="0" algn="l" defTabSz="914400" rtl="0" eaLnBrk="0" fontAlgn="t"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cs typeface="Arial" charset="0"/>
                          <a:sym typeface="Arial" charset="0"/>
                        </a:rPr>
                        <a:t>2015 06L Fred</a:t>
                      </a:r>
                    </a:p>
                    <a:p>
                      <a:pPr marL="0" marR="0" lvl="0" indent="0" algn="l" defTabSz="914400" rtl="0" eaLnBrk="0" fontAlgn="t"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cs typeface="Arial" charset="0"/>
                          <a:sym typeface="Arial" charset="0"/>
                        </a:rPr>
                        <a:t>2015 05L Erica*</a:t>
                      </a:r>
                    </a:p>
                    <a:p>
                      <a:pPr marL="0" marR="0" lvl="0" indent="0" algn="l" defTabSz="914400" rtl="0" eaLnBrk="0" fontAlgn="t"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cs typeface="Arial" charset="0"/>
                          <a:sym typeface="Arial" charset="0"/>
                        </a:rPr>
                        <a:t>2015 04L Danny*</a:t>
                      </a:r>
                    </a:p>
                  </a:txBody>
                  <a:tcPr marL="63500" marR="63500" marT="63500" marB="635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bl>
          </a:graphicData>
        </a:graphic>
      </p:graphicFrame>
      <p:sp>
        <p:nvSpPr>
          <p:cNvPr id="9" name="TextBox 8">
            <a:extLst/>
          </p:cNvPr>
          <p:cNvSpPr txBox="1"/>
          <p:nvPr/>
        </p:nvSpPr>
        <p:spPr>
          <a:xfrm>
            <a:off x="7866063" y="4545013"/>
            <a:ext cx="1277937" cy="1158875"/>
          </a:xfrm>
          <a:prstGeom prst="rect">
            <a:avLst/>
          </a:prstGeom>
          <a:noFill/>
        </p:spPr>
        <p:txBody>
          <a:bodyPr>
            <a:spAutoFit/>
          </a:bodyPr>
          <a:lstStyle/>
          <a:p>
            <a:pPr>
              <a:defRPr/>
            </a:pPr>
            <a:r>
              <a:rPr lang="en-US" altLang="en-US" sz="1000">
                <a:solidFill>
                  <a:schemeClr val="tx1"/>
                </a:solidFill>
                <a:effectLst>
                  <a:outerShdw blurRad="38100" dist="38100" dir="2700000" algn="tl">
                    <a:srgbClr val="C0C0C0"/>
                  </a:outerShdw>
                </a:effectLst>
                <a:latin typeface="Constantia" pitchFamily="18" charset="0"/>
              </a:rPr>
              <a:t>* </a:t>
            </a:r>
            <a:r>
              <a:rPr lang="en-US" altLang="en-US" sz="1000">
                <a:solidFill>
                  <a:schemeClr val="tx1"/>
                </a:solidFill>
                <a:latin typeface="Constantia" pitchFamily="18" charset="0"/>
              </a:rPr>
              <a:t>This list was jointly devised by NHC and EMC based on criterion related to best representation of basins</a:t>
            </a:r>
            <a:endParaRPr lang="en-US" sz="1000">
              <a:solidFill>
                <a:schemeClr val="tx1"/>
              </a:solidFill>
              <a:latin typeface="Constantia" pitchFamily="18" charset="0"/>
            </a:endParaRPr>
          </a:p>
        </p:txBody>
      </p:sp>
      <p:sp>
        <p:nvSpPr>
          <p:cNvPr id="74762" name="TextBox 2"/>
          <p:cNvSpPr txBox="1">
            <a:spLocks noChangeArrowheads="1"/>
          </p:cNvSpPr>
          <p:nvPr/>
        </p:nvSpPr>
        <p:spPr bwMode="auto">
          <a:xfrm>
            <a:off x="4954588" y="2008188"/>
            <a:ext cx="2516187" cy="3671887"/>
          </a:xfrm>
          <a:prstGeom prst="rect">
            <a:avLst/>
          </a:prstGeom>
          <a:solidFill>
            <a:srgbClr val="D7D735"/>
          </a:solidFill>
          <a:ln w="9525">
            <a:solidFill>
              <a:srgbClr val="003399"/>
            </a:solidFill>
            <a:miter lim="800000"/>
            <a:headEnd/>
            <a:tailEnd/>
          </a:ln>
        </p:spPr>
        <p:txBody>
          <a:bodyPr>
            <a:spAutoFit/>
          </a:bodyPr>
          <a:lstStyle/>
          <a:p>
            <a:r>
              <a:rPr lang="en-US" sz="1800" b="1">
                <a:solidFill>
                  <a:schemeClr val="tx1"/>
                </a:solidFill>
                <a:latin typeface="Calibri" pitchFamily="34" charset="0"/>
              </a:rPr>
              <a:t>There is good </a:t>
            </a:r>
            <a:r>
              <a:rPr lang="en-US" sz="1800" b="1">
                <a:solidFill>
                  <a:srgbClr val="0000CC"/>
                </a:solidFill>
                <a:latin typeface="Calibri" pitchFamily="34" charset="0"/>
              </a:rPr>
              <a:t>improvement</a:t>
            </a:r>
            <a:r>
              <a:rPr lang="en-US" sz="1800" b="1">
                <a:solidFill>
                  <a:schemeClr val="tx1"/>
                </a:solidFill>
                <a:latin typeface="Calibri" pitchFamily="34" charset="0"/>
              </a:rPr>
              <a:t> in track skill especially for longer lead times reaching </a:t>
            </a:r>
            <a:r>
              <a:rPr lang="en-US" sz="1800" b="1">
                <a:solidFill>
                  <a:srgbClr val="0000CC"/>
                </a:solidFill>
                <a:latin typeface="Calibri" pitchFamily="34" charset="0"/>
              </a:rPr>
              <a:t>8% at Days 4 and 5</a:t>
            </a:r>
            <a:r>
              <a:rPr lang="en-US" sz="1800" b="1">
                <a:solidFill>
                  <a:schemeClr val="tx1"/>
                </a:solidFill>
                <a:latin typeface="Calibri" pitchFamily="34" charset="0"/>
              </a:rPr>
              <a:t>. </a:t>
            </a:r>
          </a:p>
          <a:p>
            <a:endParaRPr lang="en-US" sz="1800" b="1">
              <a:solidFill>
                <a:schemeClr val="tx1"/>
              </a:solidFill>
              <a:latin typeface="Calibri" pitchFamily="34" charset="0"/>
            </a:endParaRPr>
          </a:p>
          <a:p>
            <a:r>
              <a:rPr lang="en-US" sz="1800" b="1">
                <a:solidFill>
                  <a:schemeClr val="tx1"/>
                </a:solidFill>
                <a:latin typeface="Calibri" pitchFamily="34" charset="0"/>
              </a:rPr>
              <a:t>Intensity skill </a:t>
            </a:r>
            <a:r>
              <a:rPr lang="en-US" sz="1800" b="1">
                <a:solidFill>
                  <a:srgbClr val="0000CC"/>
                </a:solidFill>
                <a:latin typeface="Calibri" pitchFamily="34" charset="0"/>
              </a:rPr>
              <a:t>improvements</a:t>
            </a:r>
            <a:r>
              <a:rPr lang="en-US" sz="1800" b="1">
                <a:solidFill>
                  <a:schemeClr val="tx1"/>
                </a:solidFill>
                <a:latin typeface="Calibri" pitchFamily="34" charset="0"/>
              </a:rPr>
              <a:t> are evident at all lead times with more than </a:t>
            </a:r>
            <a:r>
              <a:rPr lang="en-US" sz="1800" b="1">
                <a:solidFill>
                  <a:srgbClr val="4515F7"/>
                </a:solidFill>
                <a:latin typeface="Calibri" pitchFamily="34" charset="0"/>
              </a:rPr>
              <a:t>8%</a:t>
            </a:r>
            <a:r>
              <a:rPr lang="en-US" sz="1800" b="1">
                <a:solidFill>
                  <a:schemeClr val="tx1"/>
                </a:solidFill>
                <a:latin typeface="Calibri" pitchFamily="34" charset="0"/>
              </a:rPr>
              <a:t>  improvements at Day 1 and again at Day 4.</a:t>
            </a:r>
          </a:p>
        </p:txBody>
      </p:sp>
      <p:pic>
        <p:nvPicPr>
          <p:cNvPr id="74763" name="Picture 4" descr="A close up of a map&#10;&#10;Description generated with very high confidence"/>
          <p:cNvPicPr>
            <a:picLocks noChangeAspect="1"/>
          </p:cNvPicPr>
          <p:nvPr/>
        </p:nvPicPr>
        <p:blipFill>
          <a:blip r:embed="rId2"/>
          <a:srcRect/>
          <a:stretch>
            <a:fillRect/>
          </a:stretch>
        </p:blipFill>
        <p:spPr bwMode="auto">
          <a:xfrm>
            <a:off x="152400" y="1173163"/>
            <a:ext cx="4527550" cy="2663825"/>
          </a:xfrm>
          <a:prstGeom prst="rect">
            <a:avLst/>
          </a:prstGeom>
          <a:noFill/>
          <a:ln w="9525">
            <a:noFill/>
            <a:miter lim="800000"/>
            <a:headEnd/>
            <a:tailEnd/>
          </a:ln>
        </p:spPr>
      </p:pic>
      <p:pic>
        <p:nvPicPr>
          <p:cNvPr id="74764" name="Picture 6" descr="A close up of a map&#10;&#10;Description generated with very high confidence"/>
          <p:cNvPicPr>
            <a:picLocks noChangeAspect="1"/>
          </p:cNvPicPr>
          <p:nvPr/>
        </p:nvPicPr>
        <p:blipFill>
          <a:blip r:embed="rId3"/>
          <a:srcRect/>
          <a:stretch>
            <a:fillRect/>
          </a:stretch>
        </p:blipFill>
        <p:spPr bwMode="auto">
          <a:xfrm>
            <a:off x="0" y="4211638"/>
            <a:ext cx="4670425" cy="2474912"/>
          </a:xfrm>
          <a:prstGeom prst="rect">
            <a:avLst/>
          </a:prstGeom>
          <a:noFill/>
          <a:ln w="9525">
            <a:noFill/>
            <a:miter lim="800000"/>
            <a:headEnd/>
            <a:tailEnd/>
          </a:ln>
        </p:spPr>
      </p:pic>
      <p:sp>
        <p:nvSpPr>
          <p:cNvPr id="74765" name="Text Box 24"/>
          <p:cNvSpPr txBox="1">
            <a:spLocks noChangeArrowheads="1"/>
          </p:cNvSpPr>
          <p:nvPr/>
        </p:nvSpPr>
        <p:spPr bwMode="auto">
          <a:xfrm>
            <a:off x="5489575" y="1535113"/>
            <a:ext cx="1114425" cy="396875"/>
          </a:xfrm>
          <a:prstGeom prst="rect">
            <a:avLst/>
          </a:prstGeom>
          <a:noFill/>
          <a:ln w="9525">
            <a:noFill/>
            <a:miter lim="800000"/>
            <a:headEnd/>
            <a:tailEnd/>
          </a:ln>
        </p:spPr>
        <p:txBody>
          <a:bodyPr wrap="none">
            <a:spAutoFit/>
          </a:bodyPr>
          <a:lstStyle/>
          <a:p>
            <a:r>
              <a:rPr lang="en-US" sz="2000" b="1"/>
              <a:t>Atlantic</a:t>
            </a:r>
          </a:p>
        </p:txBody>
      </p:sp>
      <p:sp>
        <p:nvSpPr>
          <p:cNvPr id="2" name="Title 1"/>
          <p:cNvSpPr>
            <a:spLocks/>
          </p:cNvSpPr>
          <p:nvPr/>
        </p:nvSpPr>
        <p:spPr bwMode="auto">
          <a:xfrm>
            <a:off x="7907338" y="1244600"/>
            <a:ext cx="920750" cy="219075"/>
          </a:xfrm>
          <a:prstGeom prst="rect">
            <a:avLst/>
          </a:prstGeom>
          <a:noFill/>
          <a:ln w="9525">
            <a:noFill/>
            <a:miter lim="800000"/>
            <a:headEnd/>
            <a:tailEnd/>
          </a:ln>
        </p:spPr>
        <p:txBody>
          <a:bodyPr lIns="0" rIns="0" bIns="0" anchor="b"/>
          <a:lstStyle/>
          <a:p>
            <a:pPr eaLnBrk="0" hangingPunct="0">
              <a:defRPr/>
            </a:pPr>
            <a:r>
              <a:rPr lang="en-US" altLang="en-US" sz="1200" b="1">
                <a:solidFill>
                  <a:srgbClr val="0000FF"/>
                </a:solidFill>
                <a:effectLst>
                  <a:outerShdw blurRad="38100" dist="38100" dir="2700000" algn="tl">
                    <a:srgbClr val="C0C0C0"/>
                  </a:outerShdw>
                </a:effectLst>
                <a:latin typeface="Constantia" pitchFamily="18" charset="0"/>
              </a:rPr>
              <a:t>2015-2017</a:t>
            </a:r>
            <a:endParaRPr lang="en-US" sz="1200" b="1">
              <a:solidFill>
                <a:srgbClr val="FF0000"/>
              </a:solidFill>
              <a:effectLst>
                <a:outerShdw blurRad="38100" dist="38100" dir="2700000" algn="tl">
                  <a:srgbClr val="C0C0C0"/>
                </a:outerShdw>
              </a:effectLst>
              <a:latin typeface="Constantia"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2"/>
          <p:cNvSpPr txBox="1">
            <a:spLocks noGrp="1"/>
          </p:cNvSpPr>
          <p:nvPr>
            <p:ph type="title"/>
          </p:nvPr>
        </p:nvSpPr>
        <p:spPr>
          <a:xfrm>
            <a:off x="290513" y="200025"/>
            <a:ext cx="8229600" cy="866775"/>
          </a:xfrm>
        </p:spPr>
        <p:txBody>
          <a:bodyPr/>
          <a:lstStyle/>
          <a:p>
            <a:pPr>
              <a:spcBef>
                <a:spcPct val="0"/>
              </a:spcBef>
              <a:spcAft>
                <a:spcPct val="0"/>
              </a:spcAft>
              <a:defRPr/>
            </a:pPr>
            <a:r>
              <a:rPr lang="en-US" sz="2400" b="1">
                <a:solidFill>
                  <a:srgbClr val="000099"/>
                </a:solidFill>
                <a:effectLst>
                  <a:outerShdw blurRad="38100" dist="38100" dir="2700000" algn="tl">
                    <a:srgbClr val="C0C0C0"/>
                  </a:outerShdw>
                </a:effectLst>
                <a:latin typeface="Arial" charset="0"/>
                <a:cs typeface="Arial" charset="0"/>
                <a:sym typeface="Arial" charset="0"/>
              </a:rPr>
              <a:t>FY18 HWRF Testing with FV3GFS</a:t>
            </a:r>
            <a:r>
              <a:rPr lang="en-US" sz="2400" b="1">
                <a:solidFill>
                  <a:schemeClr val="tx1"/>
                </a:solidFill>
                <a:effectLst>
                  <a:outerShdw blurRad="38100" dist="38100" dir="2700000" algn="tl">
                    <a:srgbClr val="C0C0C0"/>
                  </a:outerShdw>
                </a:effectLst>
                <a:latin typeface="Arial" charset="0"/>
                <a:cs typeface="Arial" charset="0"/>
                <a:sym typeface="Arial" charset="0"/>
              </a:rPr>
              <a:t/>
            </a:r>
            <a:br>
              <a:rPr lang="en-US" sz="2400" b="1">
                <a:solidFill>
                  <a:schemeClr val="tx1"/>
                </a:solidFill>
                <a:effectLst>
                  <a:outerShdw blurRad="38100" dist="38100" dir="2700000" algn="tl">
                    <a:srgbClr val="C0C0C0"/>
                  </a:outerShdw>
                </a:effectLst>
                <a:latin typeface="Arial" charset="0"/>
                <a:cs typeface="Arial" charset="0"/>
                <a:sym typeface="Arial" charset="0"/>
              </a:rPr>
            </a:br>
            <a:r>
              <a:rPr lang="en-US" sz="1800" b="1">
                <a:solidFill>
                  <a:schemeClr val="tx1"/>
                </a:solidFill>
                <a:latin typeface="Arial" charset="0"/>
                <a:cs typeface="Arial" charset="0"/>
                <a:sym typeface="Arial" charset="0"/>
              </a:rPr>
              <a:t> Priority Storms, Early Model</a:t>
            </a:r>
          </a:p>
        </p:txBody>
      </p:sp>
      <p:sp>
        <p:nvSpPr>
          <p:cNvPr id="75778" name="Text Box 3"/>
          <p:cNvSpPr txBox="1">
            <a:spLocks noChangeArrowheads="1"/>
          </p:cNvSpPr>
          <p:nvPr/>
        </p:nvSpPr>
        <p:spPr bwMode="auto">
          <a:xfrm>
            <a:off x="7127875" y="6583363"/>
            <a:ext cx="1587500" cy="274637"/>
          </a:xfrm>
          <a:prstGeom prst="rect">
            <a:avLst/>
          </a:prstGeom>
          <a:noFill/>
          <a:ln w="9525">
            <a:noFill/>
            <a:miter lim="800000"/>
            <a:headEnd/>
            <a:tailEnd/>
          </a:ln>
        </p:spPr>
        <p:txBody>
          <a:bodyPr wrap="none">
            <a:spAutoFit/>
          </a:bodyPr>
          <a:lstStyle/>
          <a:p>
            <a:r>
              <a:rPr lang="en-US" sz="1200"/>
              <a:t>From: Avichal Mehra</a:t>
            </a:r>
          </a:p>
        </p:txBody>
      </p:sp>
      <p:sp>
        <p:nvSpPr>
          <p:cNvPr id="2" name="Title 1"/>
          <p:cNvSpPr>
            <a:spLocks/>
          </p:cNvSpPr>
          <p:nvPr/>
        </p:nvSpPr>
        <p:spPr bwMode="auto">
          <a:xfrm>
            <a:off x="7907338" y="1244600"/>
            <a:ext cx="920750" cy="219075"/>
          </a:xfrm>
          <a:prstGeom prst="rect">
            <a:avLst/>
          </a:prstGeom>
          <a:noFill/>
          <a:ln w="9525">
            <a:noFill/>
            <a:miter lim="800000"/>
            <a:headEnd/>
            <a:tailEnd/>
          </a:ln>
        </p:spPr>
        <p:txBody>
          <a:bodyPr lIns="0" rIns="0" bIns="0" anchor="b"/>
          <a:lstStyle/>
          <a:p>
            <a:pPr eaLnBrk="0" hangingPunct="0">
              <a:defRPr/>
            </a:pPr>
            <a:r>
              <a:rPr lang="en-US" altLang="en-US" sz="1200" b="1">
                <a:solidFill>
                  <a:srgbClr val="0000FF"/>
                </a:solidFill>
                <a:effectLst>
                  <a:outerShdw blurRad="38100" dist="38100" dir="2700000" algn="tl">
                    <a:srgbClr val="C0C0C0"/>
                  </a:outerShdw>
                </a:effectLst>
                <a:latin typeface="Constantia" pitchFamily="18" charset="0"/>
              </a:rPr>
              <a:t>2015-2017</a:t>
            </a:r>
            <a:endParaRPr lang="en-US" sz="1200" b="1">
              <a:solidFill>
                <a:srgbClr val="FF0000"/>
              </a:solidFill>
              <a:effectLst>
                <a:outerShdw blurRad="38100" dist="38100" dir="2700000" algn="tl">
                  <a:srgbClr val="C0C0C0"/>
                </a:outerShdw>
              </a:effectLst>
              <a:latin typeface="Constantia" pitchFamily="18" charset="0"/>
            </a:endParaRPr>
          </a:p>
        </p:txBody>
      </p:sp>
      <p:graphicFrame>
        <p:nvGraphicFramePr>
          <p:cNvPr id="91154" name="Group 18"/>
          <p:cNvGraphicFramePr>
            <a:graphicFrameLocks noGrp="1"/>
          </p:cNvGraphicFramePr>
          <p:nvPr/>
        </p:nvGraphicFramePr>
        <p:xfrm>
          <a:off x="7905750" y="1528763"/>
          <a:ext cx="1074738" cy="2736850"/>
        </p:xfrm>
        <a:graphic>
          <a:graphicData uri="http://schemas.openxmlformats.org/drawingml/2006/table">
            <a:tbl>
              <a:tblPr/>
              <a:tblGrid>
                <a:gridCol w="1074738">
                  <a:extLst>
                    <a:ext uri="{9D8B030D-6E8A-4147-A177-3AD203B41FA5}"/>
                  </a:extLst>
                </a:gridCol>
              </a:tblGrid>
              <a:tr h="2736850">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FF0000"/>
                          </a:solidFill>
                          <a:effectLst/>
                          <a:latin typeface="Arial" charset="0"/>
                          <a:cs typeface="Arial" charset="0"/>
                          <a:sym typeface="Arial" charset="0"/>
                        </a:rPr>
                        <a:t>EPAC priority storms</a:t>
                      </a:r>
                    </a:p>
                    <a:p>
                      <a:pPr marL="0" marR="0" lvl="0" indent="0" algn="l" defTabSz="914400" rtl="0" eaLnBrk="0" fontAlgn="t"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cs typeface="Arial" charset="0"/>
                          <a:sym typeface="Arial" charset="0"/>
                        </a:rPr>
                        <a:t/>
                      </a:r>
                      <a:br>
                        <a:rPr kumimoji="0" lang="en-US" sz="800" b="0" i="0" u="none" strike="noStrike" cap="none" normalizeH="0" baseline="0">
                          <a:ln>
                            <a:noFill/>
                          </a:ln>
                          <a:solidFill>
                            <a:srgbClr val="000000"/>
                          </a:solidFill>
                          <a:effectLst/>
                          <a:latin typeface="Arial" charset="0"/>
                          <a:cs typeface="Arial" charset="0"/>
                          <a:sym typeface="Arial" charset="0"/>
                        </a:rPr>
                      </a:br>
                      <a:r>
                        <a:rPr kumimoji="0" lang="en-US" sz="800" b="0" i="0" u="none" strike="noStrike" cap="none" normalizeH="0" baseline="0">
                          <a:ln>
                            <a:noFill/>
                          </a:ln>
                          <a:solidFill>
                            <a:srgbClr val="222222"/>
                          </a:solidFill>
                          <a:effectLst/>
                          <a:latin typeface="Arial" charset="0"/>
                          <a:cs typeface="Arial" charset="0"/>
                          <a:sym typeface="Arial" charset="0"/>
                        </a:rPr>
                        <a:t>2017 17E Norma</a:t>
                      </a:r>
                      <a:endParaRPr kumimoji="0" lang="en-US" sz="800" b="0" i="0" u="none" strike="noStrike" cap="none" normalizeH="0" baseline="0">
                        <a:ln>
                          <a:noFill/>
                        </a:ln>
                        <a:solidFill>
                          <a:srgbClr val="000000"/>
                        </a:solidFill>
                        <a:effectLst/>
                        <a:latin typeface="Arial" charset="0"/>
                        <a:cs typeface="Arial" charset="0"/>
                        <a:sym typeface="Arial" charset="0"/>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222222"/>
                          </a:solidFill>
                          <a:effectLst/>
                          <a:latin typeface="Arial" charset="0"/>
                          <a:cs typeface="Arial" charset="0"/>
                          <a:sym typeface="Arial" charset="0"/>
                        </a:rPr>
                        <a:t>2017 15E Otis</a:t>
                      </a:r>
                      <a:endParaRPr kumimoji="0" lang="en-US" sz="800" b="0" i="0" u="none" strike="noStrike" cap="none" normalizeH="0" baseline="0">
                        <a:ln>
                          <a:noFill/>
                        </a:ln>
                        <a:solidFill>
                          <a:srgbClr val="000000"/>
                        </a:solidFill>
                        <a:effectLst/>
                        <a:latin typeface="Arial" charset="0"/>
                        <a:cs typeface="Arial" charset="0"/>
                        <a:sym typeface="Arial" charset="0"/>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222222"/>
                          </a:solidFill>
                          <a:effectLst/>
                          <a:latin typeface="Arial" charset="0"/>
                          <a:cs typeface="Arial" charset="0"/>
                          <a:sym typeface="Arial" charset="0"/>
                        </a:rPr>
                        <a:t>2017 13E Kenneth</a:t>
                      </a:r>
                      <a:endParaRPr kumimoji="0" lang="en-US" sz="800" b="0" i="0" u="none" strike="noStrike" cap="none" normalizeH="0" baseline="0">
                        <a:ln>
                          <a:noFill/>
                        </a:ln>
                        <a:solidFill>
                          <a:srgbClr val="000000"/>
                        </a:solidFill>
                        <a:effectLst/>
                        <a:latin typeface="Arial" charset="0"/>
                        <a:cs typeface="Arial" charset="0"/>
                        <a:sym typeface="Arial" charset="0"/>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222222"/>
                          </a:solidFill>
                          <a:effectLst/>
                          <a:latin typeface="Arial" charset="0"/>
                          <a:cs typeface="Arial" charset="0"/>
                          <a:sym typeface="Arial" charset="0"/>
                        </a:rPr>
                        <a:t>2017 10E Irwin</a:t>
                      </a:r>
                      <a:endParaRPr kumimoji="0" lang="en-US" sz="800" b="0" i="0" u="none" strike="noStrike" cap="none" normalizeH="0" baseline="0">
                        <a:ln>
                          <a:noFill/>
                        </a:ln>
                        <a:solidFill>
                          <a:srgbClr val="000000"/>
                        </a:solidFill>
                        <a:effectLst/>
                        <a:latin typeface="Arial" charset="0"/>
                        <a:cs typeface="Arial" charset="0"/>
                        <a:sym typeface="Arial" charset="0"/>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222222"/>
                          </a:solidFill>
                          <a:effectLst/>
                          <a:latin typeface="Arial" charset="0"/>
                          <a:cs typeface="Arial" charset="0"/>
                          <a:sym typeface="Arial" charset="0"/>
                        </a:rPr>
                        <a:t>2017 09E Hilary</a:t>
                      </a:r>
                      <a:endParaRPr kumimoji="0" lang="en-US" sz="800" b="0" i="0" u="none" strike="noStrike" cap="none" normalizeH="0" baseline="0">
                        <a:ln>
                          <a:noFill/>
                        </a:ln>
                        <a:solidFill>
                          <a:srgbClr val="000000"/>
                        </a:solidFill>
                        <a:effectLst/>
                        <a:latin typeface="Arial" charset="0"/>
                        <a:cs typeface="Arial" charset="0"/>
                        <a:sym typeface="Arial" charset="0"/>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cs typeface="Arial" charset="0"/>
                          <a:sym typeface="Arial" charset="0"/>
                        </a:rPr>
                        <a:t/>
                      </a:r>
                      <a:br>
                        <a:rPr kumimoji="0" lang="en-US" sz="800" b="0" i="0" u="none" strike="noStrike" cap="none" normalizeH="0" baseline="0">
                          <a:ln>
                            <a:noFill/>
                          </a:ln>
                          <a:solidFill>
                            <a:srgbClr val="000000"/>
                          </a:solidFill>
                          <a:effectLst/>
                          <a:latin typeface="Arial" charset="0"/>
                          <a:cs typeface="Arial" charset="0"/>
                          <a:sym typeface="Arial" charset="0"/>
                        </a:rPr>
                      </a:br>
                      <a:r>
                        <a:rPr kumimoji="0" lang="en-US" sz="800" b="0" i="0" u="none" strike="noStrike" cap="none" normalizeH="0" baseline="0">
                          <a:ln>
                            <a:noFill/>
                          </a:ln>
                          <a:solidFill>
                            <a:srgbClr val="222222"/>
                          </a:solidFill>
                          <a:effectLst/>
                          <a:latin typeface="Arial" charset="0"/>
                          <a:cs typeface="Arial" charset="0"/>
                          <a:sym typeface="Arial" charset="0"/>
                        </a:rPr>
                        <a:t>2016 15E Newton</a:t>
                      </a:r>
                      <a:endParaRPr kumimoji="0" lang="en-US" sz="800" b="0" i="0" u="none" strike="noStrike" cap="none" normalizeH="0" baseline="0">
                        <a:ln>
                          <a:noFill/>
                        </a:ln>
                        <a:solidFill>
                          <a:srgbClr val="000000"/>
                        </a:solidFill>
                        <a:effectLst/>
                        <a:latin typeface="Arial" charset="0"/>
                        <a:cs typeface="Arial" charset="0"/>
                        <a:sym typeface="Arial" charset="0"/>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222222"/>
                          </a:solidFill>
                          <a:effectLst/>
                          <a:latin typeface="Arial" charset="0"/>
                          <a:cs typeface="Arial" charset="0"/>
                          <a:sym typeface="Arial" charset="0"/>
                        </a:rPr>
                        <a:t>2016 13E Lester</a:t>
                      </a:r>
                      <a:endParaRPr kumimoji="0" lang="en-US" sz="800" b="0" i="0" u="none" strike="noStrike" cap="none" normalizeH="0" baseline="0">
                        <a:ln>
                          <a:noFill/>
                        </a:ln>
                        <a:solidFill>
                          <a:srgbClr val="000000"/>
                        </a:solidFill>
                        <a:effectLst/>
                        <a:latin typeface="Arial" charset="0"/>
                        <a:cs typeface="Arial" charset="0"/>
                        <a:sym typeface="Arial" charset="0"/>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222222"/>
                          </a:solidFill>
                          <a:effectLst/>
                          <a:latin typeface="Arial" charset="0"/>
                          <a:cs typeface="Arial" charset="0"/>
                          <a:sym typeface="Arial" charset="0"/>
                        </a:rPr>
                        <a:t>2016 11E Javier*</a:t>
                      </a:r>
                      <a:endParaRPr kumimoji="0" lang="en-US" sz="800" b="0" i="0" u="none" strike="noStrike" cap="none" normalizeH="0" baseline="0">
                        <a:ln>
                          <a:noFill/>
                        </a:ln>
                        <a:solidFill>
                          <a:srgbClr val="000000"/>
                        </a:solidFill>
                        <a:effectLst/>
                        <a:latin typeface="Arial" charset="0"/>
                        <a:cs typeface="Arial" charset="0"/>
                        <a:sym typeface="Arial" charset="0"/>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222222"/>
                          </a:solidFill>
                          <a:effectLst/>
                          <a:latin typeface="Arial" charset="0"/>
                          <a:cs typeface="Arial" charset="0"/>
                          <a:sym typeface="Arial" charset="0"/>
                        </a:rPr>
                        <a:t>2016 07E Frank</a:t>
                      </a:r>
                      <a:endParaRPr kumimoji="0" lang="en-US" sz="800" b="0" i="0" u="none" strike="noStrike" cap="none" normalizeH="0" baseline="0">
                        <a:ln>
                          <a:noFill/>
                        </a:ln>
                        <a:solidFill>
                          <a:srgbClr val="000000"/>
                        </a:solidFill>
                        <a:effectLst/>
                        <a:latin typeface="Arial" charset="0"/>
                        <a:cs typeface="Arial" charset="0"/>
                        <a:sym typeface="Arial" charset="0"/>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222222"/>
                          </a:solidFill>
                          <a:effectLst/>
                          <a:latin typeface="Arial" charset="0"/>
                          <a:cs typeface="Arial" charset="0"/>
                          <a:sym typeface="Arial" charset="0"/>
                        </a:rPr>
                        <a:t>2016 05E Darby</a:t>
                      </a:r>
                      <a:endParaRPr kumimoji="0" lang="en-US" sz="800" b="0" i="0" u="none" strike="noStrike" cap="none" normalizeH="0" baseline="0">
                        <a:ln>
                          <a:noFill/>
                        </a:ln>
                        <a:solidFill>
                          <a:srgbClr val="000000"/>
                        </a:solidFill>
                        <a:effectLst/>
                        <a:latin typeface="Arial" charset="0"/>
                        <a:cs typeface="Arial" charset="0"/>
                        <a:sym typeface="Arial" charset="0"/>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222222"/>
                          </a:solidFill>
                          <a:effectLst/>
                          <a:latin typeface="Arial" charset="0"/>
                          <a:cs typeface="Arial" charset="0"/>
                          <a:sym typeface="Arial" charset="0"/>
                        </a:rPr>
                        <a:t>2016 04E Celia</a:t>
                      </a:r>
                      <a:endParaRPr kumimoji="0" lang="en-US" sz="800" b="0" i="0" u="none" strike="noStrike" cap="none" normalizeH="0" baseline="0">
                        <a:ln>
                          <a:noFill/>
                        </a:ln>
                        <a:solidFill>
                          <a:srgbClr val="000000"/>
                        </a:solidFill>
                        <a:effectLst/>
                        <a:latin typeface="Arial" charset="0"/>
                        <a:cs typeface="Arial" charset="0"/>
                        <a:sym typeface="Arial" charset="0"/>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Arial" charset="0"/>
                          <a:cs typeface="Arial" charset="0"/>
                          <a:sym typeface="Arial" charset="0"/>
                        </a:rPr>
                        <a:t/>
                      </a:r>
                      <a:br>
                        <a:rPr kumimoji="0" lang="en-US" sz="800" b="0" i="0" u="none" strike="noStrike" cap="none" normalizeH="0" baseline="0">
                          <a:ln>
                            <a:noFill/>
                          </a:ln>
                          <a:solidFill>
                            <a:srgbClr val="000000"/>
                          </a:solidFill>
                          <a:effectLst/>
                          <a:latin typeface="Arial" charset="0"/>
                          <a:cs typeface="Arial" charset="0"/>
                          <a:sym typeface="Arial" charset="0"/>
                        </a:rPr>
                      </a:br>
                      <a:r>
                        <a:rPr kumimoji="0" lang="en-US" sz="800" b="0" i="0" u="none" strike="noStrike" cap="none" normalizeH="0" baseline="0">
                          <a:ln>
                            <a:noFill/>
                          </a:ln>
                          <a:solidFill>
                            <a:srgbClr val="222222"/>
                          </a:solidFill>
                          <a:effectLst/>
                          <a:latin typeface="Arial" charset="0"/>
                          <a:cs typeface="Arial" charset="0"/>
                          <a:sym typeface="Arial" charset="0"/>
                        </a:rPr>
                        <a:t>2015 20E Patricia*</a:t>
                      </a:r>
                      <a:endParaRPr kumimoji="0" lang="en-US" sz="800" b="0" i="0" u="none" strike="noStrike" cap="none" normalizeH="0" baseline="0">
                        <a:ln>
                          <a:noFill/>
                        </a:ln>
                        <a:solidFill>
                          <a:srgbClr val="000000"/>
                        </a:solidFill>
                        <a:effectLst/>
                        <a:latin typeface="Arial" charset="0"/>
                        <a:cs typeface="Arial" charset="0"/>
                        <a:sym typeface="Arial" charset="0"/>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222222"/>
                          </a:solidFill>
                          <a:effectLst/>
                          <a:latin typeface="Arial" charset="0"/>
                          <a:cs typeface="Arial" charset="0"/>
                          <a:sym typeface="Arial" charset="0"/>
                        </a:rPr>
                        <a:t>2015 19E Olaf</a:t>
                      </a:r>
                      <a:endParaRPr kumimoji="0" lang="en-US" sz="800" b="0" i="0" u="none" strike="noStrike" cap="none" normalizeH="0" baseline="0">
                        <a:ln>
                          <a:noFill/>
                        </a:ln>
                        <a:solidFill>
                          <a:srgbClr val="000000"/>
                        </a:solidFill>
                        <a:effectLst/>
                        <a:latin typeface="Arial" charset="0"/>
                        <a:cs typeface="Arial" charset="0"/>
                        <a:sym typeface="Arial" charset="0"/>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222222"/>
                          </a:solidFill>
                          <a:effectLst/>
                          <a:latin typeface="Arial" charset="0"/>
                          <a:cs typeface="Arial" charset="0"/>
                          <a:sym typeface="Arial" charset="0"/>
                        </a:rPr>
                        <a:t>2015 13E Jimena</a:t>
                      </a:r>
                      <a:endParaRPr kumimoji="0" lang="en-US" sz="800" b="0" i="0" u="none" strike="noStrike" cap="none" normalizeH="0" baseline="0">
                        <a:ln>
                          <a:noFill/>
                        </a:ln>
                        <a:solidFill>
                          <a:srgbClr val="000000"/>
                        </a:solidFill>
                        <a:effectLst/>
                        <a:latin typeface="Arial" charset="0"/>
                        <a:cs typeface="Arial" charset="0"/>
                        <a:sym typeface="Arial" charset="0"/>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222222"/>
                          </a:solidFill>
                          <a:effectLst/>
                          <a:latin typeface="Arial" charset="0"/>
                          <a:cs typeface="Arial" charset="0"/>
                          <a:sym typeface="Arial" charset="0"/>
                        </a:rPr>
                        <a:t>2015 12E Ignacio</a:t>
                      </a:r>
                      <a:endParaRPr kumimoji="0" lang="en-US" sz="800" b="0" i="0" u="none" strike="noStrike" cap="none" normalizeH="0" baseline="0">
                        <a:ln>
                          <a:noFill/>
                        </a:ln>
                        <a:solidFill>
                          <a:srgbClr val="000000"/>
                        </a:solidFill>
                        <a:effectLst/>
                        <a:latin typeface="Arial" charset="0"/>
                        <a:cs typeface="Arial" charset="0"/>
                        <a:sym typeface="Arial" charset="0"/>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222222"/>
                          </a:solidFill>
                          <a:effectLst/>
                          <a:latin typeface="Arial" charset="0"/>
                          <a:cs typeface="Arial" charset="0"/>
                          <a:sym typeface="Arial" charset="0"/>
                        </a:rPr>
                        <a:t>2015 06E Enrique</a:t>
                      </a:r>
                      <a:endParaRPr kumimoji="0" lang="en-US" sz="800" b="0" i="0" u="none" strike="noStrike" cap="none" normalizeH="0" baseline="0">
                        <a:ln>
                          <a:noFill/>
                        </a:ln>
                        <a:solidFill>
                          <a:srgbClr val="000000"/>
                        </a:solidFill>
                        <a:effectLst/>
                        <a:latin typeface="Arial" charset="0"/>
                        <a:cs typeface="Arial" charset="0"/>
                        <a:sym typeface="Arial" charset="0"/>
                      </a:endParaRPr>
                    </a:p>
                  </a:txBody>
                  <a:tcPr marL="63500" marR="63500" marT="63500" marB="635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bl>
          </a:graphicData>
        </a:graphic>
      </p:graphicFrame>
      <p:sp>
        <p:nvSpPr>
          <p:cNvPr id="75786" name="TextBox 2"/>
          <p:cNvSpPr txBox="1">
            <a:spLocks noChangeArrowheads="1"/>
          </p:cNvSpPr>
          <p:nvPr/>
        </p:nvSpPr>
        <p:spPr bwMode="auto">
          <a:xfrm>
            <a:off x="5211763" y="2036763"/>
            <a:ext cx="2144712" cy="3524250"/>
          </a:xfrm>
          <a:prstGeom prst="rect">
            <a:avLst/>
          </a:prstGeom>
          <a:solidFill>
            <a:srgbClr val="D7D735"/>
          </a:solidFill>
          <a:ln w="9525">
            <a:solidFill>
              <a:srgbClr val="003399"/>
            </a:solidFill>
            <a:miter lim="800000"/>
            <a:headEnd/>
            <a:tailEnd/>
          </a:ln>
        </p:spPr>
        <p:txBody>
          <a:bodyPr>
            <a:spAutoFit/>
          </a:bodyPr>
          <a:lstStyle/>
          <a:p>
            <a:r>
              <a:rPr lang="en-US" sz="1600" b="1">
                <a:solidFill>
                  <a:schemeClr val="tx1"/>
                </a:solidFill>
              </a:rPr>
              <a:t>Track forecast skill is </a:t>
            </a:r>
            <a:r>
              <a:rPr lang="en-US" sz="1600" b="1">
                <a:solidFill>
                  <a:srgbClr val="0000CC"/>
                </a:solidFill>
              </a:rPr>
              <a:t>improved</a:t>
            </a:r>
            <a:r>
              <a:rPr lang="en-US" sz="1600" b="1">
                <a:solidFill>
                  <a:schemeClr val="tx1"/>
                </a:solidFill>
              </a:rPr>
              <a:t> for the </a:t>
            </a:r>
            <a:r>
              <a:rPr lang="en-US" sz="1600" b="1">
                <a:solidFill>
                  <a:srgbClr val="0000CC"/>
                </a:solidFill>
              </a:rPr>
              <a:t>first 2 days</a:t>
            </a:r>
            <a:r>
              <a:rPr lang="en-US" sz="1600" b="1">
                <a:solidFill>
                  <a:schemeClr val="tx1"/>
                </a:solidFill>
              </a:rPr>
              <a:t> and then neutral for Day 3,  but </a:t>
            </a:r>
            <a:r>
              <a:rPr lang="en-US" sz="1600" b="1">
                <a:solidFill>
                  <a:srgbClr val="FF3300"/>
                </a:solidFill>
              </a:rPr>
              <a:t>behind for Days 4 and 5. </a:t>
            </a:r>
          </a:p>
          <a:p>
            <a:endParaRPr lang="en-US" sz="1600" b="1">
              <a:solidFill>
                <a:srgbClr val="FF3300"/>
              </a:solidFill>
            </a:endParaRPr>
          </a:p>
          <a:p>
            <a:r>
              <a:rPr lang="en-US" sz="1600" b="1">
                <a:solidFill>
                  <a:schemeClr val="tx1"/>
                </a:solidFill>
              </a:rPr>
              <a:t>Intensity skill, on the other hand, is </a:t>
            </a:r>
            <a:r>
              <a:rPr lang="en-US" sz="1600" b="1">
                <a:solidFill>
                  <a:srgbClr val="FF3300"/>
                </a:solidFill>
              </a:rPr>
              <a:t>behind</a:t>
            </a:r>
            <a:r>
              <a:rPr lang="en-US" sz="1600" b="1">
                <a:solidFill>
                  <a:schemeClr val="tx1"/>
                </a:solidFill>
              </a:rPr>
              <a:t> for the first 3 days and then mostly neutral for longer lead times at Days 4 and 5.</a:t>
            </a:r>
          </a:p>
        </p:txBody>
      </p:sp>
      <p:sp>
        <p:nvSpPr>
          <p:cNvPr id="75787" name="Text Box 17"/>
          <p:cNvSpPr txBox="1">
            <a:spLocks noChangeArrowheads="1"/>
          </p:cNvSpPr>
          <p:nvPr/>
        </p:nvSpPr>
        <p:spPr bwMode="auto">
          <a:xfrm>
            <a:off x="5241925" y="1497013"/>
            <a:ext cx="2003425" cy="396875"/>
          </a:xfrm>
          <a:prstGeom prst="rect">
            <a:avLst/>
          </a:prstGeom>
          <a:noFill/>
          <a:ln w="9525">
            <a:noFill/>
            <a:miter lim="800000"/>
            <a:headEnd/>
            <a:tailEnd/>
          </a:ln>
        </p:spPr>
        <p:txBody>
          <a:bodyPr wrap="none">
            <a:spAutoFit/>
          </a:bodyPr>
          <a:lstStyle/>
          <a:p>
            <a:r>
              <a:rPr lang="en-US" sz="2000" b="1"/>
              <a:t>Eastern Pacific</a:t>
            </a:r>
          </a:p>
        </p:txBody>
      </p:sp>
      <p:pic>
        <p:nvPicPr>
          <p:cNvPr id="75788" name="Picture 4" descr="A close up of a map&#10;&#10;Description generated with very high confidence"/>
          <p:cNvPicPr>
            <a:picLocks noChangeAspect="1"/>
          </p:cNvPicPr>
          <p:nvPr/>
        </p:nvPicPr>
        <p:blipFill>
          <a:blip r:embed="rId2"/>
          <a:srcRect/>
          <a:stretch>
            <a:fillRect/>
          </a:stretch>
        </p:blipFill>
        <p:spPr bwMode="auto">
          <a:xfrm>
            <a:off x="273050" y="1293813"/>
            <a:ext cx="4518025" cy="2349500"/>
          </a:xfrm>
          <a:prstGeom prst="rect">
            <a:avLst/>
          </a:prstGeom>
          <a:noFill/>
          <a:ln w="9525">
            <a:noFill/>
            <a:miter lim="800000"/>
            <a:headEnd/>
            <a:tailEnd/>
          </a:ln>
        </p:spPr>
      </p:pic>
      <p:pic>
        <p:nvPicPr>
          <p:cNvPr id="75789" name="Picture 6" descr="A close up of a map&#10;&#10;Description generated with very high confidence"/>
          <p:cNvPicPr>
            <a:picLocks noChangeAspect="1"/>
          </p:cNvPicPr>
          <p:nvPr/>
        </p:nvPicPr>
        <p:blipFill>
          <a:blip r:embed="rId3"/>
          <a:srcRect/>
          <a:stretch>
            <a:fillRect/>
          </a:stretch>
        </p:blipFill>
        <p:spPr bwMode="auto">
          <a:xfrm>
            <a:off x="130175" y="4098925"/>
            <a:ext cx="4641850" cy="2644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Grp="1"/>
          </p:cNvSpPr>
          <p:nvPr>
            <p:ph type="title"/>
          </p:nvPr>
        </p:nvSpPr>
        <p:spPr>
          <a:xfrm>
            <a:off x="290513" y="200025"/>
            <a:ext cx="8229600" cy="866775"/>
          </a:xfrm>
        </p:spPr>
        <p:txBody>
          <a:bodyPr/>
          <a:lstStyle/>
          <a:p>
            <a:pPr>
              <a:spcBef>
                <a:spcPct val="0"/>
              </a:spcBef>
              <a:spcAft>
                <a:spcPct val="0"/>
              </a:spcAft>
              <a:defRPr/>
            </a:pPr>
            <a:r>
              <a:rPr lang="en-US" sz="2400" b="1">
                <a:solidFill>
                  <a:srgbClr val="000099"/>
                </a:solidFill>
                <a:effectLst>
                  <a:outerShdw blurRad="38100" dist="38100" dir="2700000" algn="tl">
                    <a:srgbClr val="C0C0C0"/>
                  </a:outerShdw>
                </a:effectLst>
                <a:latin typeface="Arial" charset="0"/>
                <a:cs typeface="Arial" charset="0"/>
                <a:sym typeface="Arial" charset="0"/>
              </a:rPr>
              <a:t>FY18 HMON Testing with FV3GFS</a:t>
            </a:r>
            <a:r>
              <a:rPr lang="en-US" sz="2400" b="1">
                <a:solidFill>
                  <a:schemeClr val="tx1"/>
                </a:solidFill>
                <a:effectLst>
                  <a:outerShdw blurRad="38100" dist="38100" dir="2700000" algn="tl">
                    <a:srgbClr val="C0C0C0"/>
                  </a:outerShdw>
                </a:effectLst>
                <a:latin typeface="Arial" charset="0"/>
                <a:cs typeface="Arial" charset="0"/>
                <a:sym typeface="Arial" charset="0"/>
              </a:rPr>
              <a:t/>
            </a:r>
            <a:br>
              <a:rPr lang="en-US" sz="2400" b="1">
                <a:solidFill>
                  <a:schemeClr val="tx1"/>
                </a:solidFill>
                <a:effectLst>
                  <a:outerShdw blurRad="38100" dist="38100" dir="2700000" algn="tl">
                    <a:srgbClr val="C0C0C0"/>
                  </a:outerShdw>
                </a:effectLst>
                <a:latin typeface="Arial" charset="0"/>
                <a:cs typeface="Arial" charset="0"/>
                <a:sym typeface="Arial" charset="0"/>
              </a:rPr>
            </a:br>
            <a:r>
              <a:rPr lang="en-US" sz="1800" b="1">
                <a:solidFill>
                  <a:schemeClr val="tx1"/>
                </a:solidFill>
                <a:latin typeface="Arial" charset="0"/>
                <a:cs typeface="Arial" charset="0"/>
                <a:sym typeface="Arial" charset="0"/>
              </a:rPr>
              <a:t> Priority Storms, Early Model</a:t>
            </a:r>
          </a:p>
        </p:txBody>
      </p:sp>
      <p:sp>
        <p:nvSpPr>
          <p:cNvPr id="76802" name="Text Box 3"/>
          <p:cNvSpPr txBox="1">
            <a:spLocks noChangeArrowheads="1"/>
          </p:cNvSpPr>
          <p:nvPr/>
        </p:nvSpPr>
        <p:spPr bwMode="auto">
          <a:xfrm>
            <a:off x="7127875" y="6583363"/>
            <a:ext cx="1587500" cy="274637"/>
          </a:xfrm>
          <a:prstGeom prst="rect">
            <a:avLst/>
          </a:prstGeom>
          <a:noFill/>
          <a:ln w="9525">
            <a:noFill/>
            <a:miter lim="800000"/>
            <a:headEnd/>
            <a:tailEnd/>
          </a:ln>
        </p:spPr>
        <p:txBody>
          <a:bodyPr wrap="none">
            <a:spAutoFit/>
          </a:bodyPr>
          <a:lstStyle/>
          <a:p>
            <a:r>
              <a:rPr lang="en-US" sz="1200"/>
              <a:t>From: Avichal Mehra</a:t>
            </a:r>
          </a:p>
        </p:txBody>
      </p:sp>
      <p:sp>
        <p:nvSpPr>
          <p:cNvPr id="76803" name="TextBox 2"/>
          <p:cNvSpPr txBox="1">
            <a:spLocks noChangeArrowheads="1"/>
          </p:cNvSpPr>
          <p:nvPr/>
        </p:nvSpPr>
        <p:spPr bwMode="auto">
          <a:xfrm>
            <a:off x="6621463" y="1350963"/>
            <a:ext cx="2249487" cy="2473325"/>
          </a:xfrm>
          <a:prstGeom prst="rect">
            <a:avLst/>
          </a:prstGeom>
          <a:solidFill>
            <a:srgbClr val="D7D735"/>
          </a:solidFill>
          <a:ln w="9525">
            <a:solidFill>
              <a:srgbClr val="003399"/>
            </a:solidFill>
            <a:miter lim="800000"/>
            <a:headEnd/>
            <a:tailEnd/>
          </a:ln>
        </p:spPr>
        <p:txBody>
          <a:bodyPr>
            <a:spAutoFit/>
          </a:bodyPr>
          <a:lstStyle/>
          <a:p>
            <a:r>
              <a:rPr lang="en-US" sz="1600" b="1">
                <a:solidFill>
                  <a:schemeClr val="tx1"/>
                </a:solidFill>
              </a:rPr>
              <a:t>AL: </a:t>
            </a:r>
            <a:r>
              <a:rPr lang="en-US" b="1">
                <a:solidFill>
                  <a:srgbClr val="0000CC"/>
                </a:solidFill>
              </a:rPr>
              <a:t>improvement</a:t>
            </a:r>
            <a:r>
              <a:rPr lang="en-US">
                <a:solidFill>
                  <a:schemeClr val="tx1"/>
                </a:solidFill>
              </a:rPr>
              <a:t> in </a:t>
            </a:r>
            <a:r>
              <a:rPr lang="en-US" b="1">
                <a:solidFill>
                  <a:srgbClr val="0000CC"/>
                </a:solidFill>
              </a:rPr>
              <a:t>track</a:t>
            </a:r>
            <a:r>
              <a:rPr lang="en-US">
                <a:solidFill>
                  <a:schemeClr val="tx1"/>
                </a:solidFill>
              </a:rPr>
              <a:t> skill for all lead times peaking at around 14 % (at Day 3) while giving an </a:t>
            </a:r>
            <a:r>
              <a:rPr lang="en-US" b="1">
                <a:solidFill>
                  <a:srgbClr val="0000CC"/>
                </a:solidFill>
              </a:rPr>
              <a:t>average improvement of 10%.</a:t>
            </a:r>
            <a:r>
              <a:rPr lang="en-US">
                <a:solidFill>
                  <a:schemeClr val="tx1"/>
                </a:solidFill>
              </a:rPr>
              <a:t> </a:t>
            </a:r>
            <a:r>
              <a:rPr lang="en-US" b="1">
                <a:solidFill>
                  <a:srgbClr val="0000CC"/>
                </a:solidFill>
              </a:rPr>
              <a:t>Intensity</a:t>
            </a:r>
            <a:r>
              <a:rPr lang="en-US">
                <a:solidFill>
                  <a:schemeClr val="tx1"/>
                </a:solidFill>
              </a:rPr>
              <a:t> skill improvements start after Day 2 with </a:t>
            </a:r>
            <a:r>
              <a:rPr lang="en-US" b="1">
                <a:solidFill>
                  <a:srgbClr val="0000CC"/>
                </a:solidFill>
              </a:rPr>
              <a:t>4-6% improvements at Day 2 and 3.</a:t>
            </a:r>
            <a:r>
              <a:rPr lang="en-US">
                <a:solidFill>
                  <a:schemeClr val="tx1"/>
                </a:solidFill>
              </a:rPr>
              <a:t> </a:t>
            </a:r>
            <a:endParaRPr lang="en-US" sz="1600" b="1"/>
          </a:p>
        </p:txBody>
      </p:sp>
      <p:pic>
        <p:nvPicPr>
          <p:cNvPr id="76804" name="Picture 5" descr="A close up of a map&#10;&#10;Description generated with very high confidence"/>
          <p:cNvPicPr>
            <a:picLocks noChangeAspect="1"/>
          </p:cNvPicPr>
          <p:nvPr/>
        </p:nvPicPr>
        <p:blipFill>
          <a:blip r:embed="rId2"/>
          <a:srcRect/>
          <a:stretch>
            <a:fillRect/>
          </a:stretch>
        </p:blipFill>
        <p:spPr bwMode="auto">
          <a:xfrm>
            <a:off x="152400" y="1287463"/>
            <a:ext cx="2898775" cy="2473325"/>
          </a:xfrm>
          <a:prstGeom prst="rect">
            <a:avLst/>
          </a:prstGeom>
          <a:noFill/>
          <a:ln w="9525">
            <a:noFill/>
            <a:miter lim="800000"/>
            <a:headEnd/>
            <a:tailEnd/>
          </a:ln>
        </p:spPr>
      </p:pic>
      <p:pic>
        <p:nvPicPr>
          <p:cNvPr id="76805" name="Picture 8" descr="A close up of a map&#10;&#10;Description generated with very high confidence"/>
          <p:cNvPicPr>
            <a:picLocks noChangeAspect="1"/>
          </p:cNvPicPr>
          <p:nvPr/>
        </p:nvPicPr>
        <p:blipFill>
          <a:blip r:embed="rId3"/>
          <a:srcRect/>
          <a:stretch>
            <a:fillRect/>
          </a:stretch>
        </p:blipFill>
        <p:spPr bwMode="auto">
          <a:xfrm>
            <a:off x="180975" y="4137025"/>
            <a:ext cx="2898775" cy="2349500"/>
          </a:xfrm>
          <a:prstGeom prst="rect">
            <a:avLst/>
          </a:prstGeom>
          <a:noFill/>
          <a:ln w="9525">
            <a:noFill/>
            <a:miter lim="800000"/>
            <a:headEnd/>
            <a:tailEnd/>
          </a:ln>
        </p:spPr>
      </p:pic>
      <p:pic>
        <p:nvPicPr>
          <p:cNvPr id="76806" name="Picture 4" descr="A close up of a map&#10;&#10;Description generated with very high confidence"/>
          <p:cNvPicPr>
            <a:picLocks noChangeAspect="1"/>
          </p:cNvPicPr>
          <p:nvPr/>
        </p:nvPicPr>
        <p:blipFill>
          <a:blip r:embed="rId4"/>
          <a:srcRect/>
          <a:stretch>
            <a:fillRect/>
          </a:stretch>
        </p:blipFill>
        <p:spPr bwMode="auto">
          <a:xfrm>
            <a:off x="3311525" y="1331913"/>
            <a:ext cx="2811463" cy="2459037"/>
          </a:xfrm>
          <a:prstGeom prst="rect">
            <a:avLst/>
          </a:prstGeom>
          <a:noFill/>
          <a:ln w="9525">
            <a:noFill/>
            <a:miter lim="800000"/>
            <a:headEnd/>
            <a:tailEnd/>
          </a:ln>
        </p:spPr>
      </p:pic>
      <p:pic>
        <p:nvPicPr>
          <p:cNvPr id="76807" name="Picture 7" descr="A close up of a map&#10;&#10;Description generated with high confidence"/>
          <p:cNvPicPr>
            <a:picLocks noChangeAspect="1"/>
          </p:cNvPicPr>
          <p:nvPr/>
        </p:nvPicPr>
        <p:blipFill>
          <a:blip r:embed="rId5"/>
          <a:srcRect/>
          <a:stretch>
            <a:fillRect/>
          </a:stretch>
        </p:blipFill>
        <p:spPr bwMode="auto">
          <a:xfrm>
            <a:off x="3287713" y="4132263"/>
            <a:ext cx="2771775" cy="2373312"/>
          </a:xfrm>
          <a:prstGeom prst="rect">
            <a:avLst/>
          </a:prstGeom>
          <a:noFill/>
          <a:ln w="9525">
            <a:noFill/>
            <a:miter lim="800000"/>
            <a:headEnd/>
            <a:tailEnd/>
          </a:ln>
        </p:spPr>
      </p:pic>
      <p:sp>
        <p:nvSpPr>
          <p:cNvPr id="76808" name="Text Box 19"/>
          <p:cNvSpPr txBox="1">
            <a:spLocks noChangeArrowheads="1"/>
          </p:cNvSpPr>
          <p:nvPr/>
        </p:nvSpPr>
        <p:spPr bwMode="auto">
          <a:xfrm>
            <a:off x="1079500" y="2741613"/>
            <a:ext cx="1162050" cy="366712"/>
          </a:xfrm>
          <a:prstGeom prst="rect">
            <a:avLst/>
          </a:prstGeom>
          <a:noFill/>
          <a:ln w="9525">
            <a:noFill/>
            <a:miter lim="800000"/>
            <a:headEnd/>
            <a:tailEnd/>
          </a:ln>
        </p:spPr>
        <p:txBody>
          <a:bodyPr wrap="none">
            <a:spAutoFit/>
          </a:bodyPr>
          <a:lstStyle/>
          <a:p>
            <a:r>
              <a:rPr lang="en-US" sz="1800" b="1"/>
              <a:t>AL Track</a:t>
            </a:r>
          </a:p>
        </p:txBody>
      </p:sp>
      <p:sp>
        <p:nvSpPr>
          <p:cNvPr id="76809" name="Text Box 20"/>
          <p:cNvSpPr txBox="1">
            <a:spLocks noChangeArrowheads="1"/>
          </p:cNvSpPr>
          <p:nvPr/>
        </p:nvSpPr>
        <p:spPr bwMode="auto">
          <a:xfrm>
            <a:off x="1250950" y="5561013"/>
            <a:ext cx="1492250" cy="366712"/>
          </a:xfrm>
          <a:prstGeom prst="rect">
            <a:avLst/>
          </a:prstGeom>
          <a:noFill/>
          <a:ln w="9525">
            <a:noFill/>
            <a:miter lim="800000"/>
            <a:headEnd/>
            <a:tailEnd/>
          </a:ln>
        </p:spPr>
        <p:txBody>
          <a:bodyPr wrap="none">
            <a:spAutoFit/>
          </a:bodyPr>
          <a:lstStyle/>
          <a:p>
            <a:r>
              <a:rPr lang="en-US" sz="1800" b="1"/>
              <a:t>AL Intensity</a:t>
            </a:r>
          </a:p>
        </p:txBody>
      </p:sp>
      <p:sp>
        <p:nvSpPr>
          <p:cNvPr id="76810" name="Text Box 21"/>
          <p:cNvSpPr txBox="1">
            <a:spLocks noChangeArrowheads="1"/>
          </p:cNvSpPr>
          <p:nvPr/>
        </p:nvSpPr>
        <p:spPr bwMode="auto">
          <a:xfrm>
            <a:off x="4318000" y="5627688"/>
            <a:ext cx="1492250" cy="366712"/>
          </a:xfrm>
          <a:prstGeom prst="rect">
            <a:avLst/>
          </a:prstGeom>
          <a:noFill/>
          <a:ln w="9525">
            <a:noFill/>
            <a:miter lim="800000"/>
            <a:headEnd/>
            <a:tailEnd/>
          </a:ln>
        </p:spPr>
        <p:txBody>
          <a:bodyPr wrap="none">
            <a:spAutoFit/>
          </a:bodyPr>
          <a:lstStyle/>
          <a:p>
            <a:r>
              <a:rPr lang="en-US" sz="1800" b="1"/>
              <a:t>EP Intensity</a:t>
            </a:r>
          </a:p>
        </p:txBody>
      </p:sp>
      <p:sp>
        <p:nvSpPr>
          <p:cNvPr id="76811" name="Text Box 22"/>
          <p:cNvSpPr txBox="1">
            <a:spLocks noChangeArrowheads="1"/>
          </p:cNvSpPr>
          <p:nvPr/>
        </p:nvSpPr>
        <p:spPr bwMode="auto">
          <a:xfrm>
            <a:off x="4546600" y="2760663"/>
            <a:ext cx="1162050" cy="366712"/>
          </a:xfrm>
          <a:prstGeom prst="rect">
            <a:avLst/>
          </a:prstGeom>
          <a:noFill/>
          <a:ln w="9525">
            <a:noFill/>
            <a:miter lim="800000"/>
            <a:headEnd/>
            <a:tailEnd/>
          </a:ln>
        </p:spPr>
        <p:txBody>
          <a:bodyPr wrap="none">
            <a:spAutoFit/>
          </a:bodyPr>
          <a:lstStyle/>
          <a:p>
            <a:r>
              <a:rPr lang="en-US" sz="1800" b="1"/>
              <a:t>EP Track</a:t>
            </a:r>
          </a:p>
        </p:txBody>
      </p:sp>
      <p:sp>
        <p:nvSpPr>
          <p:cNvPr id="76812" name="TextBox 2"/>
          <p:cNvSpPr txBox="1">
            <a:spLocks noChangeArrowheads="1"/>
          </p:cNvSpPr>
          <p:nvPr/>
        </p:nvSpPr>
        <p:spPr bwMode="auto">
          <a:xfrm>
            <a:off x="6573838" y="4075113"/>
            <a:ext cx="2306637" cy="2473325"/>
          </a:xfrm>
          <a:prstGeom prst="rect">
            <a:avLst/>
          </a:prstGeom>
          <a:solidFill>
            <a:srgbClr val="D7D735"/>
          </a:solidFill>
          <a:ln w="9525">
            <a:solidFill>
              <a:srgbClr val="003399"/>
            </a:solidFill>
            <a:miter lim="800000"/>
            <a:headEnd/>
            <a:tailEnd/>
          </a:ln>
        </p:spPr>
        <p:txBody>
          <a:bodyPr>
            <a:spAutoFit/>
          </a:bodyPr>
          <a:lstStyle/>
          <a:p>
            <a:r>
              <a:rPr lang="en-US" sz="1600" b="1">
                <a:solidFill>
                  <a:schemeClr val="tx1"/>
                </a:solidFill>
              </a:rPr>
              <a:t>EP: </a:t>
            </a:r>
            <a:r>
              <a:rPr lang="en-US" b="1">
                <a:solidFill>
                  <a:srgbClr val="0000CC"/>
                </a:solidFill>
              </a:rPr>
              <a:t>improvement in track</a:t>
            </a:r>
            <a:r>
              <a:rPr lang="en-US">
                <a:solidFill>
                  <a:schemeClr val="tx1"/>
                </a:solidFill>
              </a:rPr>
              <a:t> skill for early lead times peaking at around 10 % (at hr 30) and once again at Day 5 while giving improvement at </a:t>
            </a:r>
            <a:r>
              <a:rPr lang="en-US" b="1">
                <a:solidFill>
                  <a:srgbClr val="0000CC"/>
                </a:solidFill>
              </a:rPr>
              <a:t>all lead times</a:t>
            </a:r>
            <a:r>
              <a:rPr lang="en-US">
                <a:solidFill>
                  <a:schemeClr val="tx1"/>
                </a:solidFill>
              </a:rPr>
              <a:t>. </a:t>
            </a:r>
            <a:r>
              <a:rPr lang="en-US" b="1">
                <a:solidFill>
                  <a:srgbClr val="0000CC"/>
                </a:solidFill>
              </a:rPr>
              <a:t>Intensity</a:t>
            </a:r>
            <a:r>
              <a:rPr lang="en-US">
                <a:solidFill>
                  <a:schemeClr val="tx1"/>
                </a:solidFill>
              </a:rPr>
              <a:t> relative skills are </a:t>
            </a:r>
            <a:r>
              <a:rPr lang="en-US" b="1">
                <a:solidFill>
                  <a:srgbClr val="0000CC"/>
                </a:solidFill>
              </a:rPr>
              <a:t>neutral till Day 3</a:t>
            </a:r>
            <a:r>
              <a:rPr lang="en-US">
                <a:solidFill>
                  <a:schemeClr val="tx1"/>
                </a:solidFill>
              </a:rPr>
              <a:t> and significantly </a:t>
            </a:r>
            <a:r>
              <a:rPr lang="en-US" b="1">
                <a:solidFill>
                  <a:srgbClr val="0000CC"/>
                </a:solidFill>
              </a:rPr>
              <a:t>positive at Day 4 (6%) and Day 5 (20%).</a:t>
            </a:r>
            <a:endParaRPr lang="en-US" sz="1600" b="1">
              <a:solidFill>
                <a:srgbClr val="0000CC"/>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16"/>
          <p:cNvPicPr>
            <a:picLocks noChangeAspect="1" noChangeArrowheads="1"/>
          </p:cNvPicPr>
          <p:nvPr/>
        </p:nvPicPr>
        <p:blipFill>
          <a:blip r:embed="rId2"/>
          <a:srcRect/>
          <a:stretch>
            <a:fillRect/>
          </a:stretch>
        </p:blipFill>
        <p:spPr bwMode="auto">
          <a:xfrm>
            <a:off x="79375" y="4271963"/>
            <a:ext cx="3479800" cy="2316162"/>
          </a:xfrm>
          <a:prstGeom prst="rect">
            <a:avLst/>
          </a:prstGeom>
          <a:noFill/>
          <a:ln w="9525">
            <a:noFill/>
            <a:miter lim="800000"/>
            <a:headEnd/>
            <a:tailEnd/>
          </a:ln>
        </p:spPr>
      </p:pic>
      <p:sp>
        <p:nvSpPr>
          <p:cNvPr id="77826" name="TextBox 11"/>
          <p:cNvSpPr txBox="1">
            <a:spLocks noChangeArrowheads="1"/>
          </p:cNvSpPr>
          <p:nvPr/>
        </p:nvSpPr>
        <p:spPr bwMode="auto">
          <a:xfrm>
            <a:off x="515938" y="1308100"/>
            <a:ext cx="3159125" cy="368300"/>
          </a:xfrm>
          <a:prstGeom prst="rect">
            <a:avLst/>
          </a:prstGeom>
          <a:noFill/>
          <a:ln w="9525">
            <a:noFill/>
            <a:miter lim="800000"/>
            <a:headEnd/>
            <a:tailEnd/>
          </a:ln>
        </p:spPr>
        <p:txBody>
          <a:bodyPr wrap="none">
            <a:spAutoFit/>
          </a:bodyPr>
          <a:lstStyle/>
          <a:p>
            <a:r>
              <a:rPr lang="en-US" b="1"/>
              <a:t>NH Z500 RMSE and Spread</a:t>
            </a:r>
          </a:p>
        </p:txBody>
      </p:sp>
      <p:sp>
        <p:nvSpPr>
          <p:cNvPr id="77827" name="TextBox 27"/>
          <p:cNvSpPr txBox="1">
            <a:spLocks noChangeArrowheads="1"/>
          </p:cNvSpPr>
          <p:nvPr/>
        </p:nvSpPr>
        <p:spPr bwMode="auto">
          <a:xfrm>
            <a:off x="1449388" y="165100"/>
            <a:ext cx="6364287" cy="461963"/>
          </a:xfrm>
          <a:prstGeom prst="rect">
            <a:avLst/>
          </a:prstGeom>
          <a:noFill/>
          <a:ln w="9525">
            <a:noFill/>
            <a:miter lim="800000"/>
            <a:headEnd/>
            <a:tailEnd/>
          </a:ln>
        </p:spPr>
        <p:txBody>
          <a:bodyPr wrap="none">
            <a:spAutoFit/>
          </a:bodyPr>
          <a:lstStyle/>
          <a:p>
            <a:r>
              <a:rPr lang="en-US" altLang="zh-CN" sz="2400" b="1">
                <a:solidFill>
                  <a:srgbClr val="0000CC"/>
                </a:solidFill>
              </a:rPr>
              <a:t>Operational GEFS  initialized with FV3GFS</a:t>
            </a:r>
            <a:endParaRPr lang="en-US" sz="2400" b="1">
              <a:solidFill>
                <a:srgbClr val="0000CC"/>
              </a:solidFill>
            </a:endParaRPr>
          </a:p>
        </p:txBody>
      </p:sp>
      <p:sp>
        <p:nvSpPr>
          <p:cNvPr id="18" name="Rectangle 17">
            <a:extLst>
              <a:ext uri="{FF2B5EF4-FFF2-40B4-BE49-F238E27FC236}"/>
            </a:extLst>
          </p:cNvPr>
          <p:cNvSpPr/>
          <p:nvPr/>
        </p:nvSpPr>
        <p:spPr>
          <a:xfrm>
            <a:off x="7037388" y="1836738"/>
            <a:ext cx="2005012" cy="3138487"/>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en-US" sz="1800" b="1" dirty="0"/>
              <a:t>Slightly reduced ensemble spread </a:t>
            </a:r>
          </a:p>
          <a:p>
            <a:pPr>
              <a:defRPr/>
            </a:pPr>
            <a:endParaRPr lang="en-US" sz="1800" b="1" dirty="0"/>
          </a:p>
          <a:p>
            <a:pPr>
              <a:defRPr/>
            </a:pPr>
            <a:r>
              <a:rPr lang="en-US" sz="1800" b="1" dirty="0"/>
              <a:t>Minor degradation in CRPSS and RMSE. </a:t>
            </a:r>
          </a:p>
          <a:p>
            <a:pPr>
              <a:defRPr/>
            </a:pPr>
            <a:endParaRPr lang="en-US" sz="1800" b="1" dirty="0"/>
          </a:p>
          <a:p>
            <a:pPr>
              <a:defRPr/>
            </a:pPr>
            <a:r>
              <a:rPr lang="en-US" sz="1800" b="1" dirty="0"/>
              <a:t>Limited Sample size</a:t>
            </a:r>
          </a:p>
        </p:txBody>
      </p:sp>
      <p:sp>
        <p:nvSpPr>
          <p:cNvPr id="77829" name="TextBox 18"/>
          <p:cNvSpPr txBox="1">
            <a:spLocks noChangeArrowheads="1"/>
          </p:cNvSpPr>
          <p:nvPr/>
        </p:nvSpPr>
        <p:spPr bwMode="auto">
          <a:xfrm>
            <a:off x="4729163" y="1308100"/>
            <a:ext cx="1968500" cy="368300"/>
          </a:xfrm>
          <a:prstGeom prst="rect">
            <a:avLst/>
          </a:prstGeom>
          <a:noFill/>
          <a:ln w="9525">
            <a:noFill/>
            <a:miter lim="800000"/>
            <a:headEnd/>
            <a:tailEnd/>
          </a:ln>
        </p:spPr>
        <p:txBody>
          <a:bodyPr wrap="none">
            <a:spAutoFit/>
          </a:bodyPr>
          <a:lstStyle/>
          <a:p>
            <a:r>
              <a:rPr lang="en-US" b="1"/>
              <a:t>NH Z500 CRPSS</a:t>
            </a:r>
          </a:p>
        </p:txBody>
      </p:sp>
      <p:sp>
        <p:nvSpPr>
          <p:cNvPr id="77830" name="TextBox 29"/>
          <p:cNvSpPr txBox="1">
            <a:spLocks noChangeArrowheads="1"/>
          </p:cNvSpPr>
          <p:nvPr/>
        </p:nvSpPr>
        <p:spPr bwMode="auto">
          <a:xfrm>
            <a:off x="492125" y="3925888"/>
            <a:ext cx="3284538" cy="368300"/>
          </a:xfrm>
          <a:prstGeom prst="rect">
            <a:avLst/>
          </a:prstGeom>
          <a:noFill/>
          <a:ln w="9525">
            <a:noFill/>
            <a:miter lim="800000"/>
            <a:headEnd/>
            <a:tailEnd/>
          </a:ln>
        </p:spPr>
        <p:txBody>
          <a:bodyPr>
            <a:spAutoFit/>
          </a:bodyPr>
          <a:lstStyle/>
          <a:p>
            <a:r>
              <a:rPr lang="en-US" b="1"/>
              <a:t>NH T850 RMSE and Spread </a:t>
            </a:r>
          </a:p>
        </p:txBody>
      </p:sp>
      <p:pic>
        <p:nvPicPr>
          <p:cNvPr id="77831" name="Picture 13"/>
          <p:cNvPicPr>
            <a:picLocks noChangeAspect="1" noChangeArrowheads="1"/>
          </p:cNvPicPr>
          <p:nvPr/>
        </p:nvPicPr>
        <p:blipFill>
          <a:blip r:embed="rId3"/>
          <a:srcRect/>
          <a:stretch>
            <a:fillRect/>
          </a:stretch>
        </p:blipFill>
        <p:spPr bwMode="auto">
          <a:xfrm>
            <a:off x="60325" y="1692275"/>
            <a:ext cx="3614738" cy="2022475"/>
          </a:xfrm>
          <a:prstGeom prst="rect">
            <a:avLst/>
          </a:prstGeom>
          <a:noFill/>
          <a:ln w="9525">
            <a:noFill/>
            <a:miter lim="800000"/>
            <a:headEnd/>
            <a:tailEnd/>
          </a:ln>
        </p:spPr>
      </p:pic>
      <p:pic>
        <p:nvPicPr>
          <p:cNvPr id="77832" name="Picture 15" descr="http://www.emc.ncep.noaa.gov/gmb/yluo/GEFS_VRFY/test/nhz500_crps_fal2018.gif"/>
          <p:cNvPicPr>
            <a:picLocks noChangeAspect="1" noChangeArrowheads="1"/>
          </p:cNvPicPr>
          <p:nvPr/>
        </p:nvPicPr>
        <p:blipFill>
          <a:blip r:embed="rId4"/>
          <a:srcRect/>
          <a:stretch>
            <a:fillRect/>
          </a:stretch>
        </p:blipFill>
        <p:spPr bwMode="auto">
          <a:xfrm>
            <a:off x="3567113" y="1676400"/>
            <a:ext cx="3321050" cy="1989138"/>
          </a:xfrm>
          <a:prstGeom prst="rect">
            <a:avLst/>
          </a:prstGeom>
          <a:noFill/>
          <a:ln w="9525">
            <a:noFill/>
            <a:miter lim="800000"/>
            <a:headEnd/>
            <a:tailEnd/>
          </a:ln>
        </p:spPr>
      </p:pic>
      <p:pic>
        <p:nvPicPr>
          <p:cNvPr id="77833" name="Picture 18" descr="http://www.emc.ncep.noaa.gov/gmb/yluo/GEFS_VRFY/test/shz500_crps_fal2018.gif"/>
          <p:cNvPicPr>
            <a:picLocks noChangeAspect="1" noChangeArrowheads="1"/>
          </p:cNvPicPr>
          <p:nvPr/>
        </p:nvPicPr>
        <p:blipFill>
          <a:blip r:embed="rId5"/>
          <a:srcRect/>
          <a:stretch>
            <a:fillRect/>
          </a:stretch>
        </p:blipFill>
        <p:spPr bwMode="auto">
          <a:xfrm>
            <a:off x="3546475" y="4271963"/>
            <a:ext cx="3341688" cy="2316162"/>
          </a:xfrm>
          <a:prstGeom prst="rect">
            <a:avLst/>
          </a:prstGeom>
          <a:noFill/>
          <a:ln w="9525">
            <a:noFill/>
            <a:miter lim="800000"/>
            <a:headEnd/>
            <a:tailEnd/>
          </a:ln>
        </p:spPr>
      </p:pic>
      <p:sp>
        <p:nvSpPr>
          <p:cNvPr id="77834" name="TextBox 36"/>
          <p:cNvSpPr txBox="1">
            <a:spLocks noChangeArrowheads="1"/>
          </p:cNvSpPr>
          <p:nvPr/>
        </p:nvSpPr>
        <p:spPr bwMode="auto">
          <a:xfrm>
            <a:off x="4584700" y="3821113"/>
            <a:ext cx="1843088" cy="307975"/>
          </a:xfrm>
          <a:prstGeom prst="rect">
            <a:avLst/>
          </a:prstGeom>
          <a:noFill/>
          <a:ln w="9525">
            <a:noFill/>
            <a:miter lim="800000"/>
            <a:headEnd/>
            <a:tailEnd/>
          </a:ln>
        </p:spPr>
        <p:txBody>
          <a:bodyPr>
            <a:spAutoFit/>
          </a:bodyPr>
          <a:lstStyle/>
          <a:p>
            <a:r>
              <a:rPr lang="en-US" b="1"/>
              <a:t>SH Z500 CRPSS</a:t>
            </a:r>
          </a:p>
        </p:txBody>
      </p:sp>
      <p:sp>
        <p:nvSpPr>
          <p:cNvPr id="77835" name="TextBox 1"/>
          <p:cNvSpPr txBox="1">
            <a:spLocks noChangeArrowheads="1"/>
          </p:cNvSpPr>
          <p:nvPr/>
        </p:nvSpPr>
        <p:spPr bwMode="auto">
          <a:xfrm>
            <a:off x="2955925" y="628650"/>
            <a:ext cx="2757488" cy="400050"/>
          </a:xfrm>
          <a:prstGeom prst="rect">
            <a:avLst/>
          </a:prstGeom>
          <a:noFill/>
          <a:ln w="9525">
            <a:noFill/>
            <a:miter lim="800000"/>
            <a:headEnd/>
            <a:tailEnd/>
          </a:ln>
        </p:spPr>
        <p:txBody>
          <a:bodyPr wrap="none">
            <a:spAutoFit/>
          </a:bodyPr>
          <a:lstStyle/>
          <a:p>
            <a:r>
              <a:rPr lang="en-US" sz="2000" b="1"/>
              <a:t>20180820 ~ 20180908</a:t>
            </a:r>
          </a:p>
        </p:txBody>
      </p:sp>
      <p:sp>
        <p:nvSpPr>
          <p:cNvPr id="77836" name="TextBox 3"/>
          <p:cNvSpPr txBox="1">
            <a:spLocks noChangeArrowheads="1"/>
          </p:cNvSpPr>
          <p:nvPr/>
        </p:nvSpPr>
        <p:spPr bwMode="auto">
          <a:xfrm>
            <a:off x="2355850" y="2913063"/>
            <a:ext cx="730250" cy="307975"/>
          </a:xfrm>
          <a:prstGeom prst="rect">
            <a:avLst/>
          </a:prstGeom>
          <a:noFill/>
          <a:ln w="9525">
            <a:noFill/>
            <a:miter lim="800000"/>
            <a:headEnd/>
            <a:tailEnd/>
          </a:ln>
        </p:spPr>
        <p:txBody>
          <a:bodyPr wrap="none">
            <a:spAutoFit/>
          </a:bodyPr>
          <a:lstStyle/>
          <a:p>
            <a:r>
              <a:rPr lang="en-US"/>
              <a:t>spread</a:t>
            </a:r>
          </a:p>
        </p:txBody>
      </p:sp>
      <p:sp>
        <p:nvSpPr>
          <p:cNvPr id="77837" name="TextBox 15"/>
          <p:cNvSpPr txBox="1">
            <a:spLocks noChangeArrowheads="1"/>
          </p:cNvSpPr>
          <p:nvPr/>
        </p:nvSpPr>
        <p:spPr bwMode="auto">
          <a:xfrm>
            <a:off x="2003425" y="2344738"/>
            <a:ext cx="703263" cy="307975"/>
          </a:xfrm>
          <a:prstGeom prst="rect">
            <a:avLst/>
          </a:prstGeom>
          <a:noFill/>
          <a:ln w="9525">
            <a:noFill/>
            <a:miter lim="800000"/>
            <a:headEnd/>
            <a:tailEnd/>
          </a:ln>
        </p:spPr>
        <p:txBody>
          <a:bodyPr wrap="none">
            <a:spAutoFit/>
          </a:bodyPr>
          <a:lstStyle/>
          <a:p>
            <a:r>
              <a:rPr lang="en-US"/>
              <a:t>RMSE</a:t>
            </a:r>
          </a:p>
        </p:txBody>
      </p:sp>
      <p:sp>
        <p:nvSpPr>
          <p:cNvPr id="77838" name="TextBox 4"/>
          <p:cNvSpPr txBox="1">
            <a:spLocks noChangeArrowheads="1"/>
          </p:cNvSpPr>
          <p:nvPr/>
        </p:nvSpPr>
        <p:spPr bwMode="auto">
          <a:xfrm>
            <a:off x="7037388" y="5608638"/>
            <a:ext cx="1854200" cy="954087"/>
          </a:xfrm>
          <a:prstGeom prst="rect">
            <a:avLst/>
          </a:prstGeom>
          <a:noFill/>
          <a:ln w="9525">
            <a:noFill/>
            <a:miter lim="800000"/>
            <a:headEnd/>
            <a:tailEnd/>
          </a:ln>
        </p:spPr>
        <p:txBody>
          <a:bodyPr>
            <a:spAutoFit/>
          </a:bodyPr>
          <a:lstStyle/>
          <a:p>
            <a:r>
              <a:rPr lang="en-US" b="1"/>
              <a:t>Black: ops GEFS</a:t>
            </a:r>
          </a:p>
          <a:p>
            <a:endParaRPr lang="en-US" b="1"/>
          </a:p>
          <a:p>
            <a:r>
              <a:rPr lang="en-US" b="1">
                <a:solidFill>
                  <a:srgbClr val="FF0000"/>
                </a:solidFill>
              </a:rPr>
              <a:t>Red: ops GFS w/ FV3GFS ICs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79"/>
          <p:cNvSpPr txBox="1">
            <a:spLocks noChangeArrowheads="1"/>
          </p:cNvSpPr>
          <p:nvPr/>
        </p:nvSpPr>
        <p:spPr bwMode="auto">
          <a:xfrm>
            <a:off x="2889250" y="176213"/>
            <a:ext cx="2673350" cy="641350"/>
          </a:xfrm>
          <a:prstGeom prst="rect">
            <a:avLst/>
          </a:prstGeom>
          <a:noFill/>
          <a:ln w="9525">
            <a:noFill/>
            <a:miter lim="800000"/>
            <a:headEnd/>
            <a:tailEnd/>
          </a:ln>
        </p:spPr>
        <p:txBody>
          <a:bodyPr>
            <a:spAutoFit/>
          </a:bodyPr>
          <a:lstStyle/>
          <a:p>
            <a:r>
              <a:rPr lang="en-US" sz="3600" b="1"/>
              <a:t>Quad Chart</a:t>
            </a:r>
          </a:p>
        </p:txBody>
      </p:sp>
      <p:pic>
        <p:nvPicPr>
          <p:cNvPr id="22530" name="Picture 80"/>
          <p:cNvPicPr>
            <a:picLocks noChangeAspect="1" noChangeArrowheads="1"/>
          </p:cNvPicPr>
          <p:nvPr/>
        </p:nvPicPr>
        <p:blipFill>
          <a:blip r:embed="rId3"/>
          <a:srcRect/>
          <a:stretch>
            <a:fillRect/>
          </a:stretch>
        </p:blipFill>
        <p:spPr bwMode="auto">
          <a:xfrm>
            <a:off x="0" y="1114425"/>
            <a:ext cx="9172575" cy="5048250"/>
          </a:xfrm>
          <a:prstGeom prst="rect">
            <a:avLst/>
          </a:prstGeom>
          <a:noFill/>
          <a:ln w="9525">
            <a:noFill/>
            <a:miter lim="800000"/>
            <a:headEnd/>
            <a:tailEnd/>
          </a:ln>
        </p:spPr>
      </p:pic>
      <p:sp>
        <p:nvSpPr>
          <p:cNvPr id="22531" name="Text Box 81"/>
          <p:cNvSpPr txBox="1">
            <a:spLocks noChangeArrowheads="1"/>
          </p:cNvSpPr>
          <p:nvPr/>
        </p:nvSpPr>
        <p:spPr bwMode="auto">
          <a:xfrm>
            <a:off x="3721100" y="6178550"/>
            <a:ext cx="1855788" cy="522288"/>
          </a:xfrm>
          <a:prstGeom prst="rect">
            <a:avLst/>
          </a:prstGeom>
          <a:noFill/>
          <a:ln w="9525">
            <a:noFill/>
            <a:miter lim="800000"/>
            <a:headEnd/>
            <a:tailEnd/>
          </a:ln>
        </p:spPr>
        <p:txBody>
          <a:bodyPr wrap="none">
            <a:spAutoFit/>
          </a:bodyPr>
          <a:lstStyle/>
          <a:p>
            <a:r>
              <a:rPr lang="en-US" sz="2800" b="1">
                <a:solidFill>
                  <a:srgbClr val="0000CC"/>
                </a:solidFill>
              </a:rPr>
              <a:t>On Target</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extBox 8"/>
          <p:cNvSpPr txBox="1">
            <a:spLocks noChangeArrowheads="1"/>
          </p:cNvSpPr>
          <p:nvPr/>
        </p:nvSpPr>
        <p:spPr bwMode="auto">
          <a:xfrm>
            <a:off x="6889750" y="1497013"/>
            <a:ext cx="2239963" cy="646112"/>
          </a:xfrm>
          <a:prstGeom prst="rect">
            <a:avLst/>
          </a:prstGeom>
          <a:noFill/>
          <a:ln w="9525">
            <a:noFill/>
            <a:miter lim="800000"/>
            <a:headEnd/>
            <a:tailEnd/>
          </a:ln>
        </p:spPr>
        <p:txBody>
          <a:bodyPr wrap="none">
            <a:spAutoFit/>
          </a:bodyPr>
          <a:lstStyle/>
          <a:p>
            <a:r>
              <a:rPr lang="en-US" sz="2000" b="1">
                <a:solidFill>
                  <a:srgbClr val="FF0000"/>
                </a:solidFill>
              </a:rPr>
              <a:t>Warm Season</a:t>
            </a:r>
          </a:p>
          <a:p>
            <a:r>
              <a:rPr lang="en-US" sz="1600" b="1">
                <a:solidFill>
                  <a:schemeClr val="tx1"/>
                </a:solidFill>
              </a:rPr>
              <a:t>20170601 ~ 20170806</a:t>
            </a:r>
          </a:p>
        </p:txBody>
      </p:sp>
      <p:sp>
        <p:nvSpPr>
          <p:cNvPr id="78850" name="TextBox 24"/>
          <p:cNvSpPr txBox="1">
            <a:spLocks noChangeArrowheads="1"/>
          </p:cNvSpPr>
          <p:nvPr/>
        </p:nvSpPr>
        <p:spPr bwMode="auto">
          <a:xfrm>
            <a:off x="6913563" y="5946775"/>
            <a:ext cx="2074862" cy="646113"/>
          </a:xfrm>
          <a:prstGeom prst="rect">
            <a:avLst/>
          </a:prstGeom>
          <a:noFill/>
          <a:ln w="9525">
            <a:noFill/>
            <a:miter lim="800000"/>
            <a:headEnd/>
            <a:tailEnd/>
          </a:ln>
        </p:spPr>
        <p:txBody>
          <a:bodyPr wrap="none">
            <a:spAutoFit/>
          </a:bodyPr>
          <a:lstStyle/>
          <a:p>
            <a:r>
              <a:rPr lang="en-US" sz="2000" b="1">
                <a:solidFill>
                  <a:srgbClr val="FF0000"/>
                </a:solidFill>
              </a:rPr>
              <a:t>Cold Season</a:t>
            </a:r>
          </a:p>
          <a:p>
            <a:r>
              <a:rPr lang="en-US" sz="1600" b="1">
                <a:solidFill>
                  <a:schemeClr val="tx1"/>
                </a:solidFill>
              </a:rPr>
              <a:t>20171201-20180131</a:t>
            </a:r>
          </a:p>
        </p:txBody>
      </p:sp>
      <p:grpSp>
        <p:nvGrpSpPr>
          <p:cNvPr id="78851" name="Group 13"/>
          <p:cNvGrpSpPr>
            <a:grpSpLocks/>
          </p:cNvGrpSpPr>
          <p:nvPr/>
        </p:nvGrpSpPr>
        <p:grpSpPr bwMode="auto">
          <a:xfrm>
            <a:off x="436563" y="1296988"/>
            <a:ext cx="6477000" cy="5360987"/>
            <a:chOff x="0" y="641219"/>
            <a:chExt cx="7500343" cy="5935933"/>
          </a:xfrm>
        </p:grpSpPr>
        <p:grpSp>
          <p:nvGrpSpPr>
            <p:cNvPr id="78855" name="Group 7"/>
            <p:cNvGrpSpPr>
              <a:grpSpLocks/>
            </p:cNvGrpSpPr>
            <p:nvPr/>
          </p:nvGrpSpPr>
          <p:grpSpPr bwMode="auto">
            <a:xfrm>
              <a:off x="0" y="968104"/>
              <a:ext cx="7500343" cy="5609048"/>
              <a:chOff x="77449" y="1074121"/>
              <a:chExt cx="7500343" cy="5609048"/>
            </a:xfrm>
          </p:grpSpPr>
          <p:pic>
            <p:nvPicPr>
              <p:cNvPr id="78858" name="Picture 6" descr="http://www.emc.ncep.noaa.gov/gmb/yluo/GEFS_VRFY/fv3/nhz500_crps_sum2017.gif"/>
              <p:cNvPicPr>
                <a:picLocks noChangeAspect="1" noChangeArrowheads="1"/>
              </p:cNvPicPr>
              <p:nvPr/>
            </p:nvPicPr>
            <p:blipFill>
              <a:blip r:embed="rId2"/>
              <a:srcRect/>
              <a:stretch>
                <a:fillRect/>
              </a:stretch>
            </p:blipFill>
            <p:spPr bwMode="auto">
              <a:xfrm>
                <a:off x="222500" y="1104342"/>
                <a:ext cx="3468075" cy="2833688"/>
              </a:xfrm>
              <a:prstGeom prst="rect">
                <a:avLst/>
              </a:prstGeom>
              <a:noFill/>
              <a:ln w="9525">
                <a:noFill/>
                <a:miter lim="800000"/>
                <a:headEnd/>
                <a:tailEnd/>
              </a:ln>
            </p:spPr>
          </p:pic>
          <p:pic>
            <p:nvPicPr>
              <p:cNvPr id="78859" name="Picture 6" descr="http://www.emc.ncep.noaa.gov/gmb/yluo/GEFS_VRFY/fv3/nhz500_crps_win1718.gif"/>
              <p:cNvPicPr>
                <a:picLocks noChangeAspect="1" noChangeArrowheads="1"/>
              </p:cNvPicPr>
              <p:nvPr/>
            </p:nvPicPr>
            <p:blipFill>
              <a:blip r:embed="rId3"/>
              <a:srcRect/>
              <a:stretch>
                <a:fillRect/>
              </a:stretch>
            </p:blipFill>
            <p:spPr bwMode="auto">
              <a:xfrm>
                <a:off x="77449" y="3849481"/>
                <a:ext cx="3613126" cy="2833688"/>
              </a:xfrm>
              <a:prstGeom prst="rect">
                <a:avLst/>
              </a:prstGeom>
              <a:noFill/>
              <a:ln w="9525">
                <a:noFill/>
                <a:miter lim="800000"/>
                <a:headEnd/>
                <a:tailEnd/>
              </a:ln>
            </p:spPr>
          </p:pic>
          <p:pic>
            <p:nvPicPr>
              <p:cNvPr id="78860" name="Picture 2" descr="http://www.emc.ncep.noaa.gov/gmb/yluo/GEFS_VRFY/fv3/nhz500_rms_sum2017.gif"/>
              <p:cNvPicPr>
                <a:picLocks noChangeAspect="1" noChangeArrowheads="1"/>
              </p:cNvPicPr>
              <p:nvPr/>
            </p:nvPicPr>
            <p:blipFill>
              <a:blip r:embed="rId4"/>
              <a:srcRect/>
              <a:stretch>
                <a:fillRect/>
              </a:stretch>
            </p:blipFill>
            <p:spPr bwMode="auto">
              <a:xfrm>
                <a:off x="3690575" y="1074121"/>
                <a:ext cx="3866175" cy="2833688"/>
              </a:xfrm>
              <a:prstGeom prst="rect">
                <a:avLst/>
              </a:prstGeom>
              <a:noFill/>
              <a:ln w="9525">
                <a:noFill/>
                <a:miter lim="800000"/>
                <a:headEnd/>
                <a:tailEnd/>
              </a:ln>
            </p:spPr>
          </p:pic>
          <p:pic>
            <p:nvPicPr>
              <p:cNvPr id="78861" name="Picture 2" descr="http://www.emc.ncep.noaa.gov/gmb/yluo/GEFS_VRFY/fv3/nhz500_rms_win1718.gif"/>
              <p:cNvPicPr>
                <a:picLocks noChangeAspect="1" noChangeArrowheads="1"/>
              </p:cNvPicPr>
              <p:nvPr/>
            </p:nvPicPr>
            <p:blipFill>
              <a:blip r:embed="rId5"/>
              <a:srcRect/>
              <a:stretch>
                <a:fillRect/>
              </a:stretch>
            </p:blipFill>
            <p:spPr bwMode="auto">
              <a:xfrm>
                <a:off x="3690575" y="3842080"/>
                <a:ext cx="3887217" cy="2833688"/>
              </a:xfrm>
              <a:prstGeom prst="rect">
                <a:avLst/>
              </a:prstGeom>
              <a:noFill/>
              <a:ln w="9525">
                <a:noFill/>
                <a:miter lim="800000"/>
                <a:headEnd/>
                <a:tailEnd/>
              </a:ln>
            </p:spPr>
          </p:pic>
        </p:grpSp>
        <p:sp>
          <p:nvSpPr>
            <p:cNvPr id="78856" name="TextBox 9"/>
            <p:cNvSpPr txBox="1">
              <a:spLocks noChangeArrowheads="1"/>
            </p:cNvSpPr>
            <p:nvPr/>
          </p:nvSpPr>
          <p:spPr bwMode="auto">
            <a:xfrm>
              <a:off x="1565681" y="641219"/>
              <a:ext cx="1321980" cy="340762"/>
            </a:xfrm>
            <a:prstGeom prst="rect">
              <a:avLst/>
            </a:prstGeom>
            <a:noFill/>
            <a:ln w="9525">
              <a:noFill/>
              <a:miter lim="800000"/>
              <a:headEnd/>
              <a:tailEnd/>
            </a:ln>
          </p:spPr>
          <p:txBody>
            <a:bodyPr wrap="none">
              <a:spAutoFit/>
            </a:bodyPr>
            <a:lstStyle/>
            <a:p>
              <a:r>
                <a:rPr lang="en-US" b="1">
                  <a:solidFill>
                    <a:srgbClr val="0000CC"/>
                  </a:solidFill>
                </a:rPr>
                <a:t>Z500 CRPS</a:t>
              </a:r>
            </a:p>
          </p:txBody>
        </p:sp>
        <p:sp>
          <p:nvSpPr>
            <p:cNvPr id="78857" name="TextBox 11"/>
            <p:cNvSpPr txBox="1">
              <a:spLocks noChangeArrowheads="1"/>
            </p:cNvSpPr>
            <p:nvPr/>
          </p:nvSpPr>
          <p:spPr bwMode="auto">
            <a:xfrm>
              <a:off x="4645269" y="641219"/>
              <a:ext cx="2530361" cy="340762"/>
            </a:xfrm>
            <a:prstGeom prst="rect">
              <a:avLst/>
            </a:prstGeom>
            <a:noFill/>
            <a:ln w="9525">
              <a:noFill/>
              <a:miter lim="800000"/>
              <a:headEnd/>
              <a:tailEnd/>
            </a:ln>
          </p:spPr>
          <p:txBody>
            <a:bodyPr wrap="none">
              <a:spAutoFit/>
            </a:bodyPr>
            <a:lstStyle/>
            <a:p>
              <a:r>
                <a:rPr lang="en-US" b="1">
                  <a:solidFill>
                    <a:srgbClr val="0000CC"/>
                  </a:solidFill>
                </a:rPr>
                <a:t>Z500 RMSE and Spread</a:t>
              </a:r>
            </a:p>
          </p:txBody>
        </p:sp>
      </p:grpSp>
      <p:sp>
        <p:nvSpPr>
          <p:cNvPr id="78852" name="TextBox 27"/>
          <p:cNvSpPr txBox="1">
            <a:spLocks noChangeArrowheads="1"/>
          </p:cNvSpPr>
          <p:nvPr/>
        </p:nvSpPr>
        <p:spPr bwMode="auto">
          <a:xfrm>
            <a:off x="1511300" y="349250"/>
            <a:ext cx="5878513" cy="400050"/>
          </a:xfrm>
          <a:prstGeom prst="rect">
            <a:avLst/>
          </a:prstGeom>
          <a:noFill/>
          <a:ln w="9525">
            <a:noFill/>
            <a:miter lim="800000"/>
            <a:headEnd/>
            <a:tailEnd/>
          </a:ln>
        </p:spPr>
        <p:txBody>
          <a:bodyPr wrap="none">
            <a:spAutoFit/>
          </a:bodyPr>
          <a:lstStyle/>
          <a:p>
            <a:r>
              <a:rPr lang="en-US" altLang="zh-CN" sz="2000" b="1">
                <a:solidFill>
                  <a:srgbClr val="FF0000"/>
                </a:solidFill>
              </a:rPr>
              <a:t>Experimental</a:t>
            </a:r>
            <a:r>
              <a:rPr lang="en-US" altLang="zh-CN" sz="2000" b="1"/>
              <a:t> </a:t>
            </a:r>
            <a:r>
              <a:rPr lang="en-US" altLang="zh-CN" sz="2000" b="1">
                <a:solidFill>
                  <a:srgbClr val="FF0000"/>
                </a:solidFill>
              </a:rPr>
              <a:t>GEFSv12</a:t>
            </a:r>
            <a:r>
              <a:rPr lang="en-US" altLang="zh-CN" sz="2000" b="1"/>
              <a:t> Initialized with FV3GFS</a:t>
            </a:r>
            <a:endParaRPr lang="en-US" sz="2000" b="1"/>
          </a:p>
        </p:txBody>
      </p:sp>
      <p:sp>
        <p:nvSpPr>
          <p:cNvPr id="18" name="Rectangle 17">
            <a:extLst>
              <a:ext uri="{FF2B5EF4-FFF2-40B4-BE49-F238E27FC236}"/>
            </a:extLst>
          </p:cNvPr>
          <p:cNvSpPr/>
          <p:nvPr/>
        </p:nvSpPr>
        <p:spPr>
          <a:xfrm>
            <a:off x="6997700" y="2562225"/>
            <a:ext cx="2024063" cy="2062163"/>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en-US" sz="1600" b="1" dirty="0">
                <a:cs typeface="Arial" panose="020B0604020202020204" pitchFamily="34" charset="0"/>
              </a:rPr>
              <a:t>Experimental GEFS </a:t>
            </a:r>
            <a:r>
              <a:rPr lang="en-US" sz="1600" b="1" dirty="0">
                <a:cs typeface="Arial" panose="020B0604020202020204" pitchFamily="34" charset="0"/>
              </a:rPr>
              <a:t>(v12 beta) overall</a:t>
            </a:r>
          </a:p>
          <a:p>
            <a:pPr>
              <a:defRPr/>
            </a:pPr>
            <a:r>
              <a:rPr lang="en-US" sz="1600" b="1" dirty="0">
                <a:cs typeface="Arial" panose="020B0604020202020204" pitchFamily="34" charset="0"/>
              </a:rPr>
              <a:t>outperforms OPS-GEFS</a:t>
            </a:r>
          </a:p>
          <a:p>
            <a:pPr>
              <a:defRPr/>
            </a:pPr>
            <a:r>
              <a:rPr lang="en-US" sz="1600" b="1" dirty="0">
                <a:cs typeface="Arial" panose="020B0604020202020204" pitchFamily="34" charset="0"/>
              </a:rPr>
              <a:t>(v11) in </a:t>
            </a:r>
            <a:r>
              <a:rPr lang="en-US" sz="1600" b="1" dirty="0">
                <a:cs typeface="Arial" panose="020B0604020202020204" pitchFamily="34" charset="0"/>
              </a:rPr>
              <a:t>various</a:t>
            </a:r>
            <a:endParaRPr lang="en-US" sz="1600" b="1" dirty="0">
              <a:cs typeface="Arial" panose="020B0604020202020204" pitchFamily="34" charset="0"/>
            </a:endParaRPr>
          </a:p>
          <a:p>
            <a:pPr>
              <a:defRPr/>
            </a:pPr>
            <a:r>
              <a:rPr lang="en-US" sz="1600" b="1" dirty="0">
                <a:cs typeface="Arial" panose="020B0604020202020204" pitchFamily="34" charset="0"/>
              </a:rPr>
              <a:t>standard verification </a:t>
            </a:r>
            <a:r>
              <a:rPr lang="en-US" sz="1600" b="1" dirty="0">
                <a:cs typeface="Arial" panose="020B0604020202020204" pitchFamily="34" charset="0"/>
              </a:rPr>
              <a:t>scores</a:t>
            </a:r>
            <a:endParaRPr lang="en-US" sz="1600" b="1" dirty="0"/>
          </a:p>
        </p:txBody>
      </p:sp>
      <p:sp>
        <p:nvSpPr>
          <p:cNvPr id="78854" name="TextBox 1"/>
          <p:cNvSpPr txBox="1">
            <a:spLocks noChangeArrowheads="1"/>
          </p:cNvSpPr>
          <p:nvPr/>
        </p:nvSpPr>
        <p:spPr bwMode="auto">
          <a:xfrm>
            <a:off x="3248025" y="787400"/>
            <a:ext cx="2757488" cy="400050"/>
          </a:xfrm>
          <a:prstGeom prst="rect">
            <a:avLst/>
          </a:prstGeom>
          <a:noFill/>
          <a:ln w="9525">
            <a:noFill/>
            <a:miter lim="800000"/>
            <a:headEnd/>
            <a:tailEnd/>
          </a:ln>
        </p:spPr>
        <p:txBody>
          <a:bodyPr wrap="none">
            <a:spAutoFit/>
          </a:bodyPr>
          <a:lstStyle/>
          <a:p>
            <a:r>
              <a:rPr lang="en-US" sz="2000" b="1"/>
              <a:t>20170601 ~ 20170806</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873" name="Group 2"/>
          <p:cNvGrpSpPr>
            <a:grpSpLocks/>
          </p:cNvGrpSpPr>
          <p:nvPr/>
        </p:nvGrpSpPr>
        <p:grpSpPr bwMode="auto">
          <a:xfrm>
            <a:off x="3592513" y="2127250"/>
            <a:ext cx="3173412" cy="4440238"/>
            <a:chOff x="3947282" y="1212112"/>
            <a:chExt cx="2560232" cy="5355312"/>
          </a:xfrm>
        </p:grpSpPr>
        <p:pic>
          <p:nvPicPr>
            <p:cNvPr id="79882" name="Picture 4" descr="http://www.emc.ncep.noaa.gov/gmb/yluo/GEFS_VRFY/fv3_0.5deg/sum2017/CONUSprcp_RELI_5.00_day3.gif"/>
            <p:cNvPicPr>
              <a:picLocks noChangeAspect="1" noChangeArrowheads="1"/>
            </p:cNvPicPr>
            <p:nvPr/>
          </p:nvPicPr>
          <p:blipFill>
            <a:blip r:embed="rId2"/>
            <a:srcRect l="10841" r="15083"/>
            <a:stretch>
              <a:fillRect/>
            </a:stretch>
          </p:blipFill>
          <p:spPr bwMode="auto">
            <a:xfrm>
              <a:off x="3947282" y="1212112"/>
              <a:ext cx="2560232" cy="2670775"/>
            </a:xfrm>
            <a:prstGeom prst="rect">
              <a:avLst/>
            </a:prstGeom>
            <a:noFill/>
            <a:ln w="9525">
              <a:noFill/>
              <a:miter lim="800000"/>
              <a:headEnd/>
              <a:tailEnd/>
            </a:ln>
          </p:spPr>
        </p:pic>
        <p:pic>
          <p:nvPicPr>
            <p:cNvPr id="79883" name="Picture 4" descr="http://www.emc.ncep.noaa.gov/gmb/yluo/GEFS_VRFY/fv3_0.5deg/win1718/CONUSprcp_RELI_5.00_day3.gif"/>
            <p:cNvPicPr>
              <a:picLocks noChangeAspect="1" noChangeArrowheads="1"/>
            </p:cNvPicPr>
            <p:nvPr/>
          </p:nvPicPr>
          <p:blipFill>
            <a:blip r:embed="rId3"/>
            <a:srcRect l="10841" r="15083"/>
            <a:stretch>
              <a:fillRect/>
            </a:stretch>
          </p:blipFill>
          <p:spPr bwMode="auto">
            <a:xfrm>
              <a:off x="3947282" y="3896648"/>
              <a:ext cx="2560232" cy="2670776"/>
            </a:xfrm>
            <a:prstGeom prst="rect">
              <a:avLst/>
            </a:prstGeom>
            <a:noFill/>
            <a:ln w="9525">
              <a:noFill/>
              <a:miter lim="800000"/>
              <a:headEnd/>
              <a:tailEnd/>
            </a:ln>
          </p:spPr>
        </p:pic>
      </p:grpSp>
      <p:sp>
        <p:nvSpPr>
          <p:cNvPr id="79874" name="Title 1"/>
          <p:cNvSpPr txBox="1">
            <a:spLocks/>
          </p:cNvSpPr>
          <p:nvPr/>
        </p:nvSpPr>
        <p:spPr bwMode="auto">
          <a:xfrm>
            <a:off x="55563" y="292100"/>
            <a:ext cx="8861425" cy="768350"/>
          </a:xfrm>
          <a:prstGeom prst="rect">
            <a:avLst/>
          </a:prstGeom>
          <a:noFill/>
          <a:ln w="9525">
            <a:noFill/>
            <a:miter lim="800000"/>
            <a:headEnd/>
            <a:tailEnd/>
          </a:ln>
        </p:spPr>
        <p:txBody>
          <a:bodyPr anchor="ctr"/>
          <a:lstStyle/>
          <a:p>
            <a:pPr algn="ctr" defTabSz="457200"/>
            <a:r>
              <a:rPr lang="en-US" altLang="zh-CN" sz="2000" b="1">
                <a:solidFill>
                  <a:srgbClr val="FF0000"/>
                </a:solidFill>
              </a:rPr>
              <a:t>Experimental</a:t>
            </a:r>
            <a:r>
              <a:rPr lang="en-US" altLang="zh-CN" sz="2000" b="1"/>
              <a:t> </a:t>
            </a:r>
            <a:r>
              <a:rPr lang="en-US" altLang="zh-CN" sz="2000" b="1">
                <a:solidFill>
                  <a:srgbClr val="FF0000"/>
                </a:solidFill>
              </a:rPr>
              <a:t>GEFSv12</a:t>
            </a:r>
            <a:r>
              <a:rPr lang="en-US" altLang="zh-CN" sz="2000" b="1"/>
              <a:t> </a:t>
            </a:r>
            <a:r>
              <a:rPr lang="en-US" altLang="zh-CN" sz="2000" b="1">
                <a:solidFill>
                  <a:srgbClr val="FF0000"/>
                </a:solidFill>
              </a:rPr>
              <a:t> </a:t>
            </a:r>
            <a:r>
              <a:rPr lang="en-US" altLang="zh-CN" sz="2000" b="1"/>
              <a:t>Initialized with FV3GFS: </a:t>
            </a:r>
          </a:p>
          <a:p>
            <a:pPr algn="ctr" defTabSz="457200"/>
            <a:r>
              <a:rPr lang="en-US" altLang="zh-CN" sz="2000" b="1"/>
              <a:t> CONUS Precipitation</a:t>
            </a:r>
            <a:endParaRPr lang="en-US" sz="2000" b="1"/>
          </a:p>
        </p:txBody>
      </p:sp>
      <p:sp>
        <p:nvSpPr>
          <p:cNvPr id="7" name="Rectangle 6">
            <a:extLst>
              <a:ext uri="{FF2B5EF4-FFF2-40B4-BE49-F238E27FC236}"/>
            </a:extLst>
          </p:cNvPr>
          <p:cNvSpPr/>
          <p:nvPr/>
        </p:nvSpPr>
        <p:spPr>
          <a:xfrm>
            <a:off x="6661150" y="2684463"/>
            <a:ext cx="2392363" cy="224790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en-US" sz="2000" dirty="0"/>
              <a:t>Precipitation </a:t>
            </a:r>
            <a:r>
              <a:rPr lang="en-US" sz="2000" dirty="0"/>
              <a:t>forecast is</a:t>
            </a:r>
          </a:p>
          <a:p>
            <a:pPr>
              <a:defRPr/>
            </a:pPr>
            <a:r>
              <a:rPr lang="en-US" sz="2000" dirty="0"/>
              <a:t>improved</a:t>
            </a:r>
            <a:endParaRPr lang="en-US" sz="2000" dirty="0"/>
          </a:p>
          <a:p>
            <a:pPr>
              <a:defRPr/>
            </a:pPr>
            <a:r>
              <a:rPr lang="en-US" sz="2000" dirty="0"/>
              <a:t>compared with OPS-GEFS</a:t>
            </a:r>
          </a:p>
          <a:p>
            <a:pPr>
              <a:defRPr/>
            </a:pPr>
            <a:r>
              <a:rPr lang="en-US" sz="2000" dirty="0"/>
              <a:t>(v11), especially </a:t>
            </a:r>
            <a:r>
              <a:rPr lang="en-US" sz="2000" dirty="0"/>
              <a:t>for</a:t>
            </a:r>
            <a:endParaRPr lang="en-US" sz="2000" dirty="0"/>
          </a:p>
          <a:p>
            <a:pPr>
              <a:defRPr/>
            </a:pPr>
            <a:r>
              <a:rPr lang="en-US" sz="2000" dirty="0"/>
              <a:t>reliability</a:t>
            </a:r>
            <a:r>
              <a:rPr lang="en-US" sz="2000" dirty="0"/>
              <a:t>.</a:t>
            </a:r>
            <a:endParaRPr lang="en-US" sz="2000" dirty="0"/>
          </a:p>
        </p:txBody>
      </p:sp>
      <p:sp>
        <p:nvSpPr>
          <p:cNvPr id="79876" name="TextBox 5"/>
          <p:cNvSpPr txBox="1">
            <a:spLocks noChangeArrowheads="1"/>
          </p:cNvSpPr>
          <p:nvPr/>
        </p:nvSpPr>
        <p:spPr bwMode="auto">
          <a:xfrm>
            <a:off x="4210050" y="1406525"/>
            <a:ext cx="2135188" cy="646113"/>
          </a:xfrm>
          <a:prstGeom prst="rect">
            <a:avLst/>
          </a:prstGeom>
          <a:noFill/>
          <a:ln w="9525">
            <a:noFill/>
            <a:miter lim="800000"/>
            <a:headEnd/>
            <a:tailEnd/>
          </a:ln>
        </p:spPr>
        <p:txBody>
          <a:bodyPr>
            <a:spAutoFit/>
          </a:bodyPr>
          <a:lstStyle/>
          <a:p>
            <a:r>
              <a:rPr lang="en-US" sz="1800" b="1">
                <a:solidFill>
                  <a:srgbClr val="0000CC"/>
                </a:solidFill>
              </a:rPr>
              <a:t>60-84hr forecast </a:t>
            </a:r>
          </a:p>
          <a:p>
            <a:r>
              <a:rPr lang="en-US" sz="1800" b="1">
                <a:solidFill>
                  <a:srgbClr val="0000CC"/>
                </a:solidFill>
              </a:rPr>
              <a:t>&gt;5mm  Reliability </a:t>
            </a:r>
          </a:p>
        </p:txBody>
      </p:sp>
      <p:pic>
        <p:nvPicPr>
          <p:cNvPr id="79877" name="Picture 2" descr="http://www.emc.ncep.noaa.gov/gmb/yluo/GEFS_VRFY/fv3_0.5deg/win1718/CONUSprcp_Brier_1.00.gif"/>
          <p:cNvPicPr>
            <a:picLocks noChangeAspect="1" noChangeArrowheads="1"/>
          </p:cNvPicPr>
          <p:nvPr/>
        </p:nvPicPr>
        <p:blipFill>
          <a:blip r:embed="rId4"/>
          <a:srcRect/>
          <a:stretch>
            <a:fillRect/>
          </a:stretch>
        </p:blipFill>
        <p:spPr bwMode="auto">
          <a:xfrm>
            <a:off x="88900" y="4371975"/>
            <a:ext cx="3254375" cy="1903413"/>
          </a:xfrm>
          <a:prstGeom prst="rect">
            <a:avLst/>
          </a:prstGeom>
          <a:noFill/>
          <a:ln w="9525">
            <a:noFill/>
            <a:miter lim="800000"/>
            <a:headEnd/>
            <a:tailEnd/>
          </a:ln>
        </p:spPr>
      </p:pic>
      <p:pic>
        <p:nvPicPr>
          <p:cNvPr id="79878" name="Picture 2" descr="http://www.emc.ncep.noaa.gov/gmb/yluo/GEFS_VRFY/fv3_0.5deg/sum2017/CONUSprcp_Brier_1.00.gif"/>
          <p:cNvPicPr>
            <a:picLocks noChangeAspect="1" noChangeArrowheads="1"/>
          </p:cNvPicPr>
          <p:nvPr/>
        </p:nvPicPr>
        <p:blipFill>
          <a:blip r:embed="rId5"/>
          <a:srcRect/>
          <a:stretch>
            <a:fillRect/>
          </a:stretch>
        </p:blipFill>
        <p:spPr bwMode="auto">
          <a:xfrm>
            <a:off x="0" y="2141538"/>
            <a:ext cx="3343275" cy="1835150"/>
          </a:xfrm>
          <a:prstGeom prst="rect">
            <a:avLst/>
          </a:prstGeom>
          <a:noFill/>
          <a:ln w="9525">
            <a:noFill/>
            <a:miter lim="800000"/>
            <a:headEnd/>
            <a:tailEnd/>
          </a:ln>
        </p:spPr>
      </p:pic>
      <p:sp>
        <p:nvSpPr>
          <p:cNvPr id="79879" name="TextBox 11"/>
          <p:cNvSpPr txBox="1">
            <a:spLocks noChangeArrowheads="1"/>
          </p:cNvSpPr>
          <p:nvPr/>
        </p:nvSpPr>
        <p:spPr bwMode="auto">
          <a:xfrm>
            <a:off x="968375" y="1544638"/>
            <a:ext cx="1579563" cy="369887"/>
          </a:xfrm>
          <a:prstGeom prst="rect">
            <a:avLst/>
          </a:prstGeom>
          <a:noFill/>
          <a:ln w="9525">
            <a:noFill/>
            <a:miter lim="800000"/>
            <a:headEnd/>
            <a:tailEnd/>
          </a:ln>
        </p:spPr>
        <p:txBody>
          <a:bodyPr>
            <a:spAutoFit/>
          </a:bodyPr>
          <a:lstStyle/>
          <a:p>
            <a:r>
              <a:rPr lang="en-US" sz="1800" b="1">
                <a:solidFill>
                  <a:srgbClr val="0000CC"/>
                </a:solidFill>
              </a:rPr>
              <a:t>&gt;1mm BSS</a:t>
            </a:r>
          </a:p>
        </p:txBody>
      </p:sp>
      <p:sp>
        <p:nvSpPr>
          <p:cNvPr id="79880" name="TextBox 12"/>
          <p:cNvSpPr txBox="1">
            <a:spLocks noChangeArrowheads="1"/>
          </p:cNvSpPr>
          <p:nvPr/>
        </p:nvSpPr>
        <p:spPr bwMode="auto">
          <a:xfrm>
            <a:off x="6737350" y="1590675"/>
            <a:ext cx="2241550" cy="647700"/>
          </a:xfrm>
          <a:prstGeom prst="rect">
            <a:avLst/>
          </a:prstGeom>
          <a:noFill/>
          <a:ln w="9525">
            <a:noFill/>
            <a:miter lim="800000"/>
            <a:headEnd/>
            <a:tailEnd/>
          </a:ln>
        </p:spPr>
        <p:txBody>
          <a:bodyPr wrap="none">
            <a:spAutoFit/>
          </a:bodyPr>
          <a:lstStyle/>
          <a:p>
            <a:r>
              <a:rPr lang="en-US" sz="2000" b="1">
                <a:solidFill>
                  <a:srgbClr val="FF0000"/>
                </a:solidFill>
              </a:rPr>
              <a:t>Warm Season</a:t>
            </a:r>
          </a:p>
          <a:p>
            <a:r>
              <a:rPr lang="en-US" sz="1600" b="1">
                <a:solidFill>
                  <a:schemeClr val="tx1"/>
                </a:solidFill>
              </a:rPr>
              <a:t>20170601 ~ 20170806</a:t>
            </a:r>
          </a:p>
        </p:txBody>
      </p:sp>
      <p:sp>
        <p:nvSpPr>
          <p:cNvPr id="79881" name="TextBox 13"/>
          <p:cNvSpPr txBox="1">
            <a:spLocks noChangeArrowheads="1"/>
          </p:cNvSpPr>
          <p:nvPr/>
        </p:nvSpPr>
        <p:spPr bwMode="auto">
          <a:xfrm>
            <a:off x="6913563" y="5946775"/>
            <a:ext cx="2074862" cy="646113"/>
          </a:xfrm>
          <a:prstGeom prst="rect">
            <a:avLst/>
          </a:prstGeom>
          <a:noFill/>
          <a:ln w="9525">
            <a:noFill/>
            <a:miter lim="800000"/>
            <a:headEnd/>
            <a:tailEnd/>
          </a:ln>
        </p:spPr>
        <p:txBody>
          <a:bodyPr wrap="none">
            <a:spAutoFit/>
          </a:bodyPr>
          <a:lstStyle/>
          <a:p>
            <a:r>
              <a:rPr lang="en-US" sz="2000" b="1">
                <a:solidFill>
                  <a:srgbClr val="FF0000"/>
                </a:solidFill>
              </a:rPr>
              <a:t>Cold Season</a:t>
            </a:r>
          </a:p>
          <a:p>
            <a:r>
              <a:rPr lang="en-US" sz="1600" b="1">
                <a:solidFill>
                  <a:schemeClr val="tx1"/>
                </a:solidFill>
              </a:rPr>
              <a:t>20171201-20180131</a:t>
            </a:r>
          </a:p>
        </p:txBody>
      </p:sp>
    </p:spTree>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Google Shape;54;p13"/>
          <p:cNvSpPr txBox="1">
            <a:spLocks noGrp="1"/>
          </p:cNvSpPr>
          <p:nvPr>
            <p:ph type="title" idx="4294967295"/>
          </p:nvPr>
        </p:nvSpPr>
        <p:spPr>
          <a:xfrm>
            <a:off x="311150" y="331788"/>
            <a:ext cx="8521700" cy="498475"/>
          </a:xfrm>
        </p:spPr>
        <p:txBody>
          <a:bodyPr anchor="t"/>
          <a:lstStyle/>
          <a:p>
            <a:pPr algn="ctr" eaLnBrk="1" hangingPunct="1">
              <a:buSzPts val="2800"/>
              <a:defRPr/>
            </a:pPr>
            <a:r>
              <a:rPr lang="en-US" sz="2000" b="1">
                <a:solidFill>
                  <a:srgbClr val="0000CC"/>
                </a:solidFill>
                <a:latin typeface="Arial" charset="0"/>
                <a:cs typeface="Arial" charset="0"/>
              </a:rPr>
              <a:t>Global Wave Model Testing </a:t>
            </a:r>
            <a:r>
              <a:rPr lang="en-US" sz="2000" b="1">
                <a:solidFill>
                  <a:srgbClr val="0000CC"/>
                </a:solidFill>
                <a:effectLst>
                  <a:outerShdw blurRad="38100" dist="38100" dir="2700000" algn="tl">
                    <a:srgbClr val="C0C0C0"/>
                  </a:outerShdw>
                </a:effectLst>
                <a:latin typeface="Arial" charset="0"/>
                <a:cs typeface="Arial" charset="0"/>
              </a:rPr>
              <a:t>with FV3GFS</a:t>
            </a:r>
          </a:p>
        </p:txBody>
      </p:sp>
      <p:sp>
        <p:nvSpPr>
          <p:cNvPr id="80898" name="Google Shape;55;p13"/>
          <p:cNvSpPr txBox="1">
            <a:spLocks noGrp="1"/>
          </p:cNvSpPr>
          <p:nvPr>
            <p:ph type="body" idx="4294967295"/>
          </p:nvPr>
        </p:nvSpPr>
        <p:spPr>
          <a:xfrm>
            <a:off x="130175" y="1376363"/>
            <a:ext cx="3717925" cy="4984750"/>
          </a:xfrm>
        </p:spPr>
        <p:txBody>
          <a:bodyPr/>
          <a:lstStyle/>
          <a:p>
            <a:pPr marL="457200" indent="-317500" eaLnBrk="1" hangingPunct="1">
              <a:lnSpc>
                <a:spcPct val="114000"/>
              </a:lnSpc>
              <a:buClr>
                <a:srgbClr val="595959"/>
              </a:buClr>
              <a:buSzPts val="1400"/>
              <a:buFont typeface="Arial" charset="0"/>
              <a:buChar char="●"/>
            </a:pPr>
            <a:r>
              <a:rPr lang="en-US" sz="1600" smtClean="0">
                <a:solidFill>
                  <a:schemeClr val="tx1"/>
                </a:solidFill>
                <a:latin typeface="Arial" charset="0"/>
                <a:cs typeface="Arial" charset="0"/>
              </a:rPr>
              <a:t>Nowcast wave heights generated by NCEP’s Global Wave Model</a:t>
            </a:r>
          </a:p>
          <a:p>
            <a:pPr marL="914400" lvl="1" indent="-317500" eaLnBrk="1" hangingPunct="1">
              <a:lnSpc>
                <a:spcPct val="114000"/>
              </a:lnSpc>
              <a:buClr>
                <a:srgbClr val="595959"/>
              </a:buClr>
              <a:buSzPts val="1400"/>
              <a:buFont typeface="Arial" charset="0"/>
              <a:buChar char="○"/>
            </a:pPr>
            <a:r>
              <a:rPr lang="en-US" sz="1600" smtClean="0">
                <a:solidFill>
                  <a:schemeClr val="tx1"/>
                </a:solidFill>
                <a:latin typeface="Arial" charset="0"/>
                <a:cs typeface="Arial" charset="0"/>
              </a:rPr>
              <a:t>GSM forcing (left)</a:t>
            </a:r>
          </a:p>
          <a:p>
            <a:pPr marL="914400" lvl="1" indent="-317500" eaLnBrk="1" hangingPunct="1">
              <a:lnSpc>
                <a:spcPct val="114000"/>
              </a:lnSpc>
              <a:spcBef>
                <a:spcPts val="600"/>
              </a:spcBef>
              <a:buClr>
                <a:srgbClr val="595959"/>
              </a:buClr>
              <a:buSzPts val="1400"/>
              <a:buFont typeface="Arial" charset="0"/>
              <a:buChar char="○"/>
            </a:pPr>
            <a:r>
              <a:rPr lang="en-US" sz="1600" smtClean="0">
                <a:solidFill>
                  <a:schemeClr val="tx1"/>
                </a:solidFill>
                <a:latin typeface="Arial" charset="0"/>
                <a:cs typeface="Arial" charset="0"/>
              </a:rPr>
              <a:t>FV3 forcing (right)</a:t>
            </a:r>
          </a:p>
          <a:p>
            <a:pPr marL="457200" indent="-317500" eaLnBrk="1" hangingPunct="1">
              <a:lnSpc>
                <a:spcPct val="114000"/>
              </a:lnSpc>
              <a:spcBef>
                <a:spcPts val="600"/>
              </a:spcBef>
              <a:buClr>
                <a:srgbClr val="595959"/>
              </a:buClr>
              <a:buSzPts val="1400"/>
              <a:buFont typeface="Arial" charset="0"/>
              <a:buChar char="●"/>
            </a:pPr>
            <a:r>
              <a:rPr lang="en-US" sz="1600" smtClean="0">
                <a:solidFill>
                  <a:schemeClr val="tx1"/>
                </a:solidFill>
                <a:latin typeface="Arial" charset="0"/>
                <a:cs typeface="Arial" charset="0"/>
              </a:rPr>
              <a:t>Retrospective: June 2017</a:t>
            </a:r>
          </a:p>
          <a:p>
            <a:pPr marL="457200" indent="-317500" eaLnBrk="1" hangingPunct="1">
              <a:lnSpc>
                <a:spcPct val="114000"/>
              </a:lnSpc>
              <a:buClr>
                <a:srgbClr val="595959"/>
              </a:buClr>
              <a:buSzPts val="1400"/>
              <a:buFont typeface="Arial" charset="0"/>
              <a:buChar char="●"/>
            </a:pPr>
            <a:r>
              <a:rPr lang="en-US" sz="1600" smtClean="0">
                <a:solidFill>
                  <a:schemeClr val="tx1"/>
                </a:solidFill>
                <a:latin typeface="Arial" charset="0"/>
                <a:cs typeface="Arial" charset="0"/>
              </a:rPr>
              <a:t>Relative to wave heights from ALTIKA altimeter</a:t>
            </a:r>
          </a:p>
          <a:p>
            <a:pPr marL="457200" indent="-317500" eaLnBrk="1" hangingPunct="1">
              <a:lnSpc>
                <a:spcPct val="114000"/>
              </a:lnSpc>
              <a:buClr>
                <a:srgbClr val="595959"/>
              </a:buClr>
              <a:buSzPts val="1400"/>
              <a:buFont typeface="Arial" charset="0"/>
              <a:buChar char="●"/>
            </a:pPr>
            <a:endParaRPr lang="en-US" sz="1600" smtClean="0">
              <a:solidFill>
                <a:schemeClr val="tx1"/>
              </a:solidFill>
              <a:latin typeface="Arial" charset="0"/>
              <a:cs typeface="Arial" charset="0"/>
            </a:endParaRPr>
          </a:p>
          <a:p>
            <a:pPr marL="457200" indent="-317500" eaLnBrk="1" hangingPunct="1">
              <a:lnSpc>
                <a:spcPct val="114000"/>
              </a:lnSpc>
              <a:buClr>
                <a:srgbClr val="595959"/>
              </a:buClr>
              <a:buSzPts val="1400"/>
              <a:buFont typeface="Arial" charset="0"/>
              <a:buChar char="●"/>
            </a:pPr>
            <a:r>
              <a:rPr lang="en-US" sz="1600" b="1" smtClean="0">
                <a:solidFill>
                  <a:srgbClr val="0000CC"/>
                </a:solidFill>
                <a:latin typeface="Arial" charset="0"/>
                <a:cs typeface="Arial" charset="0"/>
              </a:rPr>
              <a:t>Consistent results for mean conditions at all ranges</a:t>
            </a:r>
          </a:p>
          <a:p>
            <a:pPr marL="457200" indent="-317500" eaLnBrk="1" hangingPunct="1">
              <a:lnSpc>
                <a:spcPct val="114000"/>
              </a:lnSpc>
              <a:buClr>
                <a:srgbClr val="595959"/>
              </a:buClr>
              <a:buSzPts val="1400"/>
              <a:buFont typeface="Arial" charset="0"/>
              <a:buChar char="●"/>
            </a:pPr>
            <a:endParaRPr lang="en-US" sz="1600" b="1" smtClean="0">
              <a:solidFill>
                <a:srgbClr val="0000CC"/>
              </a:solidFill>
              <a:latin typeface="Arial" charset="0"/>
              <a:cs typeface="Arial" charset="0"/>
            </a:endParaRPr>
          </a:p>
          <a:p>
            <a:pPr marL="457200" indent="-317500" eaLnBrk="1" hangingPunct="1">
              <a:lnSpc>
                <a:spcPct val="114000"/>
              </a:lnSpc>
              <a:buClr>
                <a:srgbClr val="595959"/>
              </a:buClr>
              <a:buSzPts val="1400"/>
              <a:buFont typeface="Arial" charset="0"/>
              <a:buChar char="●"/>
            </a:pPr>
            <a:r>
              <a:rPr lang="en-US" sz="1600" b="1" smtClean="0">
                <a:solidFill>
                  <a:srgbClr val="0000CC"/>
                </a:solidFill>
                <a:latin typeface="Arial" charset="0"/>
                <a:cs typeface="Arial" charset="0"/>
              </a:rPr>
              <a:t>FV3-forced waves positive bias</a:t>
            </a:r>
          </a:p>
          <a:p>
            <a:pPr marL="457200" indent="-317500" eaLnBrk="1" hangingPunct="1">
              <a:lnSpc>
                <a:spcPct val="114000"/>
              </a:lnSpc>
              <a:buClr>
                <a:srgbClr val="595959"/>
              </a:buClr>
              <a:buSzPts val="1400"/>
              <a:buFont typeface="Arial" charset="0"/>
              <a:buChar char="●"/>
            </a:pPr>
            <a:endParaRPr lang="en-US" sz="1600" b="1" smtClean="0">
              <a:solidFill>
                <a:srgbClr val="0000CC"/>
              </a:solidFill>
              <a:latin typeface="Arial" charset="0"/>
              <a:cs typeface="Arial" charset="0"/>
            </a:endParaRPr>
          </a:p>
          <a:p>
            <a:pPr marL="457200" indent="-317500" eaLnBrk="1" hangingPunct="1">
              <a:lnSpc>
                <a:spcPct val="114000"/>
              </a:lnSpc>
              <a:buClr>
                <a:srgbClr val="595959"/>
              </a:buClr>
              <a:buSzPts val="1400"/>
              <a:buFont typeface="Arial" charset="0"/>
              <a:buChar char="●"/>
            </a:pPr>
            <a:r>
              <a:rPr lang="en-US" sz="1600" b="1" smtClean="0">
                <a:solidFill>
                  <a:srgbClr val="0000CC"/>
                </a:solidFill>
                <a:latin typeface="Arial" charset="0"/>
                <a:cs typeface="Arial" charset="0"/>
              </a:rPr>
              <a:t>GSM negative bias of same magnitude</a:t>
            </a:r>
          </a:p>
          <a:p>
            <a:pPr marL="457200" indent="-317500" eaLnBrk="1" hangingPunct="1">
              <a:lnSpc>
                <a:spcPct val="114000"/>
              </a:lnSpc>
              <a:buClr>
                <a:srgbClr val="595959"/>
              </a:buClr>
              <a:buSzPts val="1400"/>
              <a:buFont typeface="Arial" charset="0"/>
              <a:buChar char="●"/>
            </a:pPr>
            <a:endParaRPr lang="en-US" sz="1600" smtClean="0">
              <a:solidFill>
                <a:srgbClr val="0000CC"/>
              </a:solidFill>
              <a:latin typeface="Arial" charset="0"/>
              <a:cs typeface="Arial" charset="0"/>
            </a:endParaRPr>
          </a:p>
          <a:p>
            <a:pPr marL="457200" indent="-317500" eaLnBrk="1" hangingPunct="1">
              <a:lnSpc>
                <a:spcPct val="114000"/>
              </a:lnSpc>
              <a:buClr>
                <a:srgbClr val="595959"/>
              </a:buClr>
              <a:buSzPts val="1400"/>
              <a:buFont typeface="Arial" charset="0"/>
              <a:buChar char="●"/>
            </a:pPr>
            <a:r>
              <a:rPr lang="en-US" sz="1600" smtClean="0">
                <a:solidFill>
                  <a:schemeClr val="tx1"/>
                </a:solidFill>
                <a:latin typeface="Arial" charset="0"/>
                <a:cs typeface="Arial" charset="0"/>
              </a:rPr>
              <a:t>All other statistics, similar</a:t>
            </a:r>
          </a:p>
        </p:txBody>
      </p:sp>
      <p:pic>
        <p:nvPicPr>
          <p:cNvPr id="80899" name="Google Shape;56;p13"/>
          <p:cNvPicPr preferRelativeResize="0">
            <a:picLocks noChangeAspect="1" noChangeArrowheads="1"/>
          </p:cNvPicPr>
          <p:nvPr/>
        </p:nvPicPr>
        <p:blipFill>
          <a:blip r:embed="rId3"/>
          <a:srcRect l="17047" t="11072" r="18623" b="4466"/>
          <a:stretch>
            <a:fillRect/>
          </a:stretch>
        </p:blipFill>
        <p:spPr bwMode="auto">
          <a:xfrm>
            <a:off x="3962400" y="1960563"/>
            <a:ext cx="2425700" cy="3921125"/>
          </a:xfrm>
          <a:prstGeom prst="rect">
            <a:avLst/>
          </a:prstGeom>
          <a:noFill/>
          <a:ln w="9525">
            <a:noFill/>
            <a:miter lim="800000"/>
            <a:headEnd/>
            <a:tailEnd/>
          </a:ln>
        </p:spPr>
      </p:pic>
      <p:pic>
        <p:nvPicPr>
          <p:cNvPr id="80900" name="Google Shape;57;p13"/>
          <p:cNvPicPr preferRelativeResize="0">
            <a:picLocks noChangeAspect="1" noChangeArrowheads="1"/>
          </p:cNvPicPr>
          <p:nvPr/>
        </p:nvPicPr>
        <p:blipFill>
          <a:blip r:embed="rId4"/>
          <a:srcRect l="17497" t="10883" r="18237" b="4420"/>
          <a:stretch>
            <a:fillRect/>
          </a:stretch>
        </p:blipFill>
        <p:spPr bwMode="auto">
          <a:xfrm>
            <a:off x="6635750" y="1955800"/>
            <a:ext cx="2319338" cy="3935413"/>
          </a:xfrm>
          <a:prstGeom prst="rect">
            <a:avLst/>
          </a:prstGeom>
          <a:noFill/>
          <a:ln w="9525">
            <a:noFill/>
            <a:miter lim="800000"/>
            <a:headEnd/>
            <a:tailEnd/>
          </a:ln>
        </p:spPr>
      </p:pic>
      <p:sp>
        <p:nvSpPr>
          <p:cNvPr id="80901" name="Text Box 6"/>
          <p:cNvSpPr txBox="1">
            <a:spLocks noChangeArrowheads="1"/>
          </p:cNvSpPr>
          <p:nvPr/>
        </p:nvSpPr>
        <p:spPr bwMode="auto">
          <a:xfrm>
            <a:off x="6889750" y="1525588"/>
            <a:ext cx="1622425" cy="304800"/>
          </a:xfrm>
          <a:prstGeom prst="rect">
            <a:avLst/>
          </a:prstGeom>
          <a:noFill/>
          <a:ln w="9525">
            <a:noFill/>
            <a:miter lim="800000"/>
            <a:headEnd/>
            <a:tailEnd/>
          </a:ln>
        </p:spPr>
        <p:txBody>
          <a:bodyPr wrap="none">
            <a:spAutoFit/>
          </a:bodyPr>
          <a:lstStyle/>
          <a:p>
            <a:r>
              <a:rPr lang="en-US" b="1"/>
              <a:t>FV3-forced Wave</a:t>
            </a:r>
          </a:p>
        </p:txBody>
      </p:sp>
      <p:sp>
        <p:nvSpPr>
          <p:cNvPr id="80902" name="Text Box 7"/>
          <p:cNvSpPr txBox="1">
            <a:spLocks noChangeArrowheads="1"/>
          </p:cNvSpPr>
          <p:nvPr/>
        </p:nvSpPr>
        <p:spPr bwMode="auto">
          <a:xfrm>
            <a:off x="4489450" y="1497013"/>
            <a:ext cx="1701800" cy="304800"/>
          </a:xfrm>
          <a:prstGeom prst="rect">
            <a:avLst/>
          </a:prstGeom>
          <a:noFill/>
          <a:ln w="9525">
            <a:noFill/>
            <a:miter lim="800000"/>
            <a:headEnd/>
            <a:tailEnd/>
          </a:ln>
        </p:spPr>
        <p:txBody>
          <a:bodyPr wrap="none">
            <a:spAutoFit/>
          </a:bodyPr>
          <a:lstStyle/>
          <a:p>
            <a:r>
              <a:rPr lang="en-US" b="1"/>
              <a:t>GSM-forced Wave</a:t>
            </a:r>
          </a:p>
        </p:txBody>
      </p:sp>
      <p:sp>
        <p:nvSpPr>
          <p:cNvPr id="80903" name="Text Box 8"/>
          <p:cNvSpPr txBox="1">
            <a:spLocks noChangeArrowheads="1"/>
          </p:cNvSpPr>
          <p:nvPr/>
        </p:nvSpPr>
        <p:spPr bwMode="auto">
          <a:xfrm>
            <a:off x="5851525" y="6373813"/>
            <a:ext cx="1947863" cy="304800"/>
          </a:xfrm>
          <a:prstGeom prst="rect">
            <a:avLst/>
          </a:prstGeom>
          <a:noFill/>
          <a:ln w="9525">
            <a:noFill/>
            <a:miter lim="800000"/>
            <a:headEnd/>
            <a:tailEnd/>
          </a:ln>
        </p:spPr>
        <p:txBody>
          <a:bodyPr wrap="none">
            <a:spAutoFit/>
          </a:bodyPr>
          <a:lstStyle/>
          <a:p>
            <a:r>
              <a:rPr lang="en-US"/>
              <a:t>From: Henrique Alves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Google Shape;54;p13"/>
          <p:cNvSpPr txBox="1">
            <a:spLocks noGrp="1"/>
          </p:cNvSpPr>
          <p:nvPr>
            <p:ph type="title" idx="4294967295"/>
          </p:nvPr>
        </p:nvSpPr>
        <p:spPr>
          <a:xfrm>
            <a:off x="1339850" y="465138"/>
            <a:ext cx="6035675" cy="450850"/>
          </a:xfrm>
        </p:spPr>
        <p:txBody>
          <a:bodyPr anchor="t"/>
          <a:lstStyle/>
          <a:p>
            <a:pPr algn="ctr" eaLnBrk="1" hangingPunct="1">
              <a:buSzPts val="2800"/>
              <a:defRPr/>
            </a:pPr>
            <a:r>
              <a:rPr lang="en-US" sz="1800" b="1" smtClean="0">
                <a:solidFill>
                  <a:schemeClr val="tx1"/>
                </a:solidFill>
                <a:latin typeface="Arial" charset="0"/>
                <a:cs typeface="Arial" charset="0"/>
              </a:rPr>
              <a:t>CPC Assessment of FV3GFS Stratospheric Forecast</a:t>
            </a:r>
            <a:endParaRPr lang="en-US" sz="1800" b="1" smtClean="0">
              <a:solidFill>
                <a:schemeClr val="tx1"/>
              </a:solidFill>
              <a:effectLst>
                <a:outerShdw blurRad="38100" dist="38100" dir="2700000" algn="tl">
                  <a:srgbClr val="C0C0C0"/>
                </a:outerShdw>
              </a:effectLst>
              <a:latin typeface="Arial" charset="0"/>
              <a:cs typeface="Arial" charset="0"/>
            </a:endParaRPr>
          </a:p>
        </p:txBody>
      </p:sp>
      <p:sp>
        <p:nvSpPr>
          <p:cNvPr id="82946" name="Rectangle 9"/>
          <p:cNvSpPr>
            <a:spLocks noChangeArrowheads="1"/>
          </p:cNvSpPr>
          <p:nvPr/>
        </p:nvSpPr>
        <p:spPr bwMode="auto">
          <a:xfrm>
            <a:off x="561975" y="1373188"/>
            <a:ext cx="7896225" cy="3678237"/>
          </a:xfrm>
          <a:prstGeom prst="rect">
            <a:avLst/>
          </a:prstGeom>
          <a:noFill/>
          <a:ln w="9525">
            <a:solidFill>
              <a:srgbClr val="003399"/>
            </a:solidFill>
            <a:miter lim="800000"/>
            <a:headEnd/>
            <a:tailEnd/>
          </a:ln>
        </p:spPr>
        <p:txBody>
          <a:bodyPr>
            <a:spAutoFit/>
          </a:bodyPr>
          <a:lstStyle/>
          <a:p>
            <a:pPr marL="400050" indent="-400050">
              <a:spcAft>
                <a:spcPct val="50000"/>
              </a:spcAft>
              <a:tabLst>
                <a:tab pos="285750" algn="l"/>
              </a:tabLst>
            </a:pPr>
            <a:r>
              <a:rPr lang="en-US" sz="1800" b="1" i="1">
                <a:solidFill>
                  <a:srgbClr val="0000CC"/>
                </a:solidFill>
              </a:rPr>
              <a:t>From Craig Long:</a:t>
            </a:r>
            <a:r>
              <a:rPr lang="en-US" sz="1800">
                <a:solidFill>
                  <a:schemeClr val="tx1"/>
                </a:solidFill>
              </a:rPr>
              <a:t> </a:t>
            </a:r>
          </a:p>
          <a:p>
            <a:pPr marL="400050" indent="-400050">
              <a:spcAft>
                <a:spcPct val="50000"/>
              </a:spcAft>
              <a:buFontTx/>
              <a:buChar char="•"/>
              <a:tabLst>
                <a:tab pos="285750" algn="l"/>
              </a:tabLst>
            </a:pPr>
            <a:r>
              <a:rPr lang="en-US" sz="1800">
                <a:solidFill>
                  <a:schemeClr val="tx1"/>
                </a:solidFill>
              </a:rPr>
              <a:t>FV3GFS Temps are similar to GFS in middle and lower stratosphere</a:t>
            </a:r>
          </a:p>
          <a:p>
            <a:pPr marL="400050" indent="-400050">
              <a:spcAft>
                <a:spcPct val="50000"/>
              </a:spcAft>
              <a:buFontTx/>
              <a:buChar char="•"/>
              <a:tabLst>
                <a:tab pos="285750" algn="l"/>
              </a:tabLst>
            </a:pPr>
            <a:r>
              <a:rPr lang="en-US" sz="1800" b="1" u="sng">
                <a:solidFill>
                  <a:schemeClr val="tx1"/>
                </a:solidFill>
              </a:rPr>
              <a:t>FV3GFS</a:t>
            </a:r>
            <a:r>
              <a:rPr lang="en-US" sz="1800" b="1" u="sng"/>
              <a:t> </a:t>
            </a:r>
            <a:r>
              <a:rPr lang="en-US" sz="1800" b="1" u="sng">
                <a:solidFill>
                  <a:schemeClr val="tx1"/>
                </a:solidFill>
              </a:rPr>
              <a:t>Temps are warmer in upper stratosphere</a:t>
            </a:r>
          </a:p>
          <a:p>
            <a:pPr marL="400050" indent="-400050">
              <a:spcAft>
                <a:spcPct val="50000"/>
              </a:spcAft>
              <a:buFontTx/>
              <a:buChar char="•"/>
              <a:tabLst>
                <a:tab pos="285750" algn="l"/>
              </a:tabLst>
            </a:pPr>
            <a:r>
              <a:rPr lang="en-US" sz="1800">
                <a:solidFill>
                  <a:schemeClr val="tx1"/>
                </a:solidFill>
              </a:rPr>
              <a:t>FV3GFS</a:t>
            </a:r>
            <a:r>
              <a:rPr lang="en-US" sz="1800"/>
              <a:t> </a:t>
            </a:r>
            <a:r>
              <a:rPr lang="en-US" sz="1800">
                <a:solidFill>
                  <a:schemeClr val="tx1"/>
                </a:solidFill>
              </a:rPr>
              <a:t>Temp fcsts in winter hem upper strat high lats are colder</a:t>
            </a:r>
          </a:p>
          <a:p>
            <a:pPr marL="400050" indent="-400050">
              <a:spcAft>
                <a:spcPct val="50000"/>
              </a:spcAft>
              <a:buFontTx/>
              <a:buChar char="•"/>
              <a:tabLst>
                <a:tab pos="285750" algn="l"/>
              </a:tabLst>
            </a:pPr>
            <a:r>
              <a:rPr lang="en-US" sz="1800">
                <a:solidFill>
                  <a:schemeClr val="tx1"/>
                </a:solidFill>
              </a:rPr>
              <a:t>Zonal Winds are slightly worse in FV3GFS</a:t>
            </a:r>
            <a:r>
              <a:rPr lang="en-US" sz="1800"/>
              <a:t> </a:t>
            </a:r>
            <a:r>
              <a:rPr lang="en-US" sz="1800">
                <a:solidFill>
                  <a:schemeClr val="tx1"/>
                </a:solidFill>
              </a:rPr>
              <a:t>at longer fcst times</a:t>
            </a:r>
          </a:p>
          <a:p>
            <a:pPr marL="400050" indent="-400050">
              <a:spcAft>
                <a:spcPct val="50000"/>
              </a:spcAft>
              <a:buFontTx/>
              <a:buChar char="•"/>
              <a:tabLst>
                <a:tab pos="285750" algn="l"/>
              </a:tabLst>
            </a:pPr>
            <a:r>
              <a:rPr lang="en-US" sz="1800">
                <a:solidFill>
                  <a:schemeClr val="tx1"/>
                </a:solidFill>
              </a:rPr>
              <a:t>Ozone mixing ratio analyses and fcsts are similar</a:t>
            </a:r>
          </a:p>
          <a:p>
            <a:pPr marL="400050" indent="-400050">
              <a:spcAft>
                <a:spcPct val="50000"/>
              </a:spcAft>
              <a:buFontTx/>
              <a:buChar char="•"/>
              <a:tabLst>
                <a:tab pos="285750" algn="l"/>
              </a:tabLst>
            </a:pPr>
            <a:r>
              <a:rPr lang="en-US" sz="1800" b="1">
                <a:solidFill>
                  <a:schemeClr val="tx1"/>
                </a:solidFill>
              </a:rPr>
              <a:t>Total ozone</a:t>
            </a:r>
            <a:r>
              <a:rPr lang="en-US" sz="1800">
                <a:solidFill>
                  <a:schemeClr val="tx1"/>
                </a:solidFill>
              </a:rPr>
              <a:t> anal are diff at high lats, </a:t>
            </a:r>
            <a:r>
              <a:rPr lang="en-US" sz="1800" b="1">
                <a:solidFill>
                  <a:schemeClr val="tx1"/>
                </a:solidFill>
              </a:rPr>
              <a:t>FV3GFS</a:t>
            </a:r>
            <a:r>
              <a:rPr lang="en-US" sz="1800" b="1"/>
              <a:t> </a:t>
            </a:r>
            <a:r>
              <a:rPr lang="en-US" sz="1800" b="1">
                <a:solidFill>
                  <a:schemeClr val="tx1"/>
                </a:solidFill>
              </a:rPr>
              <a:t>fcsts are slightly better</a:t>
            </a:r>
          </a:p>
          <a:p>
            <a:pPr marL="400050" indent="-400050">
              <a:spcAft>
                <a:spcPct val="50000"/>
              </a:spcAft>
              <a:buFontTx/>
              <a:buChar char="•"/>
              <a:tabLst>
                <a:tab pos="285750" algn="l"/>
              </a:tabLst>
            </a:pPr>
            <a:r>
              <a:rPr lang="en-US" sz="1800" b="1" u="sng">
                <a:solidFill>
                  <a:schemeClr val="tx1"/>
                </a:solidFill>
              </a:rPr>
              <a:t>Specific Humidity is </a:t>
            </a:r>
            <a:r>
              <a:rPr lang="en-US" sz="1800" b="1" u="sng">
                <a:solidFill>
                  <a:srgbClr val="C00000"/>
                </a:solidFill>
              </a:rPr>
              <a:t>much</a:t>
            </a:r>
            <a:r>
              <a:rPr lang="en-US" sz="1800" b="1" u="sng">
                <a:solidFill>
                  <a:schemeClr val="tx1"/>
                </a:solidFill>
              </a:rPr>
              <a:t> more realistic</a:t>
            </a:r>
          </a:p>
          <a:p>
            <a:pPr marL="400050" indent="-400050">
              <a:spcAft>
                <a:spcPct val="50000"/>
              </a:spcAft>
              <a:buFontTx/>
              <a:buChar char="•"/>
              <a:tabLst>
                <a:tab pos="285750" algn="l"/>
              </a:tabLst>
            </a:pPr>
            <a:r>
              <a:rPr lang="en-US" sz="1800">
                <a:solidFill>
                  <a:schemeClr val="tx1"/>
                </a:solidFill>
              </a:rPr>
              <a:t>FV3GFS</a:t>
            </a:r>
            <a:r>
              <a:rPr lang="en-US" sz="1800"/>
              <a:t> </a:t>
            </a:r>
            <a:r>
              <a:rPr lang="en-US" sz="1800">
                <a:solidFill>
                  <a:schemeClr val="tx1"/>
                </a:solidFill>
              </a:rPr>
              <a:t>is similar to GFS forecasting the 2018 SSW</a:t>
            </a:r>
          </a:p>
        </p:txBody>
      </p:sp>
      <p:sp>
        <p:nvSpPr>
          <p:cNvPr id="82947" name="Text Box 10"/>
          <p:cNvSpPr txBox="1">
            <a:spLocks noChangeArrowheads="1"/>
          </p:cNvSpPr>
          <p:nvPr/>
        </p:nvSpPr>
        <p:spPr bwMode="auto">
          <a:xfrm>
            <a:off x="458788" y="5459413"/>
            <a:ext cx="8440737" cy="925512"/>
          </a:xfrm>
          <a:prstGeom prst="rect">
            <a:avLst/>
          </a:prstGeom>
          <a:solidFill>
            <a:srgbClr val="FFFF00"/>
          </a:solidFill>
          <a:ln w="9525">
            <a:solidFill>
              <a:schemeClr val="accent2"/>
            </a:solidFill>
            <a:miter lim="800000"/>
            <a:headEnd/>
            <a:tailEnd/>
          </a:ln>
        </p:spPr>
        <p:txBody>
          <a:bodyPr>
            <a:spAutoFit/>
          </a:bodyPr>
          <a:lstStyle/>
          <a:p>
            <a:pPr marL="266700" indent="-266700">
              <a:buFontTx/>
              <a:buChar char="•"/>
            </a:pPr>
            <a:r>
              <a:rPr lang="en-US" sz="1800" b="1">
                <a:solidFill>
                  <a:srgbClr val="0000CC"/>
                </a:solidFill>
              </a:rPr>
              <a:t>Most metrics are neutral</a:t>
            </a:r>
          </a:p>
          <a:p>
            <a:pPr marL="266700" indent="-266700">
              <a:buFontTx/>
              <a:buChar char="•"/>
            </a:pPr>
            <a:r>
              <a:rPr lang="en-US" sz="1800" b="1">
                <a:solidFill>
                  <a:srgbClr val="0000CC"/>
                </a:solidFill>
              </a:rPr>
              <a:t>Improvement in specific humidity is attributed to the newly added water vapor physics and the assimilation of 10 IASI water vapor channels.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txBox="1">
            <a:spLocks noGrp="1"/>
          </p:cNvSpPr>
          <p:nvPr>
            <p:ph type="title" idx="4294967295"/>
          </p:nvPr>
        </p:nvSpPr>
        <p:spPr>
          <a:xfrm>
            <a:off x="423863" y="230188"/>
            <a:ext cx="8229600" cy="854075"/>
          </a:xfrm>
        </p:spPr>
        <p:txBody>
          <a:bodyPr/>
          <a:lstStyle/>
          <a:p>
            <a:pPr algn="ctr"/>
            <a:r>
              <a:rPr lang="en-US" sz="2800" b="1" smtClean="0">
                <a:solidFill>
                  <a:schemeClr val="tx1"/>
                </a:solidFill>
                <a:latin typeface="Arial" charset="0"/>
                <a:cs typeface="Arial" charset="0"/>
              </a:rPr>
              <a:t>Radiation Bug Fix</a:t>
            </a:r>
          </a:p>
        </p:txBody>
      </p:sp>
      <p:pic>
        <p:nvPicPr>
          <p:cNvPr id="84994" name="Picture 3" descr="c384_dswrfsfc_20n47e"/>
          <p:cNvPicPr>
            <a:picLocks noChangeAspect="1" noChangeArrowheads="1"/>
          </p:cNvPicPr>
          <p:nvPr/>
        </p:nvPicPr>
        <p:blipFill>
          <a:blip r:embed="rId2"/>
          <a:srcRect/>
          <a:stretch>
            <a:fillRect/>
          </a:stretch>
        </p:blipFill>
        <p:spPr bwMode="auto">
          <a:xfrm>
            <a:off x="3884613" y="1724025"/>
            <a:ext cx="2573337" cy="2184400"/>
          </a:xfrm>
          <a:prstGeom prst="rect">
            <a:avLst/>
          </a:prstGeom>
          <a:noFill/>
          <a:ln w="9525">
            <a:noFill/>
            <a:miter lim="800000"/>
            <a:headEnd/>
            <a:tailEnd/>
          </a:ln>
        </p:spPr>
      </p:pic>
      <p:sp>
        <p:nvSpPr>
          <p:cNvPr id="84995" name="Text Box 4"/>
          <p:cNvSpPr txBox="1">
            <a:spLocks noChangeArrowheads="1"/>
          </p:cNvSpPr>
          <p:nvPr/>
        </p:nvSpPr>
        <p:spPr bwMode="auto">
          <a:xfrm>
            <a:off x="747713" y="1187450"/>
            <a:ext cx="7905750" cy="366713"/>
          </a:xfrm>
          <a:prstGeom prst="rect">
            <a:avLst/>
          </a:prstGeom>
          <a:noFill/>
          <a:ln w="9525">
            <a:noFill/>
            <a:miter lim="800000"/>
            <a:headEnd/>
            <a:tailEnd/>
          </a:ln>
        </p:spPr>
        <p:txBody>
          <a:bodyPr wrap="none">
            <a:spAutoFit/>
          </a:bodyPr>
          <a:lstStyle/>
          <a:p>
            <a:r>
              <a:rPr lang="en-US" sz="1800" b="1">
                <a:solidFill>
                  <a:srgbClr val="0000CC"/>
                </a:solidFill>
              </a:rPr>
              <a:t>A bug was found in the computation of short-wave radiation,  and fixed</a:t>
            </a:r>
          </a:p>
        </p:txBody>
      </p:sp>
      <p:pic>
        <p:nvPicPr>
          <p:cNvPr id="84996" name="Picture 10"/>
          <p:cNvPicPr>
            <a:picLocks noChangeArrowheads="1"/>
          </p:cNvPicPr>
          <p:nvPr/>
        </p:nvPicPr>
        <p:blipFill>
          <a:blip r:embed="rId3"/>
          <a:srcRect/>
          <a:stretch>
            <a:fillRect/>
          </a:stretch>
        </p:blipFill>
        <p:spPr bwMode="auto">
          <a:xfrm>
            <a:off x="6791325" y="1736725"/>
            <a:ext cx="2238375" cy="2136775"/>
          </a:xfrm>
          <a:prstGeom prst="rect">
            <a:avLst/>
          </a:prstGeom>
          <a:noFill/>
          <a:ln w="9525">
            <a:noFill/>
            <a:miter lim="800000"/>
            <a:headEnd/>
            <a:tailEnd/>
          </a:ln>
        </p:spPr>
      </p:pic>
      <p:sp>
        <p:nvSpPr>
          <p:cNvPr id="84997" name="Text Box 6"/>
          <p:cNvSpPr txBox="1">
            <a:spLocks noChangeArrowheads="1"/>
          </p:cNvSpPr>
          <p:nvPr/>
        </p:nvSpPr>
        <p:spPr bwMode="auto">
          <a:xfrm>
            <a:off x="5692775" y="2198688"/>
            <a:ext cx="579438" cy="304800"/>
          </a:xfrm>
          <a:prstGeom prst="rect">
            <a:avLst/>
          </a:prstGeom>
          <a:solidFill>
            <a:schemeClr val="bg1"/>
          </a:solidFill>
          <a:ln w="9525">
            <a:noFill/>
            <a:miter lim="800000"/>
            <a:headEnd/>
            <a:tailEnd/>
          </a:ln>
        </p:spPr>
        <p:txBody>
          <a:bodyPr wrap="none">
            <a:spAutoFit/>
          </a:bodyPr>
          <a:lstStyle/>
          <a:p>
            <a:r>
              <a:rPr lang="en-US" b="1"/>
              <a:t>BUG</a:t>
            </a:r>
          </a:p>
        </p:txBody>
      </p:sp>
      <p:sp>
        <p:nvSpPr>
          <p:cNvPr id="84998" name="Text Box 7"/>
          <p:cNvSpPr txBox="1">
            <a:spLocks noChangeArrowheads="1"/>
          </p:cNvSpPr>
          <p:nvPr/>
        </p:nvSpPr>
        <p:spPr bwMode="auto">
          <a:xfrm>
            <a:off x="8234363" y="2201863"/>
            <a:ext cx="460375" cy="304800"/>
          </a:xfrm>
          <a:prstGeom prst="rect">
            <a:avLst/>
          </a:prstGeom>
          <a:solidFill>
            <a:schemeClr val="bg1"/>
          </a:solidFill>
          <a:ln w="9525">
            <a:noFill/>
            <a:miter lim="800000"/>
            <a:headEnd/>
            <a:tailEnd/>
          </a:ln>
        </p:spPr>
        <p:txBody>
          <a:bodyPr wrap="none">
            <a:spAutoFit/>
          </a:bodyPr>
          <a:lstStyle/>
          <a:p>
            <a:r>
              <a:rPr lang="en-US" b="1"/>
              <a:t>FIX</a:t>
            </a:r>
          </a:p>
        </p:txBody>
      </p:sp>
      <p:pic>
        <p:nvPicPr>
          <p:cNvPr id="84999" name="Google Shape;206;p26"/>
          <p:cNvPicPr preferRelativeResize="0">
            <a:picLocks noChangeAspect="1" noChangeArrowheads="1"/>
          </p:cNvPicPr>
          <p:nvPr/>
        </p:nvPicPr>
        <p:blipFill>
          <a:blip r:embed="rId4"/>
          <a:srcRect l="54182" t="8284" b="68079"/>
          <a:stretch>
            <a:fillRect/>
          </a:stretch>
        </p:blipFill>
        <p:spPr bwMode="auto">
          <a:xfrm>
            <a:off x="190500" y="1962150"/>
            <a:ext cx="3130550" cy="2025650"/>
          </a:xfrm>
          <a:prstGeom prst="rect">
            <a:avLst/>
          </a:prstGeom>
          <a:noFill/>
          <a:ln w="9525">
            <a:noFill/>
            <a:miter lim="800000"/>
            <a:headEnd/>
            <a:tailEnd/>
          </a:ln>
        </p:spPr>
      </p:pic>
      <p:sp>
        <p:nvSpPr>
          <p:cNvPr id="85000" name="Text Box 9"/>
          <p:cNvSpPr txBox="1">
            <a:spLocks noChangeArrowheads="1"/>
          </p:cNvSpPr>
          <p:nvPr/>
        </p:nvSpPr>
        <p:spPr bwMode="auto">
          <a:xfrm>
            <a:off x="363538" y="1692275"/>
            <a:ext cx="3076575" cy="304800"/>
          </a:xfrm>
          <a:prstGeom prst="rect">
            <a:avLst/>
          </a:prstGeom>
          <a:noFill/>
          <a:ln w="9525">
            <a:noFill/>
            <a:miter lim="800000"/>
            <a:headEnd/>
            <a:tailEnd/>
          </a:ln>
        </p:spPr>
        <p:txBody>
          <a:bodyPr>
            <a:spAutoFit/>
          </a:bodyPr>
          <a:lstStyle/>
          <a:p>
            <a:r>
              <a:rPr lang="en-US" b="1"/>
              <a:t>Hourly Surface Downward SW</a:t>
            </a:r>
          </a:p>
        </p:txBody>
      </p:sp>
      <p:sp>
        <p:nvSpPr>
          <p:cNvPr id="85001" name="Line 10"/>
          <p:cNvSpPr>
            <a:spLocks noChangeShapeType="1"/>
          </p:cNvSpPr>
          <p:nvPr/>
        </p:nvSpPr>
        <p:spPr bwMode="auto">
          <a:xfrm>
            <a:off x="0" y="4170363"/>
            <a:ext cx="9144000" cy="0"/>
          </a:xfrm>
          <a:prstGeom prst="line">
            <a:avLst/>
          </a:prstGeom>
          <a:noFill/>
          <a:ln w="28575">
            <a:solidFill>
              <a:srgbClr val="009900"/>
            </a:solidFill>
            <a:round/>
            <a:headEnd/>
            <a:tailEnd/>
          </a:ln>
        </p:spPr>
        <p:txBody>
          <a:bodyPr/>
          <a:lstStyle/>
          <a:p>
            <a:endParaRPr lang="en-US"/>
          </a:p>
        </p:txBody>
      </p:sp>
      <p:sp>
        <p:nvSpPr>
          <p:cNvPr id="85002" name="Rectangle 11"/>
          <p:cNvSpPr>
            <a:spLocks noChangeArrowheads="1"/>
          </p:cNvSpPr>
          <p:nvPr/>
        </p:nvSpPr>
        <p:spPr bwMode="auto">
          <a:xfrm>
            <a:off x="1411288" y="3354388"/>
            <a:ext cx="1266825" cy="274637"/>
          </a:xfrm>
          <a:prstGeom prst="rect">
            <a:avLst/>
          </a:prstGeom>
          <a:noFill/>
          <a:ln w="9525">
            <a:noFill/>
            <a:miter lim="800000"/>
            <a:headEnd/>
            <a:tailEnd/>
          </a:ln>
        </p:spPr>
        <p:txBody>
          <a:bodyPr wrap="none">
            <a:spAutoFit/>
          </a:bodyPr>
          <a:lstStyle/>
          <a:p>
            <a:r>
              <a:rPr lang="en-US" sz="1200" b="1">
                <a:solidFill>
                  <a:srgbClr val="0000CC"/>
                </a:solidFill>
                <a:sym typeface="Calibri" pitchFamily="34" charset="0"/>
              </a:rPr>
              <a:t>SURFRAD Obs</a:t>
            </a:r>
          </a:p>
        </p:txBody>
      </p:sp>
      <p:sp>
        <p:nvSpPr>
          <p:cNvPr id="85003" name="Rectangle 12"/>
          <p:cNvSpPr>
            <a:spLocks noChangeArrowheads="1"/>
          </p:cNvSpPr>
          <p:nvPr/>
        </p:nvSpPr>
        <p:spPr bwMode="auto">
          <a:xfrm>
            <a:off x="2446338" y="2379663"/>
            <a:ext cx="509587" cy="304800"/>
          </a:xfrm>
          <a:prstGeom prst="rect">
            <a:avLst/>
          </a:prstGeom>
          <a:noFill/>
          <a:ln w="9525">
            <a:noFill/>
            <a:miter lim="800000"/>
            <a:headEnd/>
            <a:tailEnd/>
          </a:ln>
        </p:spPr>
        <p:txBody>
          <a:bodyPr wrap="none">
            <a:spAutoFit/>
          </a:bodyPr>
          <a:lstStyle/>
          <a:p>
            <a:r>
              <a:rPr lang="en-US" b="1">
                <a:solidFill>
                  <a:srgbClr val="CC00CC"/>
                </a:solidFill>
                <a:sym typeface="Calibri" pitchFamily="34" charset="0"/>
              </a:rPr>
              <a:t>FV3</a:t>
            </a:r>
          </a:p>
        </p:txBody>
      </p:sp>
      <p:sp>
        <p:nvSpPr>
          <p:cNvPr id="85004" name="Rectangle 13"/>
          <p:cNvSpPr>
            <a:spLocks noChangeArrowheads="1"/>
          </p:cNvSpPr>
          <p:nvPr/>
        </p:nvSpPr>
        <p:spPr bwMode="auto">
          <a:xfrm>
            <a:off x="823913" y="2697163"/>
            <a:ext cx="577850" cy="517525"/>
          </a:xfrm>
          <a:prstGeom prst="rect">
            <a:avLst/>
          </a:prstGeom>
          <a:noFill/>
          <a:ln w="9525">
            <a:noFill/>
            <a:miter lim="800000"/>
            <a:headEnd/>
            <a:tailEnd/>
          </a:ln>
        </p:spPr>
        <p:txBody>
          <a:bodyPr wrap="none">
            <a:spAutoFit/>
          </a:bodyPr>
          <a:lstStyle/>
          <a:p>
            <a:r>
              <a:rPr lang="en-US" b="1">
                <a:solidFill>
                  <a:srgbClr val="FF0000"/>
                </a:solidFill>
                <a:sym typeface="Calibri" pitchFamily="34" charset="0"/>
              </a:rPr>
              <a:t>Ops </a:t>
            </a:r>
          </a:p>
          <a:p>
            <a:r>
              <a:rPr lang="en-US" b="1">
                <a:solidFill>
                  <a:srgbClr val="FF0000"/>
                </a:solidFill>
                <a:sym typeface="Calibri" pitchFamily="34" charset="0"/>
              </a:rPr>
              <a:t>GFS</a:t>
            </a:r>
          </a:p>
        </p:txBody>
      </p:sp>
      <p:sp>
        <p:nvSpPr>
          <p:cNvPr id="85005" name="Text Box 14"/>
          <p:cNvSpPr txBox="1">
            <a:spLocks noChangeArrowheads="1"/>
          </p:cNvSpPr>
          <p:nvPr/>
        </p:nvSpPr>
        <p:spPr bwMode="auto">
          <a:xfrm rot="-5400000">
            <a:off x="-304006" y="5274469"/>
            <a:ext cx="1462088" cy="406400"/>
          </a:xfrm>
          <a:prstGeom prst="rect">
            <a:avLst/>
          </a:prstGeom>
          <a:solidFill>
            <a:srgbClr val="F5FB11"/>
          </a:solidFill>
          <a:ln w="9525">
            <a:solidFill>
              <a:srgbClr val="009900"/>
            </a:solidFill>
            <a:miter lim="800000"/>
            <a:headEnd/>
            <a:tailEnd/>
          </a:ln>
        </p:spPr>
        <p:txBody>
          <a:bodyPr wrap="none">
            <a:spAutoFit/>
          </a:bodyPr>
          <a:lstStyle/>
          <a:p>
            <a:r>
              <a:rPr lang="en-US" sz="2000"/>
              <a:t>The Impact</a:t>
            </a:r>
          </a:p>
        </p:txBody>
      </p:sp>
      <p:pic>
        <p:nvPicPr>
          <p:cNvPr id="85006" name="Picture 15" descr="http://www.emc.ncep.noaa.gov/gmb/emc.glopara/vsdb/fv3test/2D/d4/TMPprs_zmean.png"/>
          <p:cNvPicPr>
            <a:picLocks noChangeAspect="1" noChangeArrowheads="1"/>
          </p:cNvPicPr>
          <p:nvPr/>
        </p:nvPicPr>
        <p:blipFill>
          <a:blip r:embed="rId5"/>
          <a:srcRect t="49371" r="49371"/>
          <a:stretch>
            <a:fillRect/>
          </a:stretch>
        </p:blipFill>
        <p:spPr bwMode="auto">
          <a:xfrm>
            <a:off x="790575" y="4591050"/>
            <a:ext cx="3249613" cy="2266950"/>
          </a:xfrm>
          <a:prstGeom prst="rect">
            <a:avLst/>
          </a:prstGeom>
          <a:noFill/>
          <a:ln w="9525">
            <a:noFill/>
            <a:miter lim="800000"/>
            <a:headEnd/>
            <a:tailEnd/>
          </a:ln>
        </p:spPr>
      </p:pic>
      <p:sp>
        <p:nvSpPr>
          <p:cNvPr id="85007" name="Text Box 16"/>
          <p:cNvSpPr txBox="1">
            <a:spLocks noChangeArrowheads="1"/>
          </p:cNvSpPr>
          <p:nvPr/>
        </p:nvSpPr>
        <p:spPr bwMode="auto">
          <a:xfrm>
            <a:off x="1644650" y="4289425"/>
            <a:ext cx="2143125" cy="304800"/>
          </a:xfrm>
          <a:prstGeom prst="rect">
            <a:avLst/>
          </a:prstGeom>
          <a:noFill/>
          <a:ln w="9525">
            <a:noFill/>
            <a:miter lim="800000"/>
            <a:headEnd/>
            <a:tailEnd/>
          </a:ln>
        </p:spPr>
        <p:txBody>
          <a:bodyPr wrap="none">
            <a:spAutoFit/>
          </a:bodyPr>
          <a:lstStyle/>
          <a:p>
            <a:r>
              <a:rPr lang="en-US"/>
              <a:t>Day-5 Zonal Mean Temp</a:t>
            </a:r>
          </a:p>
        </p:txBody>
      </p:sp>
      <p:pic>
        <p:nvPicPr>
          <p:cNvPr id="85008" name="Picture 17" descr="http://www.emc.ncep.noaa.gov/gmb/emc.glopara/vsdb/fv3test/2D/d4/TMP2m_gb.png"/>
          <p:cNvPicPr>
            <a:picLocks noChangeAspect="1" noChangeArrowheads="1"/>
          </p:cNvPicPr>
          <p:nvPr/>
        </p:nvPicPr>
        <p:blipFill>
          <a:blip r:embed="rId6"/>
          <a:srcRect t="49371" r="49371"/>
          <a:stretch>
            <a:fillRect/>
          </a:stretch>
        </p:blipFill>
        <p:spPr bwMode="auto">
          <a:xfrm>
            <a:off x="5935663" y="4613275"/>
            <a:ext cx="2981325" cy="2244725"/>
          </a:xfrm>
          <a:prstGeom prst="rect">
            <a:avLst/>
          </a:prstGeom>
          <a:noFill/>
          <a:ln w="9525">
            <a:noFill/>
            <a:miter lim="800000"/>
            <a:headEnd/>
            <a:tailEnd/>
          </a:ln>
        </p:spPr>
      </p:pic>
      <p:sp>
        <p:nvSpPr>
          <p:cNvPr id="85009" name="Text Box 18"/>
          <p:cNvSpPr txBox="1">
            <a:spLocks noChangeArrowheads="1"/>
          </p:cNvSpPr>
          <p:nvPr/>
        </p:nvSpPr>
        <p:spPr bwMode="auto">
          <a:xfrm>
            <a:off x="6965950" y="4292600"/>
            <a:ext cx="1060450" cy="304800"/>
          </a:xfrm>
          <a:prstGeom prst="rect">
            <a:avLst/>
          </a:prstGeom>
          <a:noFill/>
          <a:ln w="9525">
            <a:noFill/>
            <a:miter lim="800000"/>
            <a:headEnd/>
            <a:tailEnd/>
          </a:ln>
        </p:spPr>
        <p:txBody>
          <a:bodyPr wrap="none">
            <a:spAutoFit/>
          </a:bodyPr>
          <a:lstStyle/>
          <a:p>
            <a:r>
              <a:rPr lang="en-US"/>
              <a:t>Day-5 T2m</a:t>
            </a:r>
          </a:p>
        </p:txBody>
      </p:sp>
      <p:sp>
        <p:nvSpPr>
          <p:cNvPr id="85010" name="Text Box 19"/>
          <p:cNvSpPr txBox="1">
            <a:spLocks noChangeArrowheads="1"/>
          </p:cNvSpPr>
          <p:nvPr/>
        </p:nvSpPr>
        <p:spPr bwMode="auto">
          <a:xfrm>
            <a:off x="4160838" y="4770438"/>
            <a:ext cx="1812925" cy="1749425"/>
          </a:xfrm>
          <a:prstGeom prst="rect">
            <a:avLst/>
          </a:prstGeom>
          <a:solidFill>
            <a:srgbClr val="F5FB11"/>
          </a:solidFill>
          <a:ln w="9525">
            <a:solidFill>
              <a:srgbClr val="009900"/>
            </a:solidFill>
            <a:miter lim="800000"/>
            <a:headEnd/>
            <a:tailEnd/>
          </a:ln>
        </p:spPr>
        <p:txBody>
          <a:bodyPr>
            <a:spAutoFit/>
          </a:bodyPr>
          <a:lstStyle/>
          <a:p>
            <a:r>
              <a:rPr lang="en-US" sz="1800">
                <a:solidFill>
                  <a:srgbClr val="0000CC"/>
                </a:solidFill>
              </a:rPr>
              <a:t>Cools the upper stratosphere by 1 to 2 degrees</a:t>
            </a:r>
          </a:p>
          <a:p>
            <a:endParaRPr lang="en-US" sz="1800">
              <a:solidFill>
                <a:srgbClr val="0000CC"/>
              </a:solidFill>
            </a:endParaRPr>
          </a:p>
          <a:p>
            <a:r>
              <a:rPr lang="en-US" sz="1800">
                <a:solidFill>
                  <a:srgbClr val="0000CC"/>
                </a:solidFill>
              </a:rPr>
              <a:t>Make the T2m slightly cooler</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extBox 1"/>
          <p:cNvSpPr txBox="1">
            <a:spLocks noChangeArrowheads="1"/>
          </p:cNvSpPr>
          <p:nvPr/>
        </p:nvSpPr>
        <p:spPr bwMode="auto">
          <a:xfrm>
            <a:off x="2427288" y="306388"/>
            <a:ext cx="4584700" cy="519112"/>
          </a:xfrm>
          <a:prstGeom prst="rect">
            <a:avLst/>
          </a:prstGeom>
          <a:noFill/>
          <a:ln w="9525">
            <a:noFill/>
            <a:miter lim="800000"/>
            <a:headEnd/>
            <a:tailEnd/>
          </a:ln>
        </p:spPr>
        <p:txBody>
          <a:bodyPr>
            <a:spAutoFit/>
          </a:bodyPr>
          <a:lstStyle/>
          <a:p>
            <a:r>
              <a:rPr lang="en-US" sz="2800" b="1"/>
              <a:t> Summary --  Benefits</a:t>
            </a:r>
          </a:p>
        </p:txBody>
      </p:sp>
      <p:sp>
        <p:nvSpPr>
          <p:cNvPr id="86018" name="TextBox 2"/>
          <p:cNvSpPr txBox="1">
            <a:spLocks noChangeArrowheads="1"/>
          </p:cNvSpPr>
          <p:nvPr/>
        </p:nvSpPr>
        <p:spPr bwMode="auto">
          <a:xfrm>
            <a:off x="444500" y="1662113"/>
            <a:ext cx="7880350" cy="4664075"/>
          </a:xfrm>
          <a:prstGeom prst="rect">
            <a:avLst/>
          </a:prstGeom>
          <a:noFill/>
          <a:ln w="9525">
            <a:noFill/>
            <a:miter lim="800000"/>
            <a:headEnd/>
            <a:tailEnd/>
          </a:ln>
        </p:spPr>
        <p:txBody>
          <a:bodyPr>
            <a:spAutoFit/>
          </a:bodyPr>
          <a:lstStyle/>
          <a:p>
            <a:pPr marL="342900" indent="-342900">
              <a:spcBef>
                <a:spcPts val="600"/>
              </a:spcBef>
            </a:pPr>
            <a:r>
              <a:rPr lang="en-US" sz="2000" b="1">
                <a:solidFill>
                  <a:srgbClr val="FF0000"/>
                </a:solidFill>
              </a:rPr>
              <a:t>From MEG Assessment</a:t>
            </a:r>
          </a:p>
          <a:p>
            <a:pPr marL="342900" indent="-342900">
              <a:spcBef>
                <a:spcPts val="900"/>
              </a:spcBef>
              <a:buFont typeface="Arial" charset="0"/>
              <a:buChar char="•"/>
            </a:pPr>
            <a:r>
              <a:rPr lang="en-US" sz="2000"/>
              <a:t>(</a:t>
            </a:r>
            <a:r>
              <a:rPr lang="en-US" sz="2000">
                <a:solidFill>
                  <a:srgbClr val="0000CC"/>
                </a:solidFill>
              </a:rPr>
              <a:t>significantly</a:t>
            </a:r>
            <a:r>
              <a:rPr lang="en-US" sz="2000"/>
              <a:t>)  Improved 500-hpa anomaly correlation</a:t>
            </a:r>
          </a:p>
          <a:p>
            <a:pPr marL="342900" indent="-342900">
              <a:spcBef>
                <a:spcPts val="900"/>
              </a:spcBef>
              <a:buFontTx/>
              <a:buChar char="•"/>
            </a:pPr>
            <a:r>
              <a:rPr lang="en-US" sz="2000"/>
              <a:t>Intense tropical cyclone deepening in GFS not observed in FV3GFS</a:t>
            </a:r>
          </a:p>
          <a:p>
            <a:pPr marL="342900" indent="-342900">
              <a:spcBef>
                <a:spcPts val="900"/>
              </a:spcBef>
              <a:buFontTx/>
              <a:buChar char="•"/>
            </a:pPr>
            <a:r>
              <a:rPr lang="en-US" sz="2000"/>
              <a:t>FV3GFS tropical cyclone track forecasts improved (within 5 days)</a:t>
            </a:r>
          </a:p>
          <a:p>
            <a:pPr marL="342900" indent="-342900">
              <a:spcBef>
                <a:spcPts val="900"/>
              </a:spcBef>
              <a:buFontTx/>
              <a:buChar char="•"/>
            </a:pPr>
            <a:r>
              <a:rPr lang="en-US" sz="2000"/>
              <a:t>Warm season diurnal cycle of precipitation  improved</a:t>
            </a:r>
          </a:p>
          <a:p>
            <a:pPr marL="342900" indent="-342900">
              <a:spcBef>
                <a:spcPts val="900"/>
              </a:spcBef>
              <a:buFontTx/>
              <a:buChar char="•"/>
            </a:pPr>
            <a:r>
              <a:rPr lang="en-US" sz="2000"/>
              <a:t>Multiple tropical cyclone centers generated by GFS not seen in FV3GFS forecasts or analyses</a:t>
            </a:r>
          </a:p>
          <a:p>
            <a:pPr marL="342900" indent="-342900">
              <a:spcBef>
                <a:spcPts val="900"/>
              </a:spcBef>
              <a:buFontTx/>
              <a:buChar char="•"/>
            </a:pPr>
            <a:r>
              <a:rPr lang="en-US" sz="2000"/>
              <a:t>General improvement in HWRF and HMON runs</a:t>
            </a:r>
          </a:p>
          <a:p>
            <a:pPr marL="342900" indent="-342900">
              <a:spcBef>
                <a:spcPts val="900"/>
              </a:spcBef>
              <a:buFontTx/>
              <a:buChar char="•"/>
            </a:pPr>
            <a:r>
              <a:rPr lang="en-US" sz="2000"/>
              <a:t>New simulated composite reflectivity output is a nice addition</a:t>
            </a:r>
          </a:p>
          <a:p>
            <a:pPr marL="342900" indent="-342900">
              <a:spcBef>
                <a:spcPts val="900"/>
              </a:spcBef>
              <a:buFontTx/>
              <a:buChar char="•"/>
            </a:pPr>
            <a:r>
              <a:rPr lang="en-US" sz="2000"/>
              <a:t>Some indication that fv3gfs can generate modest surface cold pools from significant convection</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extBox 1"/>
          <p:cNvSpPr txBox="1">
            <a:spLocks noChangeArrowheads="1"/>
          </p:cNvSpPr>
          <p:nvPr/>
        </p:nvSpPr>
        <p:spPr bwMode="auto">
          <a:xfrm>
            <a:off x="2427288" y="306388"/>
            <a:ext cx="4584700" cy="519112"/>
          </a:xfrm>
          <a:prstGeom prst="rect">
            <a:avLst/>
          </a:prstGeom>
          <a:noFill/>
          <a:ln w="9525">
            <a:noFill/>
            <a:miter lim="800000"/>
            <a:headEnd/>
            <a:tailEnd/>
          </a:ln>
        </p:spPr>
        <p:txBody>
          <a:bodyPr>
            <a:spAutoFit/>
          </a:bodyPr>
          <a:lstStyle/>
          <a:p>
            <a:r>
              <a:rPr lang="en-US" sz="2800" b="1"/>
              <a:t> Summary --  Benefits</a:t>
            </a:r>
          </a:p>
        </p:txBody>
      </p:sp>
      <p:sp>
        <p:nvSpPr>
          <p:cNvPr id="87042" name="Text Box 4"/>
          <p:cNvSpPr txBox="1">
            <a:spLocks noChangeArrowheads="1"/>
          </p:cNvSpPr>
          <p:nvPr/>
        </p:nvSpPr>
        <p:spPr bwMode="auto">
          <a:xfrm>
            <a:off x="908050" y="1792288"/>
            <a:ext cx="7519988" cy="3203575"/>
          </a:xfrm>
          <a:prstGeom prst="rect">
            <a:avLst/>
          </a:prstGeom>
          <a:noFill/>
          <a:ln w="9525">
            <a:noFill/>
            <a:miter lim="800000"/>
            <a:headEnd/>
            <a:tailEnd/>
          </a:ln>
        </p:spPr>
        <p:txBody>
          <a:bodyPr>
            <a:spAutoFit/>
          </a:bodyPr>
          <a:lstStyle/>
          <a:p>
            <a:pPr marL="285750" indent="-285750"/>
            <a:r>
              <a:rPr lang="en-US" sz="2000" b="1">
                <a:solidFill>
                  <a:srgbClr val="FF3300"/>
                </a:solidFill>
              </a:rPr>
              <a:t>Other Benefits</a:t>
            </a:r>
          </a:p>
          <a:p>
            <a:pPr marL="285750" indent="-285750"/>
            <a:endParaRPr lang="en-US" sz="2000" b="1">
              <a:solidFill>
                <a:srgbClr val="FF3300"/>
              </a:solidFill>
            </a:endParaRPr>
          </a:p>
          <a:p>
            <a:pPr marL="285750" indent="-285750">
              <a:spcAft>
                <a:spcPct val="30000"/>
              </a:spcAft>
              <a:buFontTx/>
              <a:buChar char="•"/>
            </a:pPr>
            <a:r>
              <a:rPr lang="en-US" sz="2000"/>
              <a:t>FV3GFS with advanced GFDL MP provides better initial and boundary conditions for driving standard alone FV3, and for running downstream models that use advanced MP.</a:t>
            </a:r>
          </a:p>
          <a:p>
            <a:pPr marL="285750" indent="-285750">
              <a:spcAft>
                <a:spcPct val="30000"/>
              </a:spcAft>
              <a:buFontTx/>
              <a:buChar char="•"/>
            </a:pPr>
            <a:r>
              <a:rPr lang="en-US" sz="2000"/>
              <a:t>Improved ozone and water vapor physics and products</a:t>
            </a:r>
          </a:p>
          <a:p>
            <a:pPr marL="285750" indent="-285750">
              <a:spcAft>
                <a:spcPct val="30000"/>
              </a:spcAft>
              <a:buFontTx/>
              <a:buChar char="•"/>
            </a:pPr>
            <a:r>
              <a:rPr lang="en-US" sz="2000"/>
              <a:t>Improved extratropical cyclone tracks</a:t>
            </a:r>
          </a:p>
          <a:p>
            <a:pPr marL="285750" indent="-285750">
              <a:spcAft>
                <a:spcPct val="30000"/>
              </a:spcAft>
              <a:buFontTx/>
              <a:buChar char="•"/>
            </a:pPr>
            <a:r>
              <a:rPr lang="en-US" sz="2000"/>
              <a:t>Improved precipitation ETS score (hit/miss/false alarm)</a:t>
            </a:r>
          </a:p>
          <a:p>
            <a:pPr marL="285750" indent="-285750">
              <a:spcAft>
                <a:spcPct val="30000"/>
              </a:spcAft>
              <a:buFontTx/>
              <a:buChar char="•"/>
            </a:pPr>
            <a:r>
              <a:rPr lang="en-US" sz="2000"/>
              <a:t>Overall reduced T2m biases over CONUS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extBox 1"/>
          <p:cNvSpPr txBox="1">
            <a:spLocks noChangeArrowheads="1"/>
          </p:cNvSpPr>
          <p:nvPr/>
        </p:nvSpPr>
        <p:spPr bwMode="auto">
          <a:xfrm>
            <a:off x="2266950" y="220663"/>
            <a:ext cx="4811713" cy="519112"/>
          </a:xfrm>
          <a:prstGeom prst="rect">
            <a:avLst/>
          </a:prstGeom>
          <a:noFill/>
          <a:ln w="9525">
            <a:noFill/>
            <a:miter lim="800000"/>
            <a:headEnd/>
            <a:tailEnd/>
          </a:ln>
        </p:spPr>
        <p:txBody>
          <a:bodyPr>
            <a:spAutoFit/>
          </a:bodyPr>
          <a:lstStyle/>
          <a:p>
            <a:r>
              <a:rPr lang="en-US" sz="2800" b="1"/>
              <a:t>Summary  -- Concerns</a:t>
            </a:r>
          </a:p>
        </p:txBody>
      </p:sp>
      <p:sp>
        <p:nvSpPr>
          <p:cNvPr id="3" name="TextBox 2"/>
          <p:cNvSpPr txBox="1"/>
          <p:nvPr/>
        </p:nvSpPr>
        <p:spPr>
          <a:xfrm>
            <a:off x="393700" y="1266825"/>
            <a:ext cx="8423275" cy="3046413"/>
          </a:xfrm>
          <a:prstGeom prst="rect">
            <a:avLst/>
          </a:prstGeom>
          <a:noFill/>
          <a:ln>
            <a:solidFill>
              <a:schemeClr val="bg2">
                <a:lumMod val="60000"/>
                <a:lumOff val="40000"/>
              </a:schemeClr>
            </a:solidFill>
          </a:ln>
        </p:spPr>
        <p:txBody>
          <a:bodyPr>
            <a:spAutoFit/>
          </a:bodyPr>
          <a:lstStyle/>
          <a:p>
            <a:pPr marL="228600" indent="-228600">
              <a:spcBef>
                <a:spcPts val="600"/>
              </a:spcBef>
              <a:defRPr/>
            </a:pPr>
            <a:r>
              <a:rPr lang="en-US" sz="1800" b="1" dirty="0">
                <a:solidFill>
                  <a:srgbClr val="FF0000"/>
                </a:solidFill>
              </a:rPr>
              <a:t>From MEG assessment</a:t>
            </a:r>
          </a:p>
          <a:p>
            <a:pPr marL="228600" indent="-228600">
              <a:spcBef>
                <a:spcPts val="600"/>
              </a:spcBef>
              <a:buFontTx/>
              <a:buChar char="•"/>
              <a:defRPr/>
            </a:pPr>
            <a:r>
              <a:rPr lang="en-US" sz="1800" dirty="0"/>
              <a:t>FV3GFS can be too progressive with synoptic </a:t>
            </a:r>
            <a:r>
              <a:rPr lang="en-US" sz="1800" dirty="0"/>
              <a:t>pattern</a:t>
            </a:r>
            <a:endParaRPr lang="en-US" sz="1800" dirty="0"/>
          </a:p>
          <a:p>
            <a:pPr marL="228600" indent="-228600">
              <a:spcBef>
                <a:spcPts val="600"/>
              </a:spcBef>
              <a:buFontTx/>
              <a:buChar char="•"/>
              <a:defRPr/>
            </a:pPr>
            <a:r>
              <a:rPr lang="en-US" sz="1800" dirty="0"/>
              <a:t>Precipitation dry bias for moderate rainfall</a:t>
            </a:r>
          </a:p>
          <a:p>
            <a:pPr marL="228600" indent="-228600">
              <a:spcBef>
                <a:spcPts val="600"/>
              </a:spcBef>
              <a:buFontTx/>
              <a:buChar char="•"/>
              <a:defRPr/>
            </a:pPr>
            <a:r>
              <a:rPr lang="en-US" sz="1800" dirty="0"/>
              <a:t>SST issues – North Pacific and lakes are too cold in the transition season</a:t>
            </a:r>
          </a:p>
          <a:p>
            <a:pPr marL="228600" indent="-228600">
              <a:spcBef>
                <a:spcPts val="600"/>
              </a:spcBef>
              <a:buFontTx/>
              <a:buChar char="•"/>
              <a:defRPr/>
            </a:pPr>
            <a:r>
              <a:rPr lang="en-US" sz="1800" dirty="0"/>
              <a:t>Spurious secondary (non-tropical) lows show up occasionally in FV3GFS since the advection scheme change was made</a:t>
            </a:r>
          </a:p>
          <a:p>
            <a:pPr marL="228600" indent="-228600">
              <a:spcBef>
                <a:spcPts val="600"/>
              </a:spcBef>
              <a:buFontTx/>
              <a:buChar char="•"/>
              <a:defRPr/>
            </a:pPr>
            <a:r>
              <a:rPr lang="en-US" sz="1800" i="1" dirty="0">
                <a:solidFill>
                  <a:srgbClr val="4D4D4D"/>
                </a:solidFill>
              </a:rPr>
              <a:t>Both GFS and FV3GFS  struggle with inversions</a:t>
            </a:r>
          </a:p>
          <a:p>
            <a:pPr marL="228600" indent="-228600">
              <a:spcBef>
                <a:spcPts val="600"/>
              </a:spcBef>
              <a:buFontTx/>
              <a:buChar char="•"/>
              <a:defRPr/>
            </a:pPr>
            <a:r>
              <a:rPr lang="en-US" sz="1800" i="1" dirty="0">
                <a:solidFill>
                  <a:srgbClr val="4D4D4D"/>
                </a:solidFill>
              </a:rPr>
              <a:t>Both GFS and FV3GFS often has too little </a:t>
            </a:r>
            <a:r>
              <a:rPr lang="en-US" sz="1800" i="1" dirty="0" err="1">
                <a:solidFill>
                  <a:srgbClr val="4D4D4D"/>
                </a:solidFill>
              </a:rPr>
              <a:t>precip</a:t>
            </a:r>
            <a:r>
              <a:rPr lang="en-US" sz="1800" i="1" dirty="0">
                <a:solidFill>
                  <a:srgbClr val="4D4D4D"/>
                </a:solidFill>
              </a:rPr>
              <a:t> on the northwest side of east coast cyclones</a:t>
            </a:r>
            <a:endParaRPr lang="en-US" sz="1800" dirty="0">
              <a:solidFill>
                <a:srgbClr val="4D4D4D"/>
              </a:solidFill>
            </a:endParaRPr>
          </a:p>
        </p:txBody>
      </p:sp>
      <p:sp>
        <p:nvSpPr>
          <p:cNvPr id="2" name="TextBox 2"/>
          <p:cNvSpPr txBox="1"/>
          <p:nvPr/>
        </p:nvSpPr>
        <p:spPr>
          <a:xfrm>
            <a:off x="365125" y="4730750"/>
            <a:ext cx="8451850" cy="1630363"/>
          </a:xfrm>
          <a:prstGeom prst="rect">
            <a:avLst/>
          </a:prstGeom>
          <a:noFill/>
          <a:ln>
            <a:solidFill>
              <a:schemeClr val="bg2">
                <a:lumMod val="60000"/>
                <a:lumOff val="40000"/>
              </a:schemeClr>
            </a:solidFill>
          </a:ln>
        </p:spPr>
        <p:txBody>
          <a:bodyPr>
            <a:spAutoFit/>
          </a:bodyPr>
          <a:lstStyle/>
          <a:p>
            <a:pPr marL="228600" indent="-228600">
              <a:spcBef>
                <a:spcPts val="600"/>
              </a:spcBef>
              <a:defRPr/>
            </a:pPr>
            <a:r>
              <a:rPr lang="en-US" sz="1800" b="1" dirty="0">
                <a:solidFill>
                  <a:srgbClr val="FF0000"/>
                </a:solidFill>
              </a:rPr>
              <a:t>Other Concerns</a:t>
            </a:r>
          </a:p>
          <a:p>
            <a:pPr marL="228600" indent="-228600">
              <a:spcBef>
                <a:spcPts val="600"/>
              </a:spcBef>
              <a:buFontTx/>
              <a:buChar char="•"/>
              <a:defRPr/>
            </a:pPr>
            <a:r>
              <a:rPr lang="en-US" sz="1800" dirty="0"/>
              <a:t>T2m over Alaska is too cold, likely caused by </a:t>
            </a:r>
            <a:r>
              <a:rPr lang="en-US" sz="1800" dirty="0"/>
              <a:t>cold NSST and/or cloud </a:t>
            </a:r>
            <a:r>
              <a:rPr lang="en-US" sz="1800" dirty="0"/>
              <a:t>microphysics </a:t>
            </a:r>
            <a:r>
              <a:rPr lang="en-US" sz="1800" dirty="0"/>
              <a:t>issue in </a:t>
            </a:r>
            <a:r>
              <a:rPr lang="en-US" sz="1800" dirty="0"/>
              <a:t>the </a:t>
            </a:r>
            <a:r>
              <a:rPr lang="en-US" sz="1800" dirty="0"/>
              <a:t>Arctic region.</a:t>
            </a:r>
            <a:endParaRPr lang="en-US" sz="1800" dirty="0"/>
          </a:p>
          <a:p>
            <a:pPr marL="228600" indent="-228600">
              <a:spcBef>
                <a:spcPts val="600"/>
              </a:spcBef>
              <a:buFontTx/>
              <a:buChar char="•"/>
              <a:defRPr/>
            </a:pPr>
            <a:r>
              <a:rPr lang="en-US" sz="1800" dirty="0">
                <a:solidFill>
                  <a:srgbClr val="0000CC"/>
                </a:solidFill>
              </a:rPr>
              <a:t>NHC reported that FV3GFS degraded track forecast of hurricanes ( initial wind &gt; 65 </a:t>
            </a:r>
            <a:r>
              <a:rPr lang="en-US" sz="1800" dirty="0" err="1">
                <a:solidFill>
                  <a:srgbClr val="0000CC"/>
                </a:solidFill>
              </a:rPr>
              <a:t>kts</a:t>
            </a:r>
            <a:r>
              <a:rPr lang="en-US" sz="1800" dirty="0">
                <a:solidFill>
                  <a:srgbClr val="0000CC"/>
                </a:solidFill>
              </a:rPr>
              <a:t>) in the Atlantic basin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hape 904"/>
          <p:cNvSpPr txBox="1">
            <a:spLocks noGrp="1"/>
          </p:cNvSpPr>
          <p:nvPr/>
        </p:nvSpPr>
        <p:spPr bwMode="auto">
          <a:xfrm>
            <a:off x="7010400" y="6619875"/>
            <a:ext cx="2133600" cy="476250"/>
          </a:xfrm>
          <a:prstGeom prst="rect">
            <a:avLst/>
          </a:prstGeom>
          <a:noFill/>
          <a:ln w="9525">
            <a:noFill/>
            <a:miter lim="800000"/>
            <a:headEnd/>
            <a:tailEnd/>
          </a:ln>
        </p:spPr>
        <p:txBody>
          <a:bodyPr lIns="91425" tIns="45700" rIns="91425" bIns="45700"/>
          <a:lstStyle/>
          <a:p>
            <a:pPr algn="r">
              <a:buSzPct val="25000"/>
            </a:pPr>
            <a:fld id="{87CE44D6-78A9-40F7-8956-EC54856E6A7D}" type="slidenum">
              <a:rPr lang="en-US"/>
              <a:pPr algn="r">
                <a:buSzPct val="25000"/>
              </a:pPr>
              <a:t>58</a:t>
            </a:fld>
            <a:endParaRPr lang="en-US"/>
          </a:p>
        </p:txBody>
      </p:sp>
      <p:sp>
        <p:nvSpPr>
          <p:cNvPr id="89090" name="Text Box 4"/>
          <p:cNvSpPr txBox="1">
            <a:spLocks noChangeArrowheads="1"/>
          </p:cNvSpPr>
          <p:nvPr/>
        </p:nvSpPr>
        <p:spPr bwMode="auto">
          <a:xfrm>
            <a:off x="3175000" y="296863"/>
            <a:ext cx="2363788" cy="457200"/>
          </a:xfrm>
          <a:prstGeom prst="rect">
            <a:avLst/>
          </a:prstGeom>
          <a:noFill/>
          <a:ln w="9525">
            <a:noFill/>
            <a:miter lim="800000"/>
            <a:headEnd/>
            <a:tailEnd/>
          </a:ln>
        </p:spPr>
        <p:txBody>
          <a:bodyPr wrap="none">
            <a:spAutoFit/>
          </a:bodyPr>
          <a:lstStyle/>
          <a:p>
            <a:r>
              <a:rPr lang="en-US" sz="2400" b="1">
                <a:solidFill>
                  <a:schemeClr val="hlink"/>
                </a:solidFill>
              </a:rPr>
              <a:t>Final Thoughts</a:t>
            </a:r>
          </a:p>
        </p:txBody>
      </p:sp>
      <p:sp>
        <p:nvSpPr>
          <p:cNvPr id="89091" name="Rectangle 5"/>
          <p:cNvSpPr>
            <a:spLocks noChangeArrowheads="1"/>
          </p:cNvSpPr>
          <p:nvPr/>
        </p:nvSpPr>
        <p:spPr bwMode="auto">
          <a:xfrm>
            <a:off x="630238" y="1179513"/>
            <a:ext cx="7959725" cy="3140075"/>
          </a:xfrm>
          <a:prstGeom prst="rect">
            <a:avLst/>
          </a:prstGeom>
          <a:noFill/>
          <a:ln w="9525">
            <a:noFill/>
            <a:miter lim="800000"/>
            <a:headEnd/>
            <a:tailEnd/>
          </a:ln>
        </p:spPr>
        <p:txBody>
          <a:bodyPr>
            <a:spAutoFit/>
          </a:bodyPr>
          <a:lstStyle/>
          <a:p>
            <a:pPr marL="228600" indent="-228600">
              <a:buFont typeface="Wingdings" pitchFamily="2" charset="2"/>
              <a:buChar char="Ø"/>
            </a:pPr>
            <a:r>
              <a:rPr lang="en-US" sz="2000">
                <a:solidFill>
                  <a:schemeClr val="tx1"/>
                </a:solidFill>
              </a:rPr>
              <a:t>It is understood that there are still certain science and technical issues with this new model that remain to be resolved. However, we believe the </a:t>
            </a:r>
            <a:r>
              <a:rPr lang="en-US" sz="2000" b="1" i="1">
                <a:solidFill>
                  <a:schemeClr val="tx1"/>
                </a:solidFill>
              </a:rPr>
              <a:t>benefits greatly overweigh the concerns</a:t>
            </a:r>
            <a:r>
              <a:rPr lang="en-US" sz="2000">
                <a:solidFill>
                  <a:schemeClr val="tx1"/>
                </a:solidFill>
              </a:rPr>
              <a:t>. </a:t>
            </a:r>
          </a:p>
          <a:p>
            <a:pPr marL="228600" indent="-228600">
              <a:buFont typeface="Wingdings" pitchFamily="2" charset="2"/>
              <a:buNone/>
            </a:pPr>
            <a:endParaRPr lang="en-US" sz="2000">
              <a:solidFill>
                <a:schemeClr val="tx1"/>
              </a:solidFill>
            </a:endParaRPr>
          </a:p>
          <a:p>
            <a:pPr marL="228600" indent="-228600">
              <a:buFont typeface="Wingdings" pitchFamily="2" charset="2"/>
              <a:buChar char="Ø"/>
            </a:pPr>
            <a:r>
              <a:rPr lang="en-US" sz="2000">
                <a:solidFill>
                  <a:schemeClr val="tx1"/>
                </a:solidFill>
              </a:rPr>
              <a:t> Some of the issues should be and could  be  addressed if there were a shorter GFS upgrading cycle.  It has becoming increasingly unsustainable for us to run more than three years of retrospective parallels for every GFS implementation.  There is not enough computing power and manpower.  This practice is slowing down the improvement of the forecast system. </a:t>
            </a:r>
            <a:endParaRPr lang="en-US" sz="2000">
              <a:solidFill>
                <a:srgbClr val="0000CC"/>
              </a:solidFill>
            </a:endParaRPr>
          </a:p>
        </p:txBody>
      </p:sp>
      <p:sp>
        <p:nvSpPr>
          <p:cNvPr id="89092" name="Rectangle 6"/>
          <p:cNvSpPr>
            <a:spLocks noChangeArrowheads="1"/>
          </p:cNvSpPr>
          <p:nvPr/>
        </p:nvSpPr>
        <p:spPr bwMode="auto">
          <a:xfrm>
            <a:off x="290513" y="4716463"/>
            <a:ext cx="8740775" cy="1539875"/>
          </a:xfrm>
          <a:prstGeom prst="rect">
            <a:avLst/>
          </a:prstGeom>
          <a:noFill/>
          <a:ln w="9525">
            <a:noFill/>
            <a:miter lim="800000"/>
            <a:headEnd/>
            <a:tailEnd/>
          </a:ln>
        </p:spPr>
        <p:txBody>
          <a:bodyPr>
            <a:spAutoFit/>
          </a:bodyPr>
          <a:lstStyle/>
          <a:p>
            <a:pPr marL="285750" indent="-285750">
              <a:spcAft>
                <a:spcPct val="75000"/>
              </a:spcAft>
              <a:buFont typeface="Wingdings" pitchFamily="2" charset="2"/>
              <a:buChar char="Ø"/>
            </a:pPr>
            <a:r>
              <a:rPr lang="en-US" sz="2000" b="1">
                <a:solidFill>
                  <a:srgbClr val="0000CC"/>
                </a:solidFill>
              </a:rPr>
              <a:t>We hereby request EMC Director’s approval for the implementation of Q2FY19 GFS/GDAS V15.0</a:t>
            </a:r>
          </a:p>
          <a:p>
            <a:pPr marL="285750" indent="-285750">
              <a:spcAft>
                <a:spcPct val="75000"/>
              </a:spcAft>
              <a:buFont typeface="Wingdings" pitchFamily="2" charset="2"/>
              <a:buChar char="Ø"/>
            </a:pPr>
            <a:r>
              <a:rPr lang="en-US" sz="2000" b="1">
                <a:solidFill>
                  <a:srgbClr val="0000CC"/>
                </a:solidFill>
              </a:rPr>
              <a:t>This implementation lays the foundation for building a unified national weather and climate forecast system</a:t>
            </a:r>
          </a:p>
        </p:txBody>
      </p:sp>
    </p:spTree>
  </p:cSld>
  <p:clrMapOvr>
    <a:masterClrMapping/>
  </p:clrMapOvr>
  <p:transition spd="slow">
    <p:cu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ext Box 3"/>
          <p:cNvSpPr txBox="1">
            <a:spLocks noGrp="1"/>
          </p:cNvSpPr>
          <p:nvPr>
            <p:ph type="body" idx="1"/>
          </p:nvPr>
        </p:nvSpPr>
        <p:spPr>
          <a:xfrm>
            <a:off x="411163" y="1843088"/>
            <a:ext cx="8229600" cy="4525962"/>
          </a:xfrm>
        </p:spPr>
        <p:txBody>
          <a:bodyPr/>
          <a:lstStyle/>
          <a:p>
            <a:pPr marL="0" indent="0" algn="ctr">
              <a:spcBef>
                <a:spcPct val="0"/>
              </a:spcBef>
              <a:spcAft>
                <a:spcPct val="0"/>
              </a:spcAft>
              <a:buClrTx/>
              <a:buSzTx/>
              <a:buFontTx/>
              <a:buNone/>
            </a:pPr>
            <a:r>
              <a:rPr lang="en-US" sz="6000" smtClean="0">
                <a:solidFill>
                  <a:srgbClr val="000000"/>
                </a:solidFill>
                <a:latin typeface="Segoe Print" pitchFamily="2" charset="0"/>
                <a:cs typeface="Arial" charset="0"/>
                <a:sym typeface="Arial" charset="0"/>
              </a:rPr>
              <a:t>Thank you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Google Shape;130;p15"/>
          <p:cNvSpPr txBox="1">
            <a:spLocks noGrp="1"/>
          </p:cNvSpPr>
          <p:nvPr>
            <p:ph type="title" idx="4294967295"/>
          </p:nvPr>
        </p:nvSpPr>
        <p:spPr>
          <a:xfrm>
            <a:off x="1173163" y="436563"/>
            <a:ext cx="6729412" cy="508000"/>
          </a:xfrm>
          <a:solidFill>
            <a:schemeClr val="bg2">
              <a:lumMod val="20000"/>
              <a:lumOff val="80000"/>
            </a:schemeClr>
          </a:solidFill>
        </p:spPr>
        <p:txBody>
          <a:bodyPr tIns="45700" bIns="45700"/>
          <a:lstStyle/>
          <a:p>
            <a:pPr eaLnBrk="1" hangingPunct="1">
              <a:buSzPts val="1400"/>
              <a:defRPr/>
            </a:pPr>
            <a:r>
              <a:rPr lang="en-US" sz="2400" b="1">
                <a:solidFill>
                  <a:srgbClr val="0000CC"/>
                </a:solidFill>
                <a:latin typeface="Helvetica Neue"/>
                <a:cs typeface="Arial" charset="0"/>
                <a:sym typeface="Helvetica Neue"/>
              </a:rPr>
              <a:t>Model:  Infrastructure &amp; Physics Upgrades</a:t>
            </a:r>
          </a:p>
        </p:txBody>
      </p:sp>
      <p:sp>
        <p:nvSpPr>
          <p:cNvPr id="24578" name="Google Shape;131;p15"/>
          <p:cNvSpPr txBox="1">
            <a:spLocks noGrp="1"/>
          </p:cNvSpPr>
          <p:nvPr>
            <p:ph type="body" idx="4294967295"/>
          </p:nvPr>
        </p:nvSpPr>
        <p:spPr>
          <a:xfrm>
            <a:off x="323850" y="1657350"/>
            <a:ext cx="4113213" cy="4376738"/>
          </a:xfrm>
        </p:spPr>
        <p:txBody>
          <a:bodyPr tIns="45700" bIns="45700"/>
          <a:lstStyle/>
          <a:p>
            <a:pPr marL="463550" indent="-463550" eaLnBrk="1" hangingPunct="1">
              <a:lnSpc>
                <a:spcPct val="80000"/>
              </a:lnSpc>
              <a:buClr>
                <a:srgbClr val="000066"/>
              </a:buClr>
              <a:buSzPts val="2400"/>
              <a:buFont typeface="Noto Sans Symbols"/>
              <a:buChar char="➢"/>
            </a:pPr>
            <a:r>
              <a:rPr lang="en-US" sz="1800" b="1" smtClean="0">
                <a:latin typeface="Times New Roman" pitchFamily="18" charset="0"/>
                <a:cs typeface="Times New Roman" pitchFamily="18" charset="0"/>
                <a:sym typeface="Times New Roman" pitchFamily="18" charset="0"/>
              </a:rPr>
              <a:t>Integrated </a:t>
            </a:r>
            <a:r>
              <a:rPr lang="en-US" sz="1800" b="1" smtClean="0">
                <a:solidFill>
                  <a:srgbClr val="FF0000"/>
                </a:solidFill>
                <a:latin typeface="Times New Roman" pitchFamily="18" charset="0"/>
                <a:cs typeface="Times New Roman" pitchFamily="18" charset="0"/>
                <a:sym typeface="Times New Roman" pitchFamily="18" charset="0"/>
              </a:rPr>
              <a:t>FV3</a:t>
            </a:r>
            <a:r>
              <a:rPr lang="en-US" sz="1800" b="1" smtClean="0">
                <a:latin typeface="Times New Roman" pitchFamily="18" charset="0"/>
                <a:cs typeface="Times New Roman" pitchFamily="18" charset="0"/>
                <a:sym typeface="Times New Roman" pitchFamily="18" charset="0"/>
              </a:rPr>
              <a:t> </a:t>
            </a:r>
            <a:r>
              <a:rPr lang="en-US" sz="1800" b="1" smtClean="0">
                <a:solidFill>
                  <a:srgbClr val="FF0000"/>
                </a:solidFill>
                <a:latin typeface="Times New Roman" pitchFamily="18" charset="0"/>
                <a:cs typeface="Times New Roman" pitchFamily="18" charset="0"/>
                <a:sym typeface="Times New Roman" pitchFamily="18" charset="0"/>
              </a:rPr>
              <a:t>dycore </a:t>
            </a:r>
            <a:r>
              <a:rPr lang="en-US" sz="1800" b="1" smtClean="0">
                <a:latin typeface="Times New Roman" pitchFamily="18" charset="0"/>
                <a:cs typeface="Times New Roman" pitchFamily="18" charset="0"/>
                <a:sym typeface="Times New Roman" pitchFamily="18" charset="0"/>
              </a:rPr>
              <a:t>into </a:t>
            </a:r>
            <a:r>
              <a:rPr lang="en-US" sz="1800" b="1" smtClean="0">
                <a:solidFill>
                  <a:srgbClr val="FF0000"/>
                </a:solidFill>
                <a:latin typeface="Times New Roman" pitchFamily="18" charset="0"/>
                <a:cs typeface="Times New Roman" pitchFamily="18" charset="0"/>
                <a:sym typeface="Times New Roman" pitchFamily="18" charset="0"/>
              </a:rPr>
              <a:t>NEMS</a:t>
            </a:r>
            <a:r>
              <a:rPr lang="en-US" sz="1800" b="1" smtClean="0">
                <a:latin typeface="Times New Roman" pitchFamily="18" charset="0"/>
                <a:cs typeface="Times New Roman" pitchFamily="18" charset="0"/>
                <a:sym typeface="Times New Roman" pitchFamily="18" charset="0"/>
              </a:rPr>
              <a:t/>
            </a:r>
            <a:br>
              <a:rPr lang="en-US" sz="1800" b="1" smtClean="0">
                <a:latin typeface="Times New Roman" pitchFamily="18" charset="0"/>
                <a:cs typeface="Times New Roman" pitchFamily="18" charset="0"/>
                <a:sym typeface="Times New Roman" pitchFamily="18" charset="0"/>
              </a:rPr>
            </a:br>
            <a:endParaRPr lang="en-US" sz="1800" b="1" smtClean="0">
              <a:latin typeface="Times New Roman" pitchFamily="18" charset="0"/>
              <a:cs typeface="Times New Roman" pitchFamily="18" charset="0"/>
              <a:sym typeface="Times New Roman" pitchFamily="18" charset="0"/>
            </a:endParaRPr>
          </a:p>
          <a:p>
            <a:pPr marL="463550" indent="-463550" eaLnBrk="1" hangingPunct="1">
              <a:lnSpc>
                <a:spcPct val="80000"/>
              </a:lnSpc>
              <a:spcBef>
                <a:spcPts val="475"/>
              </a:spcBef>
              <a:buClr>
                <a:srgbClr val="000066"/>
              </a:buClr>
              <a:buSzPts val="2400"/>
              <a:buFont typeface="Noto Sans Symbols"/>
              <a:buChar char="➢"/>
            </a:pPr>
            <a:r>
              <a:rPr lang="en-US" sz="1800" b="1" smtClean="0">
                <a:latin typeface="Times New Roman" pitchFamily="18" charset="0"/>
                <a:cs typeface="Times New Roman" pitchFamily="18" charset="0"/>
                <a:sym typeface="Times New Roman" pitchFamily="18" charset="0"/>
              </a:rPr>
              <a:t>Added </a:t>
            </a:r>
            <a:r>
              <a:rPr lang="en-US" sz="1800" b="1" smtClean="0">
                <a:solidFill>
                  <a:srgbClr val="FF0000"/>
                </a:solidFill>
                <a:latin typeface="Times New Roman" pitchFamily="18" charset="0"/>
                <a:cs typeface="Times New Roman" pitchFamily="18" charset="0"/>
                <a:sym typeface="Times New Roman" pitchFamily="18" charset="0"/>
              </a:rPr>
              <a:t>IPD</a:t>
            </a:r>
            <a:r>
              <a:rPr lang="en-US" sz="1800" b="1" smtClean="0">
                <a:latin typeface="Times New Roman" pitchFamily="18" charset="0"/>
                <a:cs typeface="Times New Roman" pitchFamily="18" charset="0"/>
                <a:sym typeface="Times New Roman" pitchFamily="18" charset="0"/>
              </a:rPr>
              <a:t> in NEMSfv3gfs</a:t>
            </a:r>
            <a:br>
              <a:rPr lang="en-US" sz="1800" b="1" smtClean="0">
                <a:latin typeface="Times New Roman" pitchFamily="18" charset="0"/>
                <a:cs typeface="Times New Roman" pitchFamily="18" charset="0"/>
                <a:sym typeface="Times New Roman" pitchFamily="18" charset="0"/>
              </a:rPr>
            </a:br>
            <a:endParaRPr lang="en-US" sz="1800" b="1" smtClean="0">
              <a:latin typeface="Times New Roman" pitchFamily="18" charset="0"/>
              <a:cs typeface="Times New Roman" pitchFamily="18" charset="0"/>
              <a:sym typeface="Times New Roman" pitchFamily="18" charset="0"/>
            </a:endParaRPr>
          </a:p>
          <a:p>
            <a:pPr marL="463550" indent="-463550" eaLnBrk="1" hangingPunct="1">
              <a:lnSpc>
                <a:spcPct val="80000"/>
              </a:lnSpc>
              <a:spcBef>
                <a:spcPts val="475"/>
              </a:spcBef>
              <a:buClr>
                <a:srgbClr val="000066"/>
              </a:buClr>
              <a:buSzPts val="2400"/>
              <a:buFont typeface="Noto Sans Symbols"/>
              <a:buChar char="➢"/>
            </a:pPr>
            <a:r>
              <a:rPr lang="en-US" sz="1800" b="1" smtClean="0">
                <a:latin typeface="Times New Roman" pitchFamily="18" charset="0"/>
                <a:cs typeface="Times New Roman" pitchFamily="18" charset="0"/>
                <a:sym typeface="Times New Roman" pitchFamily="18" charset="0"/>
              </a:rPr>
              <a:t>Newly developed </a:t>
            </a:r>
            <a:r>
              <a:rPr lang="en-US" sz="1800" b="1" smtClean="0">
                <a:solidFill>
                  <a:srgbClr val="FF0000"/>
                </a:solidFill>
                <a:latin typeface="Times New Roman" pitchFamily="18" charset="0"/>
                <a:cs typeface="Times New Roman" pitchFamily="18" charset="0"/>
                <a:sym typeface="Times New Roman" pitchFamily="18" charset="0"/>
              </a:rPr>
              <a:t>write grid component</a:t>
            </a:r>
            <a:r>
              <a:rPr lang="en-US" sz="1800" b="1" smtClean="0">
                <a:latin typeface="Times New Roman" pitchFamily="18" charset="0"/>
                <a:cs typeface="Times New Roman" pitchFamily="18" charset="0"/>
                <a:sym typeface="Times New Roman" pitchFamily="18" charset="0"/>
              </a:rPr>
              <a:t> -- write out model history in native cubed sphere grid and Gaussian grid</a:t>
            </a:r>
            <a:endParaRPr lang="en-US" sz="1800" smtClean="0">
              <a:latin typeface="Helvetica Neue"/>
              <a:cs typeface="Arial" charset="0"/>
              <a:sym typeface="Helvetica Neue"/>
            </a:endParaRPr>
          </a:p>
          <a:p>
            <a:pPr marL="463550" indent="-463550" eaLnBrk="1" hangingPunct="1">
              <a:lnSpc>
                <a:spcPct val="80000"/>
              </a:lnSpc>
              <a:spcBef>
                <a:spcPts val="475"/>
              </a:spcBef>
              <a:buClr>
                <a:srgbClr val="000066"/>
              </a:buClr>
              <a:buSzPts val="2400"/>
              <a:buFont typeface="Noto Sans Symbols"/>
              <a:buNone/>
            </a:pPr>
            <a:endParaRPr lang="en-US" sz="1800" b="1" smtClean="0">
              <a:latin typeface="Times New Roman" pitchFamily="18" charset="0"/>
              <a:cs typeface="Times New Roman" pitchFamily="18" charset="0"/>
              <a:sym typeface="Times New Roman" pitchFamily="18" charset="0"/>
            </a:endParaRPr>
          </a:p>
          <a:p>
            <a:pPr marL="463550" indent="-463550" eaLnBrk="1" hangingPunct="1">
              <a:lnSpc>
                <a:spcPct val="80000"/>
              </a:lnSpc>
              <a:spcBef>
                <a:spcPts val="475"/>
              </a:spcBef>
              <a:buClr>
                <a:srgbClr val="000066"/>
              </a:buClr>
              <a:buSzPts val="2400"/>
              <a:buFont typeface="Noto Sans Symbols"/>
              <a:buChar char="➢"/>
            </a:pPr>
            <a:r>
              <a:rPr lang="en-US" sz="1800" b="1" smtClean="0">
                <a:latin typeface="Times New Roman" pitchFamily="18" charset="0"/>
                <a:cs typeface="Times New Roman" pitchFamily="18" charset="0"/>
                <a:sym typeface="Times New Roman" pitchFamily="18" charset="0"/>
              </a:rPr>
              <a:t>Replaced Zhao-Carr microphysics with the more advanced </a:t>
            </a:r>
            <a:r>
              <a:rPr lang="en-US" sz="1800" b="1" smtClean="0">
                <a:solidFill>
                  <a:srgbClr val="FF0000"/>
                </a:solidFill>
                <a:latin typeface="Times New Roman" pitchFamily="18" charset="0"/>
                <a:cs typeface="Times New Roman" pitchFamily="18" charset="0"/>
                <a:sym typeface="Times New Roman" pitchFamily="18" charset="0"/>
              </a:rPr>
              <a:t>GFDL microphysics</a:t>
            </a:r>
            <a:endParaRPr lang="en-US" sz="1800" smtClean="0">
              <a:latin typeface="Helvetica Neue"/>
              <a:cs typeface="Arial" charset="0"/>
              <a:sym typeface="Helvetica Neue"/>
            </a:endParaRPr>
          </a:p>
          <a:p>
            <a:pPr marL="463550" indent="-463550" eaLnBrk="1" hangingPunct="1">
              <a:lnSpc>
                <a:spcPct val="80000"/>
              </a:lnSpc>
              <a:spcBef>
                <a:spcPts val="475"/>
              </a:spcBef>
              <a:buClr>
                <a:srgbClr val="000066"/>
              </a:buClr>
              <a:buSzPts val="2400"/>
              <a:buFont typeface="Noto Sans Symbols"/>
              <a:buNone/>
            </a:pPr>
            <a:endParaRPr lang="en-US" sz="1800" b="1" smtClean="0">
              <a:latin typeface="Times New Roman" pitchFamily="18" charset="0"/>
              <a:cs typeface="Times New Roman" pitchFamily="18" charset="0"/>
              <a:sym typeface="Times New Roman" pitchFamily="18" charset="0"/>
            </a:endParaRPr>
          </a:p>
          <a:p>
            <a:pPr marL="463550" indent="-463550" eaLnBrk="1" hangingPunct="1">
              <a:lnSpc>
                <a:spcPct val="80000"/>
              </a:lnSpc>
              <a:spcBef>
                <a:spcPts val="475"/>
              </a:spcBef>
              <a:buClr>
                <a:srgbClr val="000066"/>
              </a:buClr>
              <a:buSzPts val="2400"/>
              <a:buFont typeface="Noto Sans Symbols"/>
              <a:buChar char="➢"/>
            </a:pPr>
            <a:r>
              <a:rPr lang="en-US" sz="1800" b="1" smtClean="0">
                <a:latin typeface="Times New Roman" pitchFamily="18" charset="0"/>
                <a:cs typeface="Times New Roman" pitchFamily="18" charset="0"/>
                <a:sym typeface="Times New Roman" pitchFamily="18" charset="0"/>
              </a:rPr>
              <a:t>Updated parameterization of </a:t>
            </a:r>
            <a:r>
              <a:rPr lang="en-US" sz="1800" b="1" smtClean="0">
                <a:solidFill>
                  <a:srgbClr val="FF0000"/>
                </a:solidFill>
                <a:latin typeface="Times New Roman" pitchFamily="18" charset="0"/>
                <a:cs typeface="Times New Roman" pitchFamily="18" charset="0"/>
                <a:sym typeface="Times New Roman" pitchFamily="18" charset="0"/>
              </a:rPr>
              <a:t>ozone photochemistry</a:t>
            </a:r>
            <a:r>
              <a:rPr lang="en-US" sz="1800" b="1" smtClean="0">
                <a:latin typeface="Times New Roman" pitchFamily="18" charset="0"/>
                <a:cs typeface="Times New Roman" pitchFamily="18" charset="0"/>
                <a:sym typeface="Times New Roman" pitchFamily="18" charset="0"/>
              </a:rPr>
              <a:t> with additional production and loss terms</a:t>
            </a:r>
            <a:endParaRPr lang="en-US" sz="1800" smtClean="0">
              <a:latin typeface="Helvetica Neue"/>
              <a:cs typeface="Arial" charset="0"/>
              <a:sym typeface="Helvetica Neue"/>
            </a:endParaRPr>
          </a:p>
        </p:txBody>
      </p:sp>
      <p:sp>
        <p:nvSpPr>
          <p:cNvPr id="23555" name="Google Shape;132;p15"/>
          <p:cNvSpPr>
            <a:spLocks noChangeArrowheads="1"/>
          </p:cNvSpPr>
          <p:nvPr/>
        </p:nvSpPr>
        <p:spPr bwMode="auto">
          <a:xfrm>
            <a:off x="4811713" y="1362075"/>
            <a:ext cx="4184650" cy="5102225"/>
          </a:xfrm>
          <a:prstGeom prst="rect">
            <a:avLst/>
          </a:prstGeom>
          <a:noFill/>
          <a:ln w="9525">
            <a:noFill/>
            <a:miter lim="800000"/>
            <a:headEnd/>
            <a:tailEnd/>
          </a:ln>
        </p:spPr>
        <p:txBody>
          <a:bodyPr lIns="91425" tIns="45700" rIns="91425" bIns="45700"/>
          <a:lstStyle/>
          <a:p>
            <a:pPr>
              <a:lnSpc>
                <a:spcPct val="80000"/>
              </a:lnSpc>
              <a:buClr>
                <a:srgbClr val="000000"/>
              </a:buClr>
              <a:buFont typeface="Arial" charset="0"/>
              <a:buNone/>
              <a:defRPr/>
            </a:pPr>
            <a:endParaRPr lang="en-US" sz="1800" b="1" dirty="0">
              <a:latin typeface="Times New Roman" pitchFamily="18" charset="0"/>
              <a:cs typeface="Times New Roman" pitchFamily="18" charset="0"/>
              <a:sym typeface="Times New Roman" pitchFamily="18" charset="0"/>
            </a:endParaRPr>
          </a:p>
          <a:p>
            <a:pPr marL="341313" indent="-341313">
              <a:lnSpc>
                <a:spcPct val="80000"/>
              </a:lnSpc>
              <a:buClr>
                <a:srgbClr val="000066"/>
              </a:buClr>
              <a:buSzPts val="2400"/>
              <a:buFont typeface="Noto Sans Symbols"/>
              <a:buChar char="➢"/>
              <a:defRPr/>
            </a:pPr>
            <a:r>
              <a:rPr lang="en-US" sz="1800" b="1" dirty="0">
                <a:latin typeface="Times New Roman" pitchFamily="18" charset="0"/>
                <a:cs typeface="Times New Roman" pitchFamily="18" charset="0"/>
                <a:sym typeface="Times New Roman" pitchFamily="18" charset="0"/>
              </a:rPr>
              <a:t>New parameterization of middle atmospheric </a:t>
            </a:r>
            <a:r>
              <a:rPr lang="en-US" sz="1800" b="1" dirty="0">
                <a:solidFill>
                  <a:srgbClr val="FF0000"/>
                </a:solidFill>
                <a:latin typeface="Times New Roman" pitchFamily="18" charset="0"/>
                <a:cs typeface="Times New Roman" pitchFamily="18" charset="0"/>
                <a:sym typeface="Times New Roman" pitchFamily="18" charset="0"/>
              </a:rPr>
              <a:t>water vapor photochemistry</a:t>
            </a:r>
            <a:endParaRPr lang="en-US" sz="1800" dirty="0">
              <a:solidFill>
                <a:srgbClr val="FF0000"/>
              </a:solidFill>
            </a:endParaRPr>
          </a:p>
          <a:p>
            <a:pPr marL="341313" indent="-341313">
              <a:lnSpc>
                <a:spcPct val="80000"/>
              </a:lnSpc>
              <a:spcBef>
                <a:spcPts val="475"/>
              </a:spcBef>
              <a:buClr>
                <a:srgbClr val="000066"/>
              </a:buClr>
              <a:buSzPts val="2400"/>
              <a:buFont typeface="Noto Sans Symbols"/>
              <a:buNone/>
              <a:defRPr/>
            </a:pPr>
            <a:endParaRPr lang="en-US" sz="1800" b="1" dirty="0">
              <a:latin typeface="Times New Roman" pitchFamily="18" charset="0"/>
              <a:cs typeface="Times New Roman" pitchFamily="18" charset="0"/>
              <a:sym typeface="Times New Roman" pitchFamily="18" charset="0"/>
            </a:endParaRPr>
          </a:p>
          <a:p>
            <a:pPr marL="341313" indent="-341313">
              <a:lnSpc>
                <a:spcPct val="80000"/>
              </a:lnSpc>
              <a:spcBef>
                <a:spcPts val="475"/>
              </a:spcBef>
              <a:buClr>
                <a:srgbClr val="000066"/>
              </a:buClr>
              <a:buSzPts val="2400"/>
              <a:buFont typeface="Noto Sans Symbols"/>
              <a:buChar char="➢"/>
              <a:defRPr/>
            </a:pPr>
            <a:r>
              <a:rPr lang="en-US" sz="1800" b="1" dirty="0">
                <a:latin typeface="Times New Roman" pitchFamily="18" charset="0"/>
                <a:cs typeface="Times New Roman" pitchFamily="18" charset="0"/>
                <a:sym typeface="Times New Roman" pitchFamily="18" charset="0"/>
              </a:rPr>
              <a:t>a revised bare </a:t>
            </a:r>
            <a:r>
              <a:rPr lang="en-US" sz="1800" b="1" dirty="0">
                <a:solidFill>
                  <a:srgbClr val="FF0000"/>
                </a:solidFill>
                <a:latin typeface="Times New Roman" pitchFamily="18" charset="0"/>
                <a:cs typeface="Times New Roman" pitchFamily="18" charset="0"/>
                <a:sym typeface="Times New Roman" pitchFamily="18" charset="0"/>
              </a:rPr>
              <a:t>soil evaporation</a:t>
            </a:r>
            <a:r>
              <a:rPr lang="en-US" sz="1800" b="1" dirty="0">
                <a:latin typeface="Times New Roman" pitchFamily="18" charset="0"/>
                <a:cs typeface="Times New Roman" pitchFamily="18" charset="0"/>
                <a:sym typeface="Times New Roman" pitchFamily="18" charset="0"/>
              </a:rPr>
              <a:t> scheme. </a:t>
            </a:r>
          </a:p>
          <a:p>
            <a:pPr marL="341313" indent="-341313">
              <a:lnSpc>
                <a:spcPct val="80000"/>
              </a:lnSpc>
              <a:spcBef>
                <a:spcPts val="475"/>
              </a:spcBef>
              <a:buClr>
                <a:srgbClr val="000066"/>
              </a:buClr>
              <a:buSzPts val="2400"/>
              <a:buFont typeface="Noto Sans Symbols"/>
              <a:buNone/>
              <a:defRPr/>
            </a:pPr>
            <a:endParaRPr lang="en-US" sz="1800" b="1" dirty="0"/>
          </a:p>
          <a:p>
            <a:pPr marL="341313" indent="-341313">
              <a:lnSpc>
                <a:spcPct val="80000"/>
              </a:lnSpc>
              <a:spcBef>
                <a:spcPts val="475"/>
              </a:spcBef>
              <a:buClr>
                <a:srgbClr val="000066"/>
              </a:buClr>
              <a:buSzPts val="2400"/>
              <a:buFont typeface="Noto Sans Symbols"/>
              <a:buChar char="➢"/>
              <a:defRPr/>
            </a:pPr>
            <a:r>
              <a:rPr lang="en-US" sz="1800" b="1" dirty="0">
                <a:latin typeface="Times New Roman" pitchFamily="18" charset="0"/>
                <a:cs typeface="Times New Roman" pitchFamily="18" charset="0"/>
                <a:sym typeface="Times New Roman" pitchFamily="18" charset="0"/>
              </a:rPr>
              <a:t>Modify </a:t>
            </a:r>
            <a:r>
              <a:rPr lang="en-US" sz="1800" b="1" dirty="0">
                <a:solidFill>
                  <a:srgbClr val="FF0000"/>
                </a:solidFill>
                <a:latin typeface="Times New Roman" pitchFamily="18" charset="0"/>
                <a:cs typeface="Times New Roman" pitchFamily="18" charset="0"/>
                <a:sym typeface="Times New Roman" pitchFamily="18" charset="0"/>
              </a:rPr>
              <a:t>convection schemes </a:t>
            </a:r>
            <a:r>
              <a:rPr lang="en-US" sz="1800" b="1" dirty="0">
                <a:latin typeface="Times New Roman" pitchFamily="18" charset="0"/>
                <a:cs typeface="Times New Roman" pitchFamily="18" charset="0"/>
                <a:sym typeface="Times New Roman" pitchFamily="18" charset="0"/>
              </a:rPr>
              <a:t>to reduce excessive cloud top cooling</a:t>
            </a:r>
          </a:p>
          <a:p>
            <a:pPr marL="341313" indent="-341313">
              <a:lnSpc>
                <a:spcPct val="80000"/>
              </a:lnSpc>
              <a:spcBef>
                <a:spcPts val="475"/>
              </a:spcBef>
              <a:buClr>
                <a:srgbClr val="000066"/>
              </a:buClr>
              <a:buSzPts val="2400"/>
              <a:buFont typeface="Noto Sans Symbols"/>
              <a:buNone/>
              <a:defRPr/>
            </a:pPr>
            <a:endParaRPr lang="en-US" sz="1800" b="1" dirty="0">
              <a:latin typeface="Times New Roman" pitchFamily="18" charset="0"/>
              <a:cs typeface="Times New Roman" pitchFamily="18" charset="0"/>
              <a:sym typeface="Times New Roman" pitchFamily="18" charset="0"/>
            </a:endParaRPr>
          </a:p>
          <a:p>
            <a:pPr marL="341313" indent="-341313">
              <a:lnSpc>
                <a:spcPct val="80000"/>
              </a:lnSpc>
              <a:spcBef>
                <a:spcPts val="475"/>
              </a:spcBef>
              <a:buClr>
                <a:srgbClr val="000066"/>
              </a:buClr>
              <a:buSzPts val="2400"/>
              <a:buFont typeface="Noto Sans Symbols"/>
              <a:buChar char="➢"/>
              <a:defRPr/>
            </a:pPr>
            <a:r>
              <a:rPr lang="en-US" sz="1800" b="1" dirty="0">
                <a:solidFill>
                  <a:srgbClr val="FF0000"/>
                </a:solidFill>
                <a:latin typeface="Times New Roman" pitchFamily="18" charset="0"/>
                <a:cs typeface="Times New Roman" pitchFamily="18" charset="0"/>
                <a:sym typeface="Times New Roman" pitchFamily="18" charset="0"/>
              </a:rPr>
              <a:t>Updated Stochastic</a:t>
            </a:r>
            <a:r>
              <a:rPr lang="en-US" sz="1800" b="1" dirty="0">
                <a:latin typeface="Times New Roman" pitchFamily="18" charset="0"/>
                <a:cs typeface="Times New Roman" pitchFamily="18" charset="0"/>
                <a:sym typeface="Times New Roman" pitchFamily="18" charset="0"/>
              </a:rPr>
              <a:t> physics</a:t>
            </a:r>
            <a:endParaRPr lang="en-US" sz="1800" dirty="0"/>
          </a:p>
          <a:p>
            <a:pPr marL="341313" indent="-341313">
              <a:lnSpc>
                <a:spcPct val="80000"/>
              </a:lnSpc>
              <a:spcBef>
                <a:spcPts val="475"/>
              </a:spcBef>
              <a:buClr>
                <a:srgbClr val="000066"/>
              </a:buClr>
              <a:buSzPts val="2400"/>
              <a:buFont typeface="Noto Sans Symbols"/>
              <a:buNone/>
              <a:defRPr/>
            </a:pPr>
            <a:endParaRPr lang="en-US" sz="1800" b="1" dirty="0">
              <a:latin typeface="Times New Roman" pitchFamily="18" charset="0"/>
              <a:cs typeface="Times New Roman" pitchFamily="18" charset="0"/>
              <a:sym typeface="Times New Roman" pitchFamily="18" charset="0"/>
            </a:endParaRPr>
          </a:p>
          <a:p>
            <a:pPr marL="341313" indent="-341313">
              <a:lnSpc>
                <a:spcPct val="80000"/>
              </a:lnSpc>
              <a:spcBef>
                <a:spcPts val="475"/>
              </a:spcBef>
              <a:buClr>
                <a:srgbClr val="000066"/>
              </a:buClr>
              <a:buSzPts val="2400"/>
              <a:buFont typeface="Noto Sans Symbols"/>
              <a:buChar char="➢"/>
              <a:defRPr/>
            </a:pPr>
            <a:r>
              <a:rPr lang="en-US" sz="1800" b="1" dirty="0">
                <a:latin typeface="Times New Roman" pitchFamily="18" charset="0"/>
                <a:cs typeface="Times New Roman" pitchFamily="18" charset="0"/>
                <a:sym typeface="Times New Roman" pitchFamily="18" charset="0"/>
              </a:rPr>
              <a:t>Improved </a:t>
            </a:r>
            <a:r>
              <a:rPr lang="en-US" sz="1800" b="1" dirty="0">
                <a:solidFill>
                  <a:srgbClr val="FF0000"/>
                </a:solidFill>
                <a:latin typeface="Times New Roman" pitchFamily="18" charset="0"/>
                <a:cs typeface="Times New Roman" pitchFamily="18" charset="0"/>
                <a:sym typeface="Times New Roman" pitchFamily="18" charset="0"/>
              </a:rPr>
              <a:t>NSST</a:t>
            </a:r>
            <a:r>
              <a:rPr lang="en-US" sz="1800" b="1" dirty="0">
                <a:latin typeface="Times New Roman" pitchFamily="18" charset="0"/>
                <a:cs typeface="Times New Roman" pitchFamily="18" charset="0"/>
                <a:sym typeface="Times New Roman" pitchFamily="18" charset="0"/>
              </a:rPr>
              <a:t> in FV3</a:t>
            </a:r>
            <a:endParaRPr lang="en-US" sz="1800" dirty="0"/>
          </a:p>
          <a:p>
            <a:pPr marL="341313" indent="-341313">
              <a:lnSpc>
                <a:spcPct val="80000"/>
              </a:lnSpc>
              <a:spcBef>
                <a:spcPts val="475"/>
              </a:spcBef>
              <a:buClr>
                <a:srgbClr val="000066"/>
              </a:buClr>
              <a:buSzPts val="2400"/>
              <a:buFont typeface="Noto Sans Symbols"/>
              <a:buNone/>
              <a:defRPr/>
            </a:pPr>
            <a:endParaRPr lang="en-US" sz="1800" b="1" dirty="0">
              <a:latin typeface="Times New Roman" pitchFamily="18" charset="0"/>
              <a:cs typeface="Times New Roman" pitchFamily="18" charset="0"/>
              <a:sym typeface="Times New Roman" pitchFamily="18" charset="0"/>
            </a:endParaRPr>
          </a:p>
          <a:p>
            <a:pPr marL="341313" indent="-341313">
              <a:lnSpc>
                <a:spcPct val="80000"/>
              </a:lnSpc>
              <a:spcBef>
                <a:spcPts val="475"/>
              </a:spcBef>
              <a:buClr>
                <a:srgbClr val="000066"/>
              </a:buClr>
              <a:buSzPts val="2400"/>
              <a:buFont typeface="Noto Sans Symbols"/>
              <a:buChar char="➢"/>
              <a:defRPr/>
            </a:pPr>
            <a:r>
              <a:rPr lang="en-US" sz="1800" b="1" dirty="0">
                <a:latin typeface="Times New Roman" pitchFamily="18" charset="0"/>
                <a:cs typeface="Times New Roman" pitchFamily="18" charset="0"/>
                <a:sym typeface="Times New Roman" pitchFamily="18" charset="0"/>
              </a:rPr>
              <a:t>Use </a:t>
            </a:r>
            <a:r>
              <a:rPr lang="en-US" sz="1800" b="1" dirty="0">
                <a:solidFill>
                  <a:srgbClr val="FF0000"/>
                </a:solidFill>
                <a:latin typeface="Times New Roman" pitchFamily="18" charset="0"/>
                <a:cs typeface="Times New Roman" pitchFamily="18" charset="0"/>
                <a:sym typeface="Times New Roman" pitchFamily="18" charset="0"/>
              </a:rPr>
              <a:t>GMTED2010 terrain</a:t>
            </a:r>
            <a:r>
              <a:rPr lang="en-US" sz="1800" b="1" dirty="0">
                <a:latin typeface="Times New Roman" pitchFamily="18" charset="0"/>
                <a:cs typeface="Times New Roman" pitchFamily="18" charset="0"/>
                <a:sym typeface="Times New Roman" pitchFamily="18" charset="0"/>
              </a:rPr>
              <a:t> to replace TOPO30 terrain</a:t>
            </a:r>
            <a:br>
              <a:rPr lang="en-US" sz="1800" b="1" dirty="0">
                <a:latin typeface="Times New Roman" pitchFamily="18" charset="0"/>
                <a:cs typeface="Times New Roman" pitchFamily="18" charset="0"/>
                <a:sym typeface="Times New Roman" pitchFamily="18" charset="0"/>
              </a:rPr>
            </a:br>
            <a:endParaRPr lang="en-US" sz="1800" b="1" dirty="0">
              <a:latin typeface="Times New Roman" pitchFamily="18" charset="0"/>
              <a:cs typeface="Times New Roman" pitchFamily="18" charset="0"/>
              <a:sym typeface="Times New Roman" pitchFamily="18" charset="0"/>
            </a:endParaRPr>
          </a:p>
          <a:p>
            <a:pPr>
              <a:lnSpc>
                <a:spcPct val="80000"/>
              </a:lnSpc>
              <a:spcBef>
                <a:spcPts val="475"/>
              </a:spcBef>
              <a:buClr>
                <a:srgbClr val="000000"/>
              </a:buClr>
              <a:buFont typeface="Arial" charset="0"/>
              <a:buNone/>
              <a:defRPr/>
            </a:pPr>
            <a:endParaRPr lang="en-US" sz="1800" b="1" dirty="0">
              <a:latin typeface="Times New Roman" pitchFamily="18" charset="0"/>
              <a:cs typeface="Times New Roman" pitchFamily="18" charset="0"/>
              <a:sym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hape 88"/>
          <p:cNvSpPr txBox="1">
            <a:spLocks noGrp="1"/>
          </p:cNvSpPr>
          <p:nvPr>
            <p:ph type="title"/>
          </p:nvPr>
        </p:nvSpPr>
        <p:spPr>
          <a:xfrm>
            <a:off x="311150" y="293688"/>
            <a:ext cx="8521700" cy="763587"/>
          </a:xfrm>
        </p:spPr>
        <p:txBody>
          <a:bodyPr anchor="t"/>
          <a:lstStyle/>
          <a:p>
            <a:pPr>
              <a:spcBef>
                <a:spcPct val="0"/>
              </a:spcBef>
              <a:spcAft>
                <a:spcPct val="0"/>
              </a:spcAft>
            </a:pPr>
            <a:r>
              <a:rPr lang="en-US" sz="2800" b="1" smtClean="0">
                <a:solidFill>
                  <a:schemeClr val="tx1"/>
                </a:solidFill>
                <a:latin typeface="Arial" charset="0"/>
                <a:cs typeface="Arial" charset="0"/>
                <a:sym typeface="Arial" charset="0"/>
              </a:rPr>
              <a:t>GFDL FV3 Dycore and Microphysics</a:t>
            </a:r>
          </a:p>
        </p:txBody>
      </p:sp>
      <p:pic>
        <p:nvPicPr>
          <p:cNvPr id="26626" name="Shape 89"/>
          <p:cNvPicPr preferRelativeResize="0">
            <a:picLocks noChangeAspect="1" noChangeArrowheads="1"/>
          </p:cNvPicPr>
          <p:nvPr/>
        </p:nvPicPr>
        <p:blipFill>
          <a:blip r:embed="rId3"/>
          <a:srcRect/>
          <a:stretch>
            <a:fillRect/>
          </a:stretch>
        </p:blipFill>
        <p:spPr bwMode="auto">
          <a:xfrm>
            <a:off x="4572000" y="5289550"/>
            <a:ext cx="4511675" cy="1419225"/>
          </a:xfrm>
          <a:prstGeom prst="rect">
            <a:avLst/>
          </a:prstGeom>
          <a:noFill/>
          <a:ln w="9525">
            <a:noFill/>
            <a:miter lim="800000"/>
            <a:headEnd/>
            <a:tailEnd/>
          </a:ln>
        </p:spPr>
      </p:pic>
      <p:sp>
        <p:nvSpPr>
          <p:cNvPr id="2" name="TextBox 1"/>
          <p:cNvSpPr txBox="1"/>
          <p:nvPr/>
        </p:nvSpPr>
        <p:spPr>
          <a:xfrm>
            <a:off x="793750" y="2038350"/>
            <a:ext cx="2078038" cy="1323975"/>
          </a:xfrm>
          <a:prstGeom prst="rect">
            <a:avLst/>
          </a:prstGeom>
          <a:solidFill>
            <a:schemeClr val="accent3">
              <a:lumMod val="40000"/>
              <a:lumOff val="60000"/>
            </a:schemeClr>
          </a:solidFill>
          <a:ln>
            <a:solidFill>
              <a:schemeClr val="bg2"/>
            </a:solidFill>
          </a:ln>
        </p:spPr>
        <p:txBody>
          <a:bodyPr wrap="none">
            <a:spAutoFit/>
          </a:bodyPr>
          <a:lstStyle/>
          <a:p>
            <a:pPr algn="ctr">
              <a:defRPr/>
            </a:pPr>
            <a:r>
              <a:rPr lang="en-US" sz="2000" b="1" dirty="0">
                <a:solidFill>
                  <a:schemeClr val="tx1"/>
                </a:solidFill>
              </a:rPr>
              <a:t>Spectral </a:t>
            </a:r>
          </a:p>
          <a:p>
            <a:pPr algn="ctr">
              <a:defRPr/>
            </a:pPr>
            <a:r>
              <a:rPr lang="en-US" sz="2000" b="1" dirty="0">
                <a:solidFill>
                  <a:schemeClr val="tx1"/>
                </a:solidFill>
              </a:rPr>
              <a:t>Gaussian </a:t>
            </a:r>
          </a:p>
          <a:p>
            <a:pPr algn="ctr">
              <a:defRPr/>
            </a:pPr>
            <a:r>
              <a:rPr lang="en-US" sz="2000" b="1" dirty="0">
                <a:solidFill>
                  <a:schemeClr val="tx1"/>
                </a:solidFill>
              </a:rPr>
              <a:t>Hydrostatic</a:t>
            </a:r>
          </a:p>
          <a:p>
            <a:pPr algn="ctr">
              <a:defRPr/>
            </a:pPr>
            <a:r>
              <a:rPr lang="en-US" sz="2000" b="1" dirty="0">
                <a:solidFill>
                  <a:schemeClr val="tx1"/>
                </a:solidFill>
              </a:rPr>
              <a:t>64-bit precision</a:t>
            </a:r>
          </a:p>
        </p:txBody>
      </p:sp>
      <p:cxnSp>
        <p:nvCxnSpPr>
          <p:cNvPr id="4" name="Straight Arrow Connector 3"/>
          <p:cNvCxnSpPr/>
          <p:nvPr/>
        </p:nvCxnSpPr>
        <p:spPr>
          <a:xfrm>
            <a:off x="1831975" y="3514725"/>
            <a:ext cx="0" cy="5524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26629" name="Picture 2"/>
          <p:cNvPicPr>
            <a:picLocks noChangeAspect="1" noChangeArrowheads="1"/>
          </p:cNvPicPr>
          <p:nvPr/>
        </p:nvPicPr>
        <p:blipFill>
          <a:blip r:embed="rId4"/>
          <a:srcRect/>
          <a:stretch>
            <a:fillRect/>
          </a:stretch>
        </p:blipFill>
        <p:spPr bwMode="auto">
          <a:xfrm>
            <a:off x="1065213" y="4210050"/>
            <a:ext cx="1651000" cy="736600"/>
          </a:xfrm>
          <a:prstGeom prst="rect">
            <a:avLst/>
          </a:prstGeom>
          <a:solidFill>
            <a:srgbClr val="FFFF00"/>
          </a:solidFill>
          <a:ln w="9525">
            <a:noFill/>
            <a:miter lim="800000"/>
            <a:headEnd/>
            <a:tailEnd/>
          </a:ln>
        </p:spPr>
      </p:pic>
      <p:sp>
        <p:nvSpPr>
          <p:cNvPr id="26630" name="TextBox 6"/>
          <p:cNvSpPr txBox="1">
            <a:spLocks noChangeArrowheads="1"/>
          </p:cNvSpPr>
          <p:nvPr/>
        </p:nvSpPr>
        <p:spPr bwMode="auto">
          <a:xfrm>
            <a:off x="587375" y="4862513"/>
            <a:ext cx="2714625" cy="1323975"/>
          </a:xfrm>
          <a:prstGeom prst="rect">
            <a:avLst/>
          </a:prstGeom>
          <a:solidFill>
            <a:srgbClr val="FFFF00"/>
          </a:solidFill>
          <a:ln w="9525">
            <a:solidFill>
              <a:schemeClr val="bg2"/>
            </a:solidFill>
            <a:miter lim="800000"/>
            <a:headEnd/>
            <a:tailEnd/>
          </a:ln>
        </p:spPr>
        <p:txBody>
          <a:bodyPr>
            <a:spAutoFit/>
          </a:bodyPr>
          <a:lstStyle/>
          <a:p>
            <a:pPr algn="ctr"/>
            <a:r>
              <a:rPr lang="en-US" sz="2000" b="1"/>
              <a:t>Finite-volume </a:t>
            </a:r>
          </a:p>
          <a:p>
            <a:pPr algn="ctr"/>
            <a:r>
              <a:rPr lang="en-US" sz="2000" b="1"/>
              <a:t>Cubed-Sphere</a:t>
            </a:r>
          </a:p>
          <a:p>
            <a:pPr algn="ctr"/>
            <a:r>
              <a:rPr lang="en-US" sz="2000" b="1"/>
              <a:t>non-hydrostatic</a:t>
            </a:r>
          </a:p>
          <a:p>
            <a:pPr algn="ctr"/>
            <a:r>
              <a:rPr lang="en-US" sz="2000" b="1"/>
              <a:t>32-bit precision</a:t>
            </a:r>
          </a:p>
        </p:txBody>
      </p:sp>
      <p:sp>
        <p:nvSpPr>
          <p:cNvPr id="26631" name="Rectangle 13"/>
          <p:cNvSpPr>
            <a:spLocks noChangeArrowheads="1"/>
          </p:cNvSpPr>
          <p:nvPr/>
        </p:nvSpPr>
        <p:spPr bwMode="auto">
          <a:xfrm>
            <a:off x="1244600" y="1403350"/>
            <a:ext cx="1236663" cy="646113"/>
          </a:xfrm>
          <a:prstGeom prst="rect">
            <a:avLst/>
          </a:prstGeom>
          <a:noFill/>
          <a:ln w="9525">
            <a:noFill/>
            <a:miter lim="800000"/>
            <a:headEnd/>
            <a:tailEnd/>
          </a:ln>
        </p:spPr>
        <p:txBody>
          <a:bodyPr wrap="none">
            <a:spAutoFit/>
          </a:bodyPr>
          <a:lstStyle/>
          <a:p>
            <a:pPr algn="ctr"/>
            <a:r>
              <a:rPr lang="en-US" sz="3600" b="1">
                <a:solidFill>
                  <a:srgbClr val="FF0000"/>
                </a:solidFill>
              </a:rPr>
              <a:t>GSM</a:t>
            </a:r>
          </a:p>
        </p:txBody>
      </p:sp>
      <p:sp>
        <p:nvSpPr>
          <p:cNvPr id="26632" name="TextBox 18"/>
          <p:cNvSpPr txBox="1">
            <a:spLocks noChangeArrowheads="1"/>
          </p:cNvSpPr>
          <p:nvPr/>
        </p:nvSpPr>
        <p:spPr bwMode="auto">
          <a:xfrm>
            <a:off x="5335588" y="1463675"/>
            <a:ext cx="2540000" cy="523875"/>
          </a:xfrm>
          <a:prstGeom prst="rect">
            <a:avLst/>
          </a:prstGeom>
          <a:noFill/>
          <a:ln w="9525">
            <a:noFill/>
            <a:miter lim="800000"/>
            <a:headEnd/>
            <a:tailEnd/>
          </a:ln>
        </p:spPr>
        <p:txBody>
          <a:bodyPr wrap="none">
            <a:spAutoFit/>
          </a:bodyPr>
          <a:lstStyle/>
          <a:p>
            <a:r>
              <a:rPr lang="en-US" sz="2800" b="1">
                <a:solidFill>
                  <a:srgbClr val="FF0000"/>
                </a:solidFill>
              </a:rPr>
              <a:t>Zhao-Carr MP</a:t>
            </a:r>
          </a:p>
        </p:txBody>
      </p:sp>
      <p:sp>
        <p:nvSpPr>
          <p:cNvPr id="24" name="TextBox 23"/>
          <p:cNvSpPr txBox="1"/>
          <p:nvPr/>
        </p:nvSpPr>
        <p:spPr>
          <a:xfrm>
            <a:off x="4572000" y="2043113"/>
            <a:ext cx="3903663" cy="706437"/>
          </a:xfrm>
          <a:prstGeom prst="rect">
            <a:avLst/>
          </a:prstGeom>
          <a:solidFill>
            <a:schemeClr val="accent3">
              <a:lumMod val="40000"/>
              <a:lumOff val="60000"/>
            </a:schemeClr>
          </a:solidFill>
          <a:ln>
            <a:solidFill>
              <a:schemeClr val="bg2"/>
            </a:solidFill>
          </a:ln>
        </p:spPr>
        <p:txBody>
          <a:bodyPr wrap="none">
            <a:spAutoFit/>
          </a:bodyPr>
          <a:lstStyle/>
          <a:p>
            <a:pPr algn="ctr">
              <a:defRPr/>
            </a:pPr>
            <a:r>
              <a:rPr lang="en-US" sz="2000" b="1" dirty="0">
                <a:solidFill>
                  <a:schemeClr val="tx1"/>
                </a:solidFill>
              </a:rPr>
              <a:t>Prognostic could species: one</a:t>
            </a:r>
          </a:p>
          <a:p>
            <a:pPr algn="ctr">
              <a:defRPr/>
            </a:pPr>
            <a:r>
              <a:rPr lang="en-US" sz="2000" b="1" dirty="0">
                <a:solidFill>
                  <a:schemeClr val="tx1"/>
                </a:solidFill>
              </a:rPr>
              <a:t>total cloud water</a:t>
            </a:r>
          </a:p>
        </p:txBody>
      </p:sp>
      <p:sp>
        <p:nvSpPr>
          <p:cNvPr id="26634" name="TextBox 24"/>
          <p:cNvSpPr txBox="1">
            <a:spLocks noChangeArrowheads="1"/>
          </p:cNvSpPr>
          <p:nvPr/>
        </p:nvSpPr>
        <p:spPr bwMode="auto">
          <a:xfrm>
            <a:off x="4572000" y="4068763"/>
            <a:ext cx="4511675" cy="1200150"/>
          </a:xfrm>
          <a:prstGeom prst="rect">
            <a:avLst/>
          </a:prstGeom>
          <a:solidFill>
            <a:srgbClr val="FFFF00"/>
          </a:solidFill>
          <a:ln w="9525">
            <a:solidFill>
              <a:schemeClr val="bg2"/>
            </a:solidFill>
            <a:miter lim="800000"/>
            <a:headEnd/>
            <a:tailEnd/>
          </a:ln>
        </p:spPr>
        <p:txBody>
          <a:bodyPr>
            <a:spAutoFit/>
          </a:bodyPr>
          <a:lstStyle/>
          <a:p>
            <a:pPr algn="ctr"/>
            <a:r>
              <a:rPr lang="en-US" sz="1800" b="1">
                <a:solidFill>
                  <a:schemeClr val="tx1"/>
                </a:solidFill>
              </a:rPr>
              <a:t>Prognostics cloud species :  five</a:t>
            </a:r>
          </a:p>
          <a:p>
            <a:pPr algn="ctr"/>
            <a:r>
              <a:rPr lang="en-US" sz="1800" b="1">
                <a:solidFill>
                  <a:schemeClr val="tx1"/>
                </a:solidFill>
              </a:rPr>
              <a:t>Liquid, ice, snow, graupel, rain</a:t>
            </a:r>
          </a:p>
          <a:p>
            <a:pPr algn="ctr"/>
            <a:endParaRPr lang="en-US" sz="1800" b="1">
              <a:solidFill>
                <a:schemeClr val="tx1"/>
              </a:solidFill>
            </a:endParaRPr>
          </a:p>
          <a:p>
            <a:pPr algn="ctr"/>
            <a:r>
              <a:rPr lang="en-US" sz="1800" b="1">
                <a:solidFill>
                  <a:schemeClr val="tx1"/>
                </a:solidFill>
              </a:rPr>
              <a:t>more sophisticated cloud processes</a:t>
            </a:r>
          </a:p>
        </p:txBody>
      </p:sp>
      <p:sp>
        <p:nvSpPr>
          <p:cNvPr id="26635" name="TextBox 25"/>
          <p:cNvSpPr txBox="1">
            <a:spLocks noChangeArrowheads="1"/>
          </p:cNvSpPr>
          <p:nvPr/>
        </p:nvSpPr>
        <p:spPr bwMode="auto">
          <a:xfrm>
            <a:off x="5627688" y="3597275"/>
            <a:ext cx="1793875" cy="523875"/>
          </a:xfrm>
          <a:prstGeom prst="rect">
            <a:avLst/>
          </a:prstGeom>
          <a:noFill/>
          <a:ln w="9525">
            <a:noFill/>
            <a:miter lim="800000"/>
            <a:headEnd/>
            <a:tailEnd/>
          </a:ln>
        </p:spPr>
        <p:txBody>
          <a:bodyPr wrap="none">
            <a:spAutoFit/>
          </a:bodyPr>
          <a:lstStyle/>
          <a:p>
            <a:r>
              <a:rPr lang="en-US" sz="2800" b="1">
                <a:solidFill>
                  <a:srgbClr val="FF0000"/>
                </a:solidFill>
              </a:rPr>
              <a:t>GFDL MP</a:t>
            </a:r>
          </a:p>
        </p:txBody>
      </p:sp>
      <p:cxnSp>
        <p:nvCxnSpPr>
          <p:cNvPr id="27" name="Straight Arrow Connector 26"/>
          <p:cNvCxnSpPr/>
          <p:nvPr/>
        </p:nvCxnSpPr>
        <p:spPr>
          <a:xfrm>
            <a:off x="6597650" y="2959100"/>
            <a:ext cx="0" cy="5524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6637" name="TextBox 2"/>
          <p:cNvSpPr txBox="1">
            <a:spLocks noChangeArrowheads="1"/>
          </p:cNvSpPr>
          <p:nvPr/>
        </p:nvSpPr>
        <p:spPr bwMode="auto">
          <a:xfrm>
            <a:off x="109538" y="6289675"/>
            <a:ext cx="4552950" cy="400050"/>
          </a:xfrm>
          <a:prstGeom prst="rect">
            <a:avLst/>
          </a:prstGeom>
          <a:noFill/>
          <a:ln w="9525">
            <a:noFill/>
            <a:miter lim="800000"/>
            <a:headEnd/>
            <a:tailEnd/>
          </a:ln>
        </p:spPr>
        <p:txBody>
          <a:bodyPr wrap="none">
            <a:spAutoFit/>
          </a:bodyPr>
          <a:lstStyle/>
          <a:p>
            <a:r>
              <a:rPr lang="en-US" sz="2000" b="1"/>
              <a:t>Physics still runs at 64-bit precision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hape 95"/>
          <p:cNvSpPr txBox="1">
            <a:spLocks noGrp="1"/>
          </p:cNvSpPr>
          <p:nvPr>
            <p:ph type="title"/>
          </p:nvPr>
        </p:nvSpPr>
        <p:spPr>
          <a:xfrm>
            <a:off x="311150" y="414338"/>
            <a:ext cx="8521700" cy="763587"/>
          </a:xfrm>
        </p:spPr>
        <p:txBody>
          <a:bodyPr/>
          <a:lstStyle/>
          <a:p>
            <a:pPr algn="ctr">
              <a:spcBef>
                <a:spcPct val="0"/>
              </a:spcBef>
            </a:pPr>
            <a:r>
              <a:rPr lang="en-US" sz="2800" b="1" smtClean="0">
                <a:solidFill>
                  <a:schemeClr val="tx1"/>
                </a:solidFill>
                <a:latin typeface="Arial" charset="0"/>
                <a:cs typeface="Arial" charset="0"/>
              </a:rPr>
              <a:t>Unique attributes of GFDL MP</a:t>
            </a:r>
          </a:p>
        </p:txBody>
      </p:sp>
      <p:sp>
        <p:nvSpPr>
          <p:cNvPr id="28674" name="Shape 96"/>
          <p:cNvSpPr txBox="1">
            <a:spLocks noGrp="1"/>
          </p:cNvSpPr>
          <p:nvPr>
            <p:ph type="body" idx="1"/>
          </p:nvPr>
        </p:nvSpPr>
        <p:spPr>
          <a:xfrm>
            <a:off x="311150" y="1365250"/>
            <a:ext cx="8340725" cy="5172075"/>
          </a:xfrm>
        </p:spPr>
        <p:txBody>
          <a:bodyPr/>
          <a:lstStyle/>
          <a:p>
            <a:pPr marL="457200" indent="-323850">
              <a:spcBef>
                <a:spcPct val="0"/>
              </a:spcBef>
              <a:buFontTx/>
              <a:buAutoNum type="arabicPeriod"/>
            </a:pPr>
            <a:r>
              <a:rPr lang="en-US" sz="2000" smtClean="0">
                <a:solidFill>
                  <a:srgbClr val="002060"/>
                </a:solidFill>
                <a:latin typeface="Arial" charset="0"/>
                <a:cs typeface="Arial" charset="0"/>
              </a:rPr>
              <a:t>Fast physics </a:t>
            </a:r>
            <a:r>
              <a:rPr lang="en-US" sz="2000" smtClean="0">
                <a:latin typeface="Arial" charset="0"/>
                <a:cs typeface="Arial" charset="0"/>
              </a:rPr>
              <a:t>(phase changes ONLY, for now) between “Lagrangian-to-Eulerian” remapping in FV3</a:t>
            </a:r>
          </a:p>
          <a:p>
            <a:pPr marL="457200" indent="-323850">
              <a:spcBef>
                <a:spcPct val="0"/>
              </a:spcBef>
              <a:buFontTx/>
              <a:buAutoNum type="arabicPeriod"/>
            </a:pPr>
            <a:endParaRPr lang="en-US" sz="2000" smtClean="0">
              <a:latin typeface="Arial" charset="0"/>
              <a:cs typeface="Arial" charset="0"/>
            </a:endParaRPr>
          </a:p>
          <a:p>
            <a:pPr marL="457200" indent="-323850">
              <a:spcBef>
                <a:spcPct val="0"/>
              </a:spcBef>
              <a:buFontTx/>
              <a:buAutoNum type="arabicPeriod"/>
            </a:pPr>
            <a:r>
              <a:rPr lang="en-US" sz="2000" smtClean="0">
                <a:solidFill>
                  <a:srgbClr val="002060"/>
                </a:solidFill>
                <a:latin typeface="Arial" charset="0"/>
                <a:cs typeface="Arial" charset="0"/>
              </a:rPr>
              <a:t>Time-split</a:t>
            </a:r>
            <a:r>
              <a:rPr lang="en-US" sz="2000" smtClean="0">
                <a:latin typeface="Arial" charset="0"/>
                <a:cs typeface="Arial" charset="0"/>
              </a:rPr>
              <a:t> between warm-rain (faster) and ice-phase (slower) processes</a:t>
            </a:r>
          </a:p>
          <a:p>
            <a:pPr marL="457200" indent="-323850">
              <a:spcBef>
                <a:spcPct val="0"/>
              </a:spcBef>
              <a:buFontTx/>
              <a:buAutoNum type="arabicPeriod"/>
            </a:pPr>
            <a:endParaRPr lang="en-US" sz="2000" smtClean="0">
              <a:latin typeface="Arial" charset="0"/>
              <a:cs typeface="Arial" charset="0"/>
            </a:endParaRPr>
          </a:p>
          <a:p>
            <a:pPr marL="457200" indent="-323850">
              <a:spcBef>
                <a:spcPct val="0"/>
              </a:spcBef>
              <a:buFontTx/>
              <a:buAutoNum type="arabicPeriod"/>
            </a:pPr>
            <a:r>
              <a:rPr lang="en-US" sz="2000" smtClean="0">
                <a:solidFill>
                  <a:srgbClr val="002060"/>
                </a:solidFill>
                <a:latin typeface="Arial" charset="0"/>
                <a:cs typeface="Arial" charset="0"/>
              </a:rPr>
              <a:t>Time implicit </a:t>
            </a:r>
            <a:r>
              <a:rPr lang="en-US" sz="2000" smtClean="0">
                <a:latin typeface="Arial" charset="0"/>
                <a:cs typeface="Arial" charset="0"/>
              </a:rPr>
              <a:t>monotonic scheme for terminal fall of condensates</a:t>
            </a:r>
          </a:p>
          <a:p>
            <a:pPr marL="457200" indent="-323850">
              <a:spcBef>
                <a:spcPct val="0"/>
              </a:spcBef>
              <a:buFontTx/>
              <a:buAutoNum type="arabicPeriod"/>
            </a:pPr>
            <a:endParaRPr lang="en-US" sz="2000" smtClean="0">
              <a:latin typeface="Arial" charset="0"/>
              <a:cs typeface="Arial" charset="0"/>
            </a:endParaRPr>
          </a:p>
          <a:p>
            <a:pPr marL="457200" indent="-323850">
              <a:spcBef>
                <a:spcPct val="0"/>
              </a:spcBef>
              <a:buFontTx/>
              <a:buAutoNum type="arabicPeriod"/>
            </a:pPr>
            <a:r>
              <a:rPr lang="en-US" sz="2000" smtClean="0">
                <a:latin typeface="Arial" charset="0"/>
                <a:cs typeface="Arial" charset="0"/>
              </a:rPr>
              <a:t>Thermodynamic consistency: </a:t>
            </a:r>
            <a:r>
              <a:rPr lang="en-US" sz="2000" smtClean="0">
                <a:solidFill>
                  <a:srgbClr val="002060"/>
                </a:solidFill>
                <a:latin typeface="Arial" charset="0"/>
                <a:cs typeface="Arial" charset="0"/>
              </a:rPr>
              <a:t>exact moist energy conservation</a:t>
            </a:r>
            <a:r>
              <a:rPr lang="en-US" sz="2000" smtClean="0">
                <a:latin typeface="Arial" charset="0"/>
                <a:cs typeface="Arial" charset="0"/>
              </a:rPr>
              <a:t>; condensates carry heat &amp; momentum </a:t>
            </a:r>
            <a:r>
              <a:rPr lang="en-US" sz="2000" smtClean="0">
                <a:latin typeface="Arial" charset="0"/>
                <a:cs typeface="Arial" charset="0"/>
                <a:sym typeface="Wingdings" pitchFamily="2" charset="2"/>
              </a:rPr>
              <a:t> </a:t>
            </a:r>
            <a:r>
              <a:rPr lang="en-US" sz="2000" smtClean="0">
                <a:latin typeface="Arial" charset="0"/>
                <a:cs typeface="Arial" charset="0"/>
              </a:rPr>
              <a:t>heat and momentum transported during the sedimentation processes </a:t>
            </a:r>
          </a:p>
          <a:p>
            <a:pPr marL="457200" indent="-323850">
              <a:spcBef>
                <a:spcPct val="0"/>
              </a:spcBef>
              <a:buFontTx/>
              <a:buAutoNum type="arabicPeriod"/>
            </a:pPr>
            <a:endParaRPr lang="en-US" sz="2000" smtClean="0">
              <a:latin typeface="Arial" charset="0"/>
              <a:cs typeface="Arial" charset="0"/>
            </a:endParaRPr>
          </a:p>
          <a:p>
            <a:pPr marL="457200" indent="-323850">
              <a:spcBef>
                <a:spcPct val="0"/>
              </a:spcBef>
              <a:buFontTx/>
              <a:buAutoNum type="arabicPeriod"/>
            </a:pPr>
            <a:r>
              <a:rPr lang="en-US" sz="2000" smtClean="0">
                <a:latin typeface="Arial" charset="0"/>
                <a:cs typeface="Arial" charset="0"/>
              </a:rPr>
              <a:t>“</a:t>
            </a:r>
            <a:r>
              <a:rPr lang="en-US" sz="2000" smtClean="0">
                <a:solidFill>
                  <a:srgbClr val="002060"/>
                </a:solidFill>
                <a:latin typeface="Arial" charset="0"/>
                <a:cs typeface="Arial" charset="0"/>
              </a:rPr>
              <a:t>Scale-awareness</a:t>
            </a:r>
            <a:r>
              <a:rPr lang="en-US" sz="2000" smtClean="0">
                <a:latin typeface="Arial" charset="0"/>
                <a:cs typeface="Arial" charset="0"/>
              </a:rPr>
              <a:t>” achieved by an assumed horizontal subgrid variability and a 2</a:t>
            </a:r>
            <a:r>
              <a:rPr lang="en-US" sz="2000" baseline="30000" smtClean="0">
                <a:latin typeface="Arial" charset="0"/>
                <a:cs typeface="Arial" charset="0"/>
              </a:rPr>
              <a:t>nd</a:t>
            </a:r>
            <a:r>
              <a:rPr lang="en-US" sz="2000" smtClean="0">
                <a:latin typeface="Arial" charset="0"/>
                <a:cs typeface="Arial" charset="0"/>
              </a:rPr>
              <a:t> order FV-type vertical reconstruction for autoconversions</a:t>
            </a:r>
          </a:p>
        </p:txBody>
      </p:sp>
      <p:sp>
        <p:nvSpPr>
          <p:cNvPr id="28675" name="TextBox 1"/>
          <p:cNvSpPr txBox="1">
            <a:spLocks noChangeArrowheads="1"/>
          </p:cNvSpPr>
          <p:nvPr/>
        </p:nvSpPr>
        <p:spPr bwMode="auto">
          <a:xfrm>
            <a:off x="7304088" y="6437313"/>
            <a:ext cx="1189037" cy="304800"/>
          </a:xfrm>
          <a:prstGeom prst="rect">
            <a:avLst/>
          </a:prstGeom>
          <a:noFill/>
          <a:ln w="9525">
            <a:noFill/>
            <a:miter lim="800000"/>
            <a:headEnd/>
            <a:tailEnd/>
          </a:ln>
        </p:spPr>
        <p:txBody>
          <a:bodyPr wrap="none">
            <a:spAutoFit/>
          </a:bodyPr>
          <a:lstStyle/>
          <a:p>
            <a:r>
              <a:rPr lang="en-US"/>
              <a:t>From: SJ Lin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p:cNvPicPr>
            <a:picLocks noChangeAspect="1"/>
          </p:cNvPicPr>
          <p:nvPr/>
        </p:nvPicPr>
        <p:blipFill>
          <a:blip r:embed="rId2"/>
          <a:srcRect/>
          <a:stretch>
            <a:fillRect/>
          </a:stretch>
        </p:blipFill>
        <p:spPr bwMode="auto">
          <a:xfrm>
            <a:off x="852488" y="1160463"/>
            <a:ext cx="2995612" cy="846137"/>
          </a:xfrm>
          <a:prstGeom prst="rect">
            <a:avLst/>
          </a:prstGeom>
          <a:noFill/>
          <a:ln w="9525">
            <a:noFill/>
            <a:miter lim="800000"/>
            <a:headEnd/>
            <a:tailEnd/>
          </a:ln>
        </p:spPr>
      </p:pic>
      <p:pic>
        <p:nvPicPr>
          <p:cNvPr id="30722" name="Picture 2"/>
          <p:cNvPicPr>
            <a:picLocks noChangeAspect="1"/>
          </p:cNvPicPr>
          <p:nvPr/>
        </p:nvPicPr>
        <p:blipFill>
          <a:blip r:embed="rId3"/>
          <a:srcRect/>
          <a:stretch>
            <a:fillRect/>
          </a:stretch>
        </p:blipFill>
        <p:spPr bwMode="auto">
          <a:xfrm>
            <a:off x="376238" y="1979613"/>
            <a:ext cx="4424362" cy="885825"/>
          </a:xfrm>
          <a:prstGeom prst="rect">
            <a:avLst/>
          </a:prstGeom>
          <a:noFill/>
          <a:ln w="9525">
            <a:noFill/>
            <a:miter lim="800000"/>
            <a:headEnd/>
            <a:tailEnd/>
          </a:ln>
        </p:spPr>
      </p:pic>
      <p:pic>
        <p:nvPicPr>
          <p:cNvPr id="30723" name="Picture 4"/>
          <p:cNvPicPr>
            <a:picLocks noChangeAspect="1"/>
          </p:cNvPicPr>
          <p:nvPr/>
        </p:nvPicPr>
        <p:blipFill>
          <a:blip r:embed="rId4"/>
          <a:srcRect/>
          <a:stretch>
            <a:fillRect/>
          </a:stretch>
        </p:blipFill>
        <p:spPr bwMode="auto">
          <a:xfrm>
            <a:off x="393700" y="4711700"/>
            <a:ext cx="4151313" cy="2006600"/>
          </a:xfrm>
          <a:prstGeom prst="rect">
            <a:avLst/>
          </a:prstGeom>
          <a:noFill/>
          <a:ln w="9525">
            <a:noFill/>
            <a:miter lim="800000"/>
            <a:headEnd/>
            <a:tailEnd/>
          </a:ln>
        </p:spPr>
      </p:pic>
      <p:sp>
        <p:nvSpPr>
          <p:cNvPr id="30724" name="TextBox 5"/>
          <p:cNvSpPr txBox="1">
            <a:spLocks noChangeArrowheads="1"/>
          </p:cNvSpPr>
          <p:nvPr/>
        </p:nvSpPr>
        <p:spPr bwMode="auto">
          <a:xfrm>
            <a:off x="852488" y="4481513"/>
            <a:ext cx="2995612" cy="307975"/>
          </a:xfrm>
          <a:prstGeom prst="rect">
            <a:avLst/>
          </a:prstGeom>
          <a:noFill/>
          <a:ln w="9525">
            <a:noFill/>
            <a:miter lim="800000"/>
            <a:headEnd/>
            <a:tailEnd/>
          </a:ln>
        </p:spPr>
        <p:txBody>
          <a:bodyPr>
            <a:spAutoFit/>
          </a:bodyPr>
          <a:lstStyle/>
          <a:p>
            <a:r>
              <a:rPr lang="en-US">
                <a:solidFill>
                  <a:srgbClr val="FF0000"/>
                </a:solidFill>
              </a:rPr>
              <a:t>But ECMWF uses the table below</a:t>
            </a:r>
          </a:p>
        </p:txBody>
      </p:sp>
      <p:sp>
        <p:nvSpPr>
          <p:cNvPr id="30725" name="Google Shape;121;p18"/>
          <p:cNvSpPr txBox="1">
            <a:spLocks/>
          </p:cNvSpPr>
          <p:nvPr/>
        </p:nvSpPr>
        <p:spPr bwMode="auto">
          <a:xfrm>
            <a:off x="1146175" y="109538"/>
            <a:ext cx="6796088" cy="1023937"/>
          </a:xfrm>
          <a:prstGeom prst="rect">
            <a:avLst/>
          </a:prstGeom>
          <a:noFill/>
          <a:ln w="9525">
            <a:noFill/>
            <a:miter lim="800000"/>
            <a:headEnd/>
            <a:tailEnd/>
          </a:ln>
        </p:spPr>
        <p:txBody>
          <a:bodyPr lIns="91425" tIns="45700" rIns="91425" bIns="45700" anchor="ctr"/>
          <a:lstStyle/>
          <a:p>
            <a:pPr algn="ctr">
              <a:buClr>
                <a:srgbClr val="000000"/>
              </a:buClr>
              <a:buSzPts val="4000"/>
              <a:buFont typeface="Calibri" pitchFamily="34" charset="0"/>
              <a:buNone/>
            </a:pPr>
            <a:r>
              <a:rPr lang="en-US" sz="2800" b="1">
                <a:solidFill>
                  <a:schemeClr val="tx1"/>
                </a:solidFill>
                <a:latin typeface="Calibri" pitchFamily="34" charset="0"/>
                <a:sym typeface="Calibri" pitchFamily="34" charset="0"/>
              </a:rPr>
              <a:t>Revised Bare-Soil Evaporation</a:t>
            </a:r>
          </a:p>
          <a:p>
            <a:pPr algn="ctr">
              <a:buClr>
                <a:srgbClr val="000000"/>
              </a:buClr>
              <a:buSzPts val="4000"/>
              <a:buFont typeface="Calibri" pitchFamily="34" charset="0"/>
              <a:buNone/>
            </a:pPr>
            <a:r>
              <a:rPr lang="en-US" sz="2800" b="1">
                <a:solidFill>
                  <a:schemeClr val="tx1"/>
                </a:solidFill>
                <a:latin typeface="Calibri" pitchFamily="34" charset="0"/>
                <a:sym typeface="Calibri" pitchFamily="34" charset="0"/>
              </a:rPr>
              <a:t>For Reducing Dry and Warm Biases</a:t>
            </a:r>
          </a:p>
        </p:txBody>
      </p:sp>
      <p:sp>
        <p:nvSpPr>
          <p:cNvPr id="30726" name="Google Shape;124;p18"/>
          <p:cNvSpPr txBox="1">
            <a:spLocks noChangeArrowheads="1"/>
          </p:cNvSpPr>
          <p:nvPr/>
        </p:nvSpPr>
        <p:spPr bwMode="auto">
          <a:xfrm>
            <a:off x="5237163" y="1600200"/>
            <a:ext cx="3416300" cy="2433638"/>
          </a:xfrm>
          <a:prstGeom prst="rect">
            <a:avLst/>
          </a:prstGeom>
          <a:noFill/>
          <a:ln w="9525">
            <a:solidFill>
              <a:schemeClr val="bg2"/>
            </a:solidFill>
            <a:miter lim="800000"/>
            <a:headEnd/>
            <a:tailEnd/>
          </a:ln>
        </p:spPr>
        <p:txBody>
          <a:bodyPr lIns="91425" tIns="45700" rIns="91425" bIns="45700"/>
          <a:lstStyle/>
          <a:p>
            <a:r>
              <a:rPr lang="en-US" sz="1800" b="1">
                <a:solidFill>
                  <a:srgbClr val="002060"/>
                </a:solidFill>
                <a:latin typeface="Calibri" pitchFamily="34" charset="0"/>
                <a:sym typeface="Calibri" pitchFamily="34" charset="0"/>
              </a:rPr>
              <a:t>The latent heat flux now contributed more from the bare soil evaporation which is directly dependent on the first layer soil moisture. Thus we have strong and fast coupling between precip and soil moisture.</a:t>
            </a:r>
          </a:p>
        </p:txBody>
      </p:sp>
      <p:sp>
        <p:nvSpPr>
          <p:cNvPr id="11" name="Rectangle 10">
            <a:extLst/>
          </p:cNvPr>
          <p:cNvSpPr/>
          <p:nvPr/>
        </p:nvSpPr>
        <p:spPr>
          <a:xfrm>
            <a:off x="5349875" y="4335463"/>
            <a:ext cx="3303588" cy="1323975"/>
          </a:xfrm>
          <a:prstGeom prst="rect">
            <a:avLst/>
          </a:prstGeom>
          <a:solidFill>
            <a:schemeClr val="accent1">
              <a:lumMod val="20000"/>
              <a:lumOff val="80000"/>
            </a:schemeClr>
          </a:solidFill>
          <a:ln>
            <a:solidFill>
              <a:schemeClr val="bg2"/>
            </a:solidFill>
          </a:ln>
        </p:spPr>
        <p:txBody>
          <a:bodyPr>
            <a:spAutoFit/>
          </a:bodyPr>
          <a:lstStyle/>
          <a:p>
            <a:pPr>
              <a:defRPr/>
            </a:pPr>
            <a:r>
              <a:rPr lang="en-US" sz="2000" b="1" dirty="0">
                <a:solidFill>
                  <a:srgbClr val="0000CC"/>
                </a:solidFill>
                <a:latin typeface="Calibri"/>
                <a:ea typeface="Calibri"/>
                <a:cs typeface="Calibri"/>
                <a:sym typeface="Calibri"/>
              </a:rPr>
              <a:t>The goal is to keep or increase the latent heat flux while keeping the deep soil moisture intact</a:t>
            </a:r>
            <a:endParaRPr lang="en-US" sz="2000" b="1" dirty="0">
              <a:solidFill>
                <a:srgbClr val="0000CC"/>
              </a:solidFill>
            </a:endParaRPr>
          </a:p>
        </p:txBody>
      </p:sp>
      <p:sp>
        <p:nvSpPr>
          <p:cNvPr id="30728" name="TextBox 6"/>
          <p:cNvSpPr txBox="1">
            <a:spLocks noChangeArrowheads="1"/>
          </p:cNvSpPr>
          <p:nvPr/>
        </p:nvSpPr>
        <p:spPr bwMode="auto">
          <a:xfrm>
            <a:off x="2779713" y="5791200"/>
            <a:ext cx="1614487" cy="307975"/>
          </a:xfrm>
          <a:prstGeom prst="rect">
            <a:avLst/>
          </a:prstGeom>
          <a:noFill/>
          <a:ln w="9525">
            <a:solidFill>
              <a:schemeClr val="bg2"/>
            </a:solidFill>
            <a:miter lim="800000"/>
            <a:headEnd/>
            <a:tailEnd/>
          </a:ln>
        </p:spPr>
        <p:txBody>
          <a:bodyPr wrap="none">
            <a:spAutoFit/>
          </a:bodyPr>
          <a:lstStyle/>
          <a:p>
            <a:r>
              <a:rPr lang="en-US" b="1"/>
              <a:t>Credit: Helin Wei</a:t>
            </a:r>
          </a:p>
        </p:txBody>
      </p:sp>
      <p:sp>
        <p:nvSpPr>
          <p:cNvPr id="8" name="Rectangle 7"/>
          <p:cNvSpPr>
            <a:spLocks noRot="1" noChangeAspect="1" noMove="1" noResize="1" noEditPoints="1" noAdjustHandles="1" noChangeArrowheads="1" noChangeShapeType="1" noTextEdit="1"/>
          </p:cNvSpPr>
          <p:nvPr/>
        </p:nvSpPr>
        <p:spPr>
          <a:xfrm>
            <a:off x="457199" y="2870423"/>
            <a:ext cx="4202915" cy="799193"/>
          </a:xfrm>
          <a:prstGeom prst="rect">
            <a:avLst/>
          </a:prstGeom>
          <a:blipFill rotWithShape="1">
            <a:blip r:embed="rId5"/>
            <a:stretch>
              <a:fillRect l="-290" t="-763" b="-3817"/>
            </a:stretch>
          </a:blipFill>
        </p:spPr>
        <p:txBody>
          <a:bodyPr/>
          <a:lstStyle/>
          <a:p>
            <a:pPr>
              <a:defRPr/>
            </a:pPr>
            <a:r>
              <a:rPr lang="en-US">
                <a:noFill/>
              </a:rPr>
              <a:t> </a:t>
            </a:r>
          </a:p>
        </p:txBody>
      </p:sp>
      <p:grpSp>
        <p:nvGrpSpPr>
          <p:cNvPr id="30730" name="Group 15"/>
          <p:cNvGrpSpPr>
            <a:grpSpLocks/>
          </p:cNvGrpSpPr>
          <p:nvPr/>
        </p:nvGrpSpPr>
        <p:grpSpPr bwMode="auto">
          <a:xfrm>
            <a:off x="339725" y="3683000"/>
            <a:ext cx="4360863" cy="3175000"/>
            <a:chOff x="339680" y="3683662"/>
            <a:chExt cx="4361378" cy="3174337"/>
          </a:xfrm>
        </p:grpSpPr>
        <p:pic>
          <p:nvPicPr>
            <p:cNvPr id="30733" name="Google Shape;141;p20"/>
            <p:cNvPicPr preferRelativeResize="0">
              <a:picLocks noChangeAspect="1" noChangeArrowheads="1"/>
            </p:cNvPicPr>
            <p:nvPr/>
          </p:nvPicPr>
          <p:blipFill>
            <a:blip r:embed="rId6"/>
            <a:srcRect/>
            <a:stretch>
              <a:fillRect/>
            </a:stretch>
          </p:blipFill>
          <p:spPr bwMode="auto">
            <a:xfrm>
              <a:off x="339680" y="3683662"/>
              <a:ext cx="4361378" cy="3174337"/>
            </a:xfrm>
            <a:prstGeom prst="rect">
              <a:avLst/>
            </a:prstGeom>
            <a:noFill/>
            <a:ln w="9525">
              <a:noFill/>
              <a:miter lim="800000"/>
              <a:headEnd/>
              <a:tailEnd/>
            </a:ln>
          </p:spPr>
        </p:pic>
        <p:sp>
          <p:nvSpPr>
            <p:cNvPr id="30734" name="TextBox 12"/>
            <p:cNvSpPr txBox="1">
              <a:spLocks noChangeArrowheads="1"/>
            </p:cNvSpPr>
            <p:nvPr/>
          </p:nvSpPr>
          <p:spPr bwMode="auto">
            <a:xfrm>
              <a:off x="457199" y="4684180"/>
              <a:ext cx="663964" cy="307777"/>
            </a:xfrm>
            <a:prstGeom prst="rect">
              <a:avLst/>
            </a:prstGeom>
            <a:solidFill>
              <a:schemeClr val="bg1"/>
            </a:solidFill>
            <a:ln w="9525">
              <a:noFill/>
              <a:miter lim="800000"/>
              <a:headEnd/>
              <a:tailEnd/>
            </a:ln>
          </p:spPr>
          <p:txBody>
            <a:bodyPr wrap="none">
              <a:spAutoFit/>
            </a:bodyPr>
            <a:lstStyle/>
            <a:p>
              <a:r>
                <a:rPr lang="en-US"/>
                <a:t>NLDS</a:t>
              </a:r>
            </a:p>
          </p:txBody>
        </p:sp>
        <p:sp>
          <p:nvSpPr>
            <p:cNvPr id="30735" name="TextBox 13"/>
            <p:cNvSpPr txBox="1">
              <a:spLocks noChangeArrowheads="1"/>
            </p:cNvSpPr>
            <p:nvPr/>
          </p:nvSpPr>
          <p:spPr bwMode="auto">
            <a:xfrm>
              <a:off x="457199" y="6272386"/>
              <a:ext cx="1151277" cy="307777"/>
            </a:xfrm>
            <a:prstGeom prst="rect">
              <a:avLst/>
            </a:prstGeom>
            <a:solidFill>
              <a:schemeClr val="bg1"/>
            </a:solidFill>
            <a:ln w="9525">
              <a:noFill/>
              <a:miter lim="800000"/>
              <a:headEnd/>
              <a:tailEnd/>
            </a:ln>
          </p:spPr>
          <p:txBody>
            <a:bodyPr wrap="none">
              <a:spAutoFit/>
            </a:bodyPr>
            <a:lstStyle/>
            <a:p>
              <a:r>
                <a:rPr lang="en-US"/>
                <a:t>FV3 - NLDS</a:t>
              </a:r>
            </a:p>
          </p:txBody>
        </p:sp>
        <p:sp>
          <p:nvSpPr>
            <p:cNvPr id="30736" name="TextBox 14"/>
            <p:cNvSpPr txBox="1">
              <a:spLocks noChangeArrowheads="1"/>
            </p:cNvSpPr>
            <p:nvPr/>
          </p:nvSpPr>
          <p:spPr bwMode="auto">
            <a:xfrm>
              <a:off x="2599600" y="4689451"/>
              <a:ext cx="1191352" cy="307777"/>
            </a:xfrm>
            <a:prstGeom prst="rect">
              <a:avLst/>
            </a:prstGeom>
            <a:solidFill>
              <a:schemeClr val="bg1"/>
            </a:solidFill>
            <a:ln w="9525">
              <a:noFill/>
              <a:miter lim="800000"/>
              <a:headEnd/>
              <a:tailEnd/>
            </a:ln>
          </p:spPr>
          <p:txBody>
            <a:bodyPr wrap="none">
              <a:spAutoFit/>
            </a:bodyPr>
            <a:lstStyle/>
            <a:p>
              <a:r>
                <a:rPr lang="en-US"/>
                <a:t>GFS - NLDS</a:t>
              </a:r>
            </a:p>
          </p:txBody>
        </p:sp>
      </p:grpSp>
      <p:sp>
        <p:nvSpPr>
          <p:cNvPr id="30731" name="TextBox 16"/>
          <p:cNvSpPr txBox="1">
            <a:spLocks noChangeArrowheads="1"/>
          </p:cNvSpPr>
          <p:nvPr/>
        </p:nvSpPr>
        <p:spPr bwMode="auto">
          <a:xfrm>
            <a:off x="2555875" y="5575300"/>
            <a:ext cx="2324100" cy="831850"/>
          </a:xfrm>
          <a:prstGeom prst="rect">
            <a:avLst/>
          </a:prstGeom>
          <a:noFill/>
          <a:ln w="9525">
            <a:noFill/>
            <a:miter lim="800000"/>
            <a:headEnd/>
            <a:tailEnd/>
          </a:ln>
        </p:spPr>
        <p:txBody>
          <a:bodyPr wrap="none">
            <a:spAutoFit/>
          </a:bodyPr>
          <a:lstStyle/>
          <a:p>
            <a:r>
              <a:rPr lang="en-US" sz="1600" b="1"/>
              <a:t>4</a:t>
            </a:r>
            <a:r>
              <a:rPr lang="en-US" sz="1600" b="1" baseline="30000"/>
              <a:t>th</a:t>
            </a:r>
            <a:r>
              <a:rPr lang="en-US" sz="1600" b="1"/>
              <a:t>-layer Soil Moisture</a:t>
            </a:r>
          </a:p>
          <a:p>
            <a:endParaRPr lang="en-US" sz="1600" b="1"/>
          </a:p>
          <a:p>
            <a:r>
              <a:rPr lang="en-US" sz="1600" b="1"/>
              <a:t>Reduced dry bias</a:t>
            </a:r>
          </a:p>
        </p:txBody>
      </p:sp>
      <p:sp>
        <p:nvSpPr>
          <p:cNvPr id="30732" name="TextBox 17"/>
          <p:cNvSpPr txBox="1">
            <a:spLocks noChangeArrowheads="1"/>
          </p:cNvSpPr>
          <p:nvPr/>
        </p:nvSpPr>
        <p:spPr bwMode="auto">
          <a:xfrm>
            <a:off x="7126288" y="6437313"/>
            <a:ext cx="1455737" cy="304800"/>
          </a:xfrm>
          <a:prstGeom prst="rect">
            <a:avLst/>
          </a:prstGeom>
          <a:noFill/>
          <a:ln w="9525">
            <a:noFill/>
            <a:miter lim="800000"/>
            <a:headEnd/>
            <a:tailEnd/>
          </a:ln>
        </p:spPr>
        <p:txBody>
          <a:bodyPr wrap="none">
            <a:spAutoFit/>
          </a:bodyPr>
          <a:lstStyle/>
          <a:p>
            <a:r>
              <a:rPr lang="en-US"/>
              <a:t>From: Helin Wei</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2342</TotalTime>
  <Words>4850</Words>
  <Application>Microsoft Office PowerPoint</Application>
  <PresentationFormat>On-screen Show (4:3)</PresentationFormat>
  <Paragraphs>966</Paragraphs>
  <Slides>59</Slides>
  <Notes>15</Notes>
  <HiddenSlides>0</HiddenSlides>
  <MMClips>0</MMClips>
  <ScaleCrop>false</ScaleCrop>
  <HeadingPairs>
    <vt:vector size="8" baseType="variant">
      <vt:variant>
        <vt:lpstr>Fonts Used</vt:lpstr>
      </vt:variant>
      <vt:variant>
        <vt:i4>12</vt:i4>
      </vt:variant>
      <vt:variant>
        <vt:lpstr>Design Template</vt:lpstr>
      </vt:variant>
      <vt:variant>
        <vt:i4>2</vt:i4>
      </vt:variant>
      <vt:variant>
        <vt:lpstr>Embedded OLE Servers</vt:lpstr>
      </vt:variant>
      <vt:variant>
        <vt:i4>1</vt:i4>
      </vt:variant>
      <vt:variant>
        <vt:lpstr>Slide Titles</vt:lpstr>
      </vt:variant>
      <vt:variant>
        <vt:i4>59</vt:i4>
      </vt:variant>
    </vt:vector>
  </HeadingPairs>
  <TitlesOfParts>
    <vt:vector size="74" baseType="lpstr">
      <vt:lpstr>Arial</vt:lpstr>
      <vt:lpstr>Wingdings</vt:lpstr>
      <vt:lpstr>Helvetica Neue</vt:lpstr>
      <vt:lpstr>Times New Roman</vt:lpstr>
      <vt:lpstr>Calibri</vt:lpstr>
      <vt:lpstr>Merriweather Sans</vt:lpstr>
      <vt:lpstr>Noto Sans Symbols</vt:lpstr>
      <vt:lpstr>ヒラギノ角ゴ Pro W3</vt:lpstr>
      <vt:lpstr>Lucida Grande</vt:lpstr>
      <vt:lpstr>Constantia</vt:lpstr>
      <vt:lpstr>SimSun</vt:lpstr>
      <vt:lpstr>Segoe Print</vt:lpstr>
      <vt:lpstr>Default Design</vt:lpstr>
      <vt:lpstr>Default Design</vt:lpstr>
      <vt:lpstr>Worksheet</vt:lpstr>
      <vt:lpstr>Slide 1</vt:lpstr>
      <vt:lpstr>Slide 2</vt:lpstr>
      <vt:lpstr>Change History of GFS Configurations</vt:lpstr>
      <vt:lpstr>NGGPS FV3GFS-v1 Transition to Operations</vt:lpstr>
      <vt:lpstr>Slide 5</vt:lpstr>
      <vt:lpstr>Model:  Infrastructure &amp; Physics Upgrades</vt:lpstr>
      <vt:lpstr>GFDL FV3 Dycore and Microphysics</vt:lpstr>
      <vt:lpstr>Unique attributes of GFDL MP</vt:lpstr>
      <vt:lpstr>Slide 9</vt:lpstr>
      <vt:lpstr>Slide 10</vt:lpstr>
      <vt:lpstr>Slide 11</vt:lpstr>
      <vt:lpstr>Terrain: GMTED2010 vs GTOPO30</vt:lpstr>
      <vt:lpstr>FV3GFS Stochastic Physics Update</vt:lpstr>
      <vt:lpstr>Slide 14</vt:lpstr>
      <vt:lpstr>Slide 15</vt:lpstr>
      <vt:lpstr>DA:  Infrastructure Changes</vt:lpstr>
      <vt:lpstr>DA Infrastructure Changes – cont’d</vt:lpstr>
      <vt:lpstr>DA: Observation Changes</vt:lpstr>
      <vt:lpstr>Post Processing Upgrade and Changes</vt:lpstr>
      <vt:lpstr>Workflow Unification</vt:lpstr>
      <vt:lpstr>Slide 21</vt:lpstr>
      <vt:lpstr>Slide 22</vt:lpstr>
      <vt:lpstr>      Changes in Online Disk Usage    Per Cycle</vt:lpstr>
      <vt:lpstr>Changes in HPSS Archives  per cycle    (link) </vt:lpstr>
      <vt:lpstr>Slide 25</vt:lpstr>
      <vt:lpstr>Slide 26</vt:lpstr>
      <vt:lpstr>Slide 27</vt:lpstr>
      <vt:lpstr>Verification &amp; Evaluation </vt:lpstr>
      <vt:lpstr>Slide 29</vt:lpstr>
      <vt:lpstr>Slide 30</vt:lpstr>
      <vt:lpstr>Slide 31</vt:lpstr>
      <vt:lpstr>Slide 32</vt:lpstr>
      <vt:lpstr>Slide 33</vt:lpstr>
      <vt:lpstr>Slide 34</vt:lpstr>
      <vt:lpstr>Slide 35</vt:lpstr>
      <vt:lpstr>Slide 36</vt:lpstr>
      <vt:lpstr>Slide 37</vt:lpstr>
      <vt:lpstr>Diagnosing and Fixing the NSST Issue </vt:lpstr>
      <vt:lpstr>Slide 39</vt:lpstr>
      <vt:lpstr>Slide 40</vt:lpstr>
      <vt:lpstr>Slide 41</vt:lpstr>
      <vt:lpstr>Slide 42</vt:lpstr>
      <vt:lpstr>Hurricane Track and Intensity 20150601 ~ 20180919</vt:lpstr>
      <vt:lpstr>Slide 44</vt:lpstr>
      <vt:lpstr>Slide 45</vt:lpstr>
      <vt:lpstr>FY18 HWRF Testing with FV3GFS  Priority Storms, Early Model</vt:lpstr>
      <vt:lpstr>FY18 HWRF Testing with FV3GFS  Priority Storms, Early Model</vt:lpstr>
      <vt:lpstr>FY18 HMON Testing with FV3GFS  Priority Storms, Early Model</vt:lpstr>
      <vt:lpstr>Slide 49</vt:lpstr>
      <vt:lpstr>Slide 50</vt:lpstr>
      <vt:lpstr>Slide 51</vt:lpstr>
      <vt:lpstr>Global Wave Model Testing with FV3GFS</vt:lpstr>
      <vt:lpstr>CPC Assessment of FV3GFS Stratospheric Forecast</vt:lpstr>
      <vt:lpstr>Radiation Bug Fix</vt:lpstr>
      <vt:lpstr>Slide 55</vt:lpstr>
      <vt:lpstr>Slide 56</vt:lpstr>
      <vt:lpstr>Slide 57</vt:lpstr>
      <vt:lpstr>Slide 58</vt:lpstr>
      <vt:lpstr>Slide 59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Presented by:  Vijay Tallapragada Chief, Global Climate and Weather Modeling Branch  Based on Work Done by EMC DA, Land Surface, Ensembles, Waves and Hurricane Teams and GCWMB</dc:title>
  <dc:creator>Vijay Tallapragada</dc:creator>
  <cp:lastModifiedBy>fanglin</cp:lastModifiedBy>
  <cp:revision>431</cp:revision>
  <dcterms:modified xsi:type="dcterms:W3CDTF">2019-01-23T17:25:34Z</dcterms:modified>
</cp:coreProperties>
</file>