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1" r:id="rId6"/>
    <p:sldId id="285" r:id="rId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8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37312931117904E-2"/>
          <c:y val="2.5998107739731584E-2"/>
          <c:w val="0.93758165789383696"/>
          <c:h val="0.93099093546290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log20231107!$A$2</c:f>
              <c:strCache>
                <c:ptCount val="1"/>
                <c:pt idx="0">
                  <c:v>REF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log20231107!$B$2:$K$2</c:f>
              <c:numCache>
                <c:formatCode>General</c:formatCode>
                <c:ptCount val="10"/>
                <c:pt idx="0">
                  <c:v>34.299999999999997</c:v>
                </c:pt>
                <c:pt idx="1">
                  <c:v>27.3</c:v>
                </c:pt>
                <c:pt idx="2">
                  <c:v>38.700000000000003</c:v>
                </c:pt>
                <c:pt idx="3">
                  <c:v>50.9</c:v>
                </c:pt>
                <c:pt idx="4">
                  <c:v>65.3</c:v>
                </c:pt>
                <c:pt idx="5">
                  <c:v>121</c:v>
                </c:pt>
                <c:pt idx="6">
                  <c:v>170.3</c:v>
                </c:pt>
                <c:pt idx="7">
                  <c:v>198.8</c:v>
                </c:pt>
                <c:pt idx="8">
                  <c:v>324.10000000000002</c:v>
                </c:pt>
                <c:pt idx="9">
                  <c:v>447.1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80-4316-8498-5A3178942879}"/>
            </c:ext>
          </c:extLst>
        </c:ser>
        <c:ser>
          <c:idx val="1"/>
          <c:order val="1"/>
          <c:tx>
            <c:strRef>
              <c:f>log20231107!$A$3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log20231107!$B$3:$K$3</c:f>
              <c:numCache>
                <c:formatCode>General</c:formatCode>
                <c:ptCount val="10"/>
                <c:pt idx="0">
                  <c:v>18.3</c:v>
                </c:pt>
                <c:pt idx="1">
                  <c:v>27</c:v>
                </c:pt>
                <c:pt idx="2">
                  <c:v>35.6</c:v>
                </c:pt>
                <c:pt idx="3">
                  <c:v>47.6</c:v>
                </c:pt>
                <c:pt idx="4">
                  <c:v>62.3</c:v>
                </c:pt>
                <c:pt idx="5">
                  <c:v>104.3</c:v>
                </c:pt>
                <c:pt idx="6">
                  <c:v>161.1</c:v>
                </c:pt>
                <c:pt idx="7">
                  <c:v>171.8</c:v>
                </c:pt>
                <c:pt idx="8">
                  <c:v>298.8</c:v>
                </c:pt>
                <c:pt idx="9">
                  <c:v>348.2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80-4316-8498-5A3178942879}"/>
            </c:ext>
          </c:extLst>
        </c:ser>
        <c:ser>
          <c:idx val="2"/>
          <c:order val="2"/>
          <c:tx>
            <c:strRef>
              <c:f>log20231107!$A$4</c:f>
              <c:strCache>
                <c:ptCount val="1"/>
                <c:pt idx="0">
                  <c:v>EP4B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log20231107!$B$4:$K$4</c:f>
              <c:numCache>
                <c:formatCode>General</c:formatCode>
                <c:ptCount val="10"/>
                <c:pt idx="0">
                  <c:v>18.3</c:v>
                </c:pt>
                <c:pt idx="1">
                  <c:v>26.9</c:v>
                </c:pt>
                <c:pt idx="2">
                  <c:v>34.200000000000003</c:v>
                </c:pt>
                <c:pt idx="3">
                  <c:v>45.3</c:v>
                </c:pt>
                <c:pt idx="4">
                  <c:v>58.2</c:v>
                </c:pt>
                <c:pt idx="5">
                  <c:v>96.2</c:v>
                </c:pt>
                <c:pt idx="6">
                  <c:v>155.19999999999999</c:v>
                </c:pt>
                <c:pt idx="7">
                  <c:v>169.7</c:v>
                </c:pt>
                <c:pt idx="8">
                  <c:v>322.60000000000002</c:v>
                </c:pt>
                <c:pt idx="9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80-4316-8498-5A3178942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5858400"/>
        <c:axId val="1155857984"/>
      </c:barChart>
      <c:catAx>
        <c:axId val="115585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857984"/>
        <c:crosses val="autoZero"/>
        <c:auto val="1"/>
        <c:lblAlgn val="ctr"/>
        <c:lblOffset val="100"/>
        <c:noMultiLvlLbl val="0"/>
      </c:catAx>
      <c:valAx>
        <c:axId val="115585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85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394707331396671E-2"/>
          <c:y val="3.1623333083339644E-2"/>
          <c:w val="0.2505993000874890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046244219472565E-2"/>
          <c:y val="2.3242005174465605E-2"/>
          <c:w val="0.95242994625671795"/>
          <c:h val="0.9216672886162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log20231107!$A$7</c:f>
              <c:strCache>
                <c:ptCount val="1"/>
                <c:pt idx="0">
                  <c:v>REF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log20231107!$B$7:$K$7</c:f>
              <c:numCache>
                <c:formatCode>General</c:formatCode>
                <c:ptCount val="10"/>
                <c:pt idx="0">
                  <c:v>19.8</c:v>
                </c:pt>
                <c:pt idx="1">
                  <c:v>18.2</c:v>
                </c:pt>
                <c:pt idx="2">
                  <c:v>18.399999999999999</c:v>
                </c:pt>
                <c:pt idx="3">
                  <c:v>21</c:v>
                </c:pt>
                <c:pt idx="4">
                  <c:v>24</c:v>
                </c:pt>
                <c:pt idx="5">
                  <c:v>24.5</c:v>
                </c:pt>
                <c:pt idx="6">
                  <c:v>25.5</c:v>
                </c:pt>
                <c:pt idx="7">
                  <c:v>24.1</c:v>
                </c:pt>
                <c:pt idx="8">
                  <c:v>18.399999999999999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3-41EE-BF9E-CEC89F1761D4}"/>
            </c:ext>
          </c:extLst>
        </c:ser>
        <c:ser>
          <c:idx val="1"/>
          <c:order val="1"/>
          <c:tx>
            <c:strRef>
              <c:f>log20231107!$A$8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log20231107!$B$8:$K$8</c:f>
              <c:numCache>
                <c:formatCode>General</c:formatCode>
                <c:ptCount val="10"/>
                <c:pt idx="0">
                  <c:v>9.5</c:v>
                </c:pt>
                <c:pt idx="1">
                  <c:v>16.399999999999999</c:v>
                </c:pt>
                <c:pt idx="2">
                  <c:v>18.100000000000001</c:v>
                </c:pt>
                <c:pt idx="3">
                  <c:v>21.3</c:v>
                </c:pt>
                <c:pt idx="4">
                  <c:v>25.5</c:v>
                </c:pt>
                <c:pt idx="5">
                  <c:v>28.5</c:v>
                </c:pt>
                <c:pt idx="6">
                  <c:v>26.7</c:v>
                </c:pt>
                <c:pt idx="7">
                  <c:v>25.4</c:v>
                </c:pt>
                <c:pt idx="8">
                  <c:v>22.8</c:v>
                </c:pt>
                <c:pt idx="9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13-41EE-BF9E-CEC89F1761D4}"/>
            </c:ext>
          </c:extLst>
        </c:ser>
        <c:ser>
          <c:idx val="2"/>
          <c:order val="2"/>
          <c:tx>
            <c:strRef>
              <c:f>log20231107!$A$9</c:f>
              <c:strCache>
                <c:ptCount val="1"/>
                <c:pt idx="0">
                  <c:v>EP4B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log20231107!$B$1:$K$1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log20231107!$B$9:$K$9</c:f>
              <c:numCache>
                <c:formatCode>General</c:formatCode>
                <c:ptCount val="10"/>
                <c:pt idx="0">
                  <c:v>9.5</c:v>
                </c:pt>
                <c:pt idx="1">
                  <c:v>16.5</c:v>
                </c:pt>
                <c:pt idx="2">
                  <c:v>18.3</c:v>
                </c:pt>
                <c:pt idx="3">
                  <c:v>21.5</c:v>
                </c:pt>
                <c:pt idx="4">
                  <c:v>25.5</c:v>
                </c:pt>
                <c:pt idx="5">
                  <c:v>28.1</c:v>
                </c:pt>
                <c:pt idx="6">
                  <c:v>26.8</c:v>
                </c:pt>
                <c:pt idx="7">
                  <c:v>25.2</c:v>
                </c:pt>
                <c:pt idx="8">
                  <c:v>21</c:v>
                </c:pt>
                <c:pt idx="9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13-41EE-BF9E-CEC89F176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3159312"/>
        <c:axId val="653159728"/>
      </c:barChart>
      <c:catAx>
        <c:axId val="65315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159728"/>
        <c:crosses val="autoZero"/>
        <c:auto val="1"/>
        <c:lblAlgn val="ctr"/>
        <c:lblOffset val="100"/>
        <c:noMultiLvlLbl val="0"/>
      </c:catAx>
      <c:valAx>
        <c:axId val="65315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15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811461067366604E-2"/>
          <c:y val="8.8541119860017448E-2"/>
          <c:w val="0.2505993000874890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6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3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6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8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3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8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D05DC-2145-4E54-B790-D863968FC9D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1"/>
            <a:ext cx="8229600" cy="1447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2017-2019 </a:t>
            </a:r>
            <a:r>
              <a:rPr lang="en-US" sz="4000" dirty="0">
                <a:solidFill>
                  <a:srgbClr val="0070C0"/>
                </a:solidFill>
              </a:rPr>
              <a:t>GEFS-Couple Experiments TC Track/intensity Verifications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229600" cy="914399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>
                <a:solidFill>
                  <a:srgbClr val="0000FF"/>
                </a:solidFill>
              </a:rPr>
              <a:t>Jiayi Peng</a:t>
            </a:r>
          </a:p>
          <a:p>
            <a:r>
              <a:rPr lang="en-US" sz="11200" dirty="0">
                <a:solidFill>
                  <a:schemeClr val="tx1"/>
                </a:solidFill>
              </a:rPr>
              <a:t>AXIOM@EMC/NCEP/NWS/NOAA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rgbClr val="00B050"/>
                </a:solidFill>
              </a:rPr>
              <a:t>                       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7A71C68-0160-47DD-B743-C26BA7B6C129}"/>
              </a:ext>
            </a:extLst>
          </p:cNvPr>
          <p:cNvSpPr txBox="1">
            <a:spLocks/>
          </p:cNvSpPr>
          <p:nvPr/>
        </p:nvSpPr>
        <p:spPr>
          <a:xfrm>
            <a:off x="1828800" y="3810000"/>
            <a:ext cx="68580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/>
                </a:solidFill>
              </a:rPr>
              <a:t>REF----GEFSv12 Reforecast 10-member mean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EP4----</a:t>
            </a:r>
            <a:r>
              <a:rPr lang="en-US" sz="1800" dirty="0">
                <a:solidFill>
                  <a:schemeClr val="tx1"/>
                </a:solidFill>
              </a:rPr>
              <a:t> GEFS-C384 experiment 10-member </a:t>
            </a:r>
            <a:r>
              <a:rPr lang="en-US" sz="1800" dirty="0" smtClean="0">
                <a:solidFill>
                  <a:schemeClr val="tx1"/>
                </a:solidFill>
              </a:rPr>
              <a:t>mean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EP4b</a:t>
            </a:r>
            <a:r>
              <a:rPr lang="en-US" sz="1800" dirty="0">
                <a:solidFill>
                  <a:schemeClr val="tx1"/>
                </a:solidFill>
              </a:rPr>
              <a:t>---- GEFS-C384 experiment 10-member mean </a:t>
            </a:r>
            <a:r>
              <a:rPr lang="en-US" sz="1800" dirty="0" smtClean="0">
                <a:solidFill>
                  <a:schemeClr val="tx1"/>
                </a:solidFill>
              </a:rPr>
              <a:t>(+aerosol)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                        Track data: 2017/10---- </a:t>
            </a:r>
            <a:r>
              <a:rPr lang="en-US" sz="1800" dirty="0" smtClean="0">
                <a:solidFill>
                  <a:schemeClr val="tx1"/>
                </a:solidFill>
              </a:rPr>
              <a:t>2019/09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3291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238B0D-E61B-4CA0-97CF-661723B828F3}"/>
              </a:ext>
            </a:extLst>
          </p:cNvPr>
          <p:cNvSpPr/>
          <p:nvPr/>
        </p:nvSpPr>
        <p:spPr>
          <a:xfrm>
            <a:off x="381000" y="4572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</a:t>
            </a:r>
            <a:r>
              <a:rPr lang="en-US" dirty="0">
                <a:solidFill>
                  <a:srgbClr val="FF0000"/>
                </a:solidFill>
              </a:rPr>
              <a:t>Track error, 2017-2019, AL/EP/WP(Atlantic, East/West Pacific)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average track errors (NM) FOR HOMOGENEOUS SAMPLE</a:t>
            </a:r>
          </a:p>
          <a:p>
            <a:r>
              <a:rPr lang="en-US" dirty="0" smtClean="0"/>
              <a:t>HOUR        </a:t>
            </a:r>
            <a:r>
              <a:rPr lang="en-US" dirty="0"/>
              <a:t>00     12     24     36     48     72     96    120   144    168</a:t>
            </a:r>
          </a:p>
          <a:p>
            <a:r>
              <a:rPr lang="en-US" dirty="0"/>
              <a:t>REF    </a:t>
            </a:r>
            <a:r>
              <a:rPr lang="en-US" dirty="0" smtClean="0"/>
              <a:t>     </a:t>
            </a:r>
            <a:r>
              <a:rPr lang="en-US" dirty="0"/>
              <a:t>34.3   27.3   38.7   50.9   65.3  121.0  170.3  198.8 324.1  447.1</a:t>
            </a:r>
          </a:p>
          <a:p>
            <a:r>
              <a:rPr lang="en-US" dirty="0"/>
              <a:t>EP4      </a:t>
            </a:r>
            <a:r>
              <a:rPr lang="en-US" dirty="0" smtClean="0"/>
              <a:t>   18.3   </a:t>
            </a:r>
            <a:r>
              <a:rPr lang="en-US" dirty="0"/>
              <a:t>27.0   35.6   47.6   62.3  104.3  161.1  171.8 298.8  348.2</a:t>
            </a:r>
          </a:p>
          <a:p>
            <a:r>
              <a:rPr lang="en-US" dirty="0" smtClean="0"/>
              <a:t>EP4B      </a:t>
            </a:r>
            <a:r>
              <a:rPr lang="en-US" dirty="0"/>
              <a:t>18.3   26.9   34.2   45.3   58.2   96.2  155.2  169.7 322.6  392.0</a:t>
            </a:r>
          </a:p>
          <a:p>
            <a:r>
              <a:rPr lang="en-US" dirty="0"/>
              <a:t>#CASES     84     80     75     66     58     42     32     23  16     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B607A-BAFB-45B8-B920-6170582E0500}"/>
              </a:ext>
            </a:extLst>
          </p:cNvPr>
          <p:cNvSpPr txBox="1"/>
          <p:nvPr/>
        </p:nvSpPr>
        <p:spPr>
          <a:xfrm>
            <a:off x="533400" y="3657600"/>
            <a:ext cx="7620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Intensity error, 2017-2019, AL/EP/WP(Atlantic, East/West Pacific)</a:t>
            </a:r>
          </a:p>
          <a:p>
            <a:r>
              <a:rPr lang="en-US" dirty="0"/>
              <a:t> AVERAGE INTENSITY ERRORS (KT) FOR HOMOGENEOUS SAMPLE</a:t>
            </a:r>
          </a:p>
          <a:p>
            <a:r>
              <a:rPr lang="en-US" dirty="0" smtClean="0"/>
              <a:t>HOUR      </a:t>
            </a:r>
            <a:r>
              <a:rPr lang="en-US" dirty="0"/>
              <a:t>00     12     24     36     48     72     96    120    144    168</a:t>
            </a:r>
          </a:p>
          <a:p>
            <a:r>
              <a:rPr lang="en-US" dirty="0"/>
              <a:t>REF    </a:t>
            </a:r>
            <a:r>
              <a:rPr lang="en-US" dirty="0" smtClean="0"/>
              <a:t>    </a:t>
            </a:r>
            <a:r>
              <a:rPr lang="en-US" dirty="0"/>
              <a:t>19.8   18.2   18.4   21.0   24.0   24.5   25.5   24.1  18.4   21.0</a:t>
            </a:r>
          </a:p>
          <a:p>
            <a:r>
              <a:rPr lang="en-US" dirty="0"/>
              <a:t>EP4     </a:t>
            </a:r>
            <a:r>
              <a:rPr lang="en-US" dirty="0" smtClean="0"/>
              <a:t>     </a:t>
            </a:r>
            <a:r>
              <a:rPr lang="en-US" dirty="0"/>
              <a:t>9.5   16.4   18.1   21.3   25.5   28.5   26.7   25.4  22.8   24.3</a:t>
            </a:r>
          </a:p>
          <a:p>
            <a:r>
              <a:rPr lang="en-US" dirty="0" smtClean="0"/>
              <a:t>EP4B         </a:t>
            </a:r>
            <a:r>
              <a:rPr lang="en-US" dirty="0"/>
              <a:t>9.5   16.5   18.3   21.5   25.5   28.1   26.8   25.2  21.0   23.9</a:t>
            </a:r>
          </a:p>
          <a:p>
            <a:r>
              <a:rPr lang="en-US" dirty="0"/>
              <a:t>#CASES     84     80     75     66     58     42     32     23  16      9</a:t>
            </a:r>
          </a:p>
        </p:txBody>
      </p:sp>
    </p:spTree>
    <p:extLst>
      <p:ext uri="{BB962C8B-B14F-4D97-AF65-F5344CB8AC3E}">
        <p14:creationId xmlns:p14="http://schemas.microsoft.com/office/powerpoint/2010/main" val="366467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D23E5C-FBE8-4156-B73A-73B82BACD55C}"/>
              </a:ext>
            </a:extLst>
          </p:cNvPr>
          <p:cNvSpPr txBox="1"/>
          <p:nvPr/>
        </p:nvSpPr>
        <p:spPr>
          <a:xfrm>
            <a:off x="1447800" y="304800"/>
            <a:ext cx="594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Track error, 2017-2019, AL/EP/WP(Atlantic, East/West Pacific)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2EB225-7CDC-4ED6-9493-944F13074A7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52358" y="3121801"/>
            <a:ext cx="176661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Track error (NM)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8D35A-FDCE-4F33-977B-B2EBC1AA933D}"/>
              </a:ext>
            </a:extLst>
          </p:cNvPr>
          <p:cNvSpPr/>
          <p:nvPr/>
        </p:nvSpPr>
        <p:spPr>
          <a:xfrm>
            <a:off x="266700" y="5906869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CASES   84           80          </a:t>
            </a:r>
            <a:r>
              <a:rPr lang="en-US" dirty="0" smtClean="0">
                <a:solidFill>
                  <a:srgbClr val="0000FF"/>
                </a:solidFill>
              </a:rPr>
              <a:t>75          </a:t>
            </a:r>
            <a:r>
              <a:rPr lang="en-US" dirty="0">
                <a:solidFill>
                  <a:srgbClr val="0000FF"/>
                </a:solidFill>
              </a:rPr>
              <a:t>66           58          42           32          23          16           9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730933"/>
              </p:ext>
            </p:extLst>
          </p:nvPr>
        </p:nvGraphicFramePr>
        <p:xfrm>
          <a:off x="516706" y="533401"/>
          <a:ext cx="8246294" cy="537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042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BF1C30-A5B2-4553-BC0C-E948A403DFE4}"/>
              </a:ext>
            </a:extLst>
          </p:cNvPr>
          <p:cNvSpPr txBox="1"/>
          <p:nvPr/>
        </p:nvSpPr>
        <p:spPr>
          <a:xfrm>
            <a:off x="1676400" y="152401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Intensity error, 2017-2019, AL/EP/WP(Atlantic, East/West Pacific)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6D0F62-2ED4-4C28-B248-F43097F9FB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37927" y="3121801"/>
            <a:ext cx="1937751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Intensity error (kt)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D6B31C-12A6-4F5A-BFEE-3AE7B82487E0}"/>
              </a:ext>
            </a:extLst>
          </p:cNvPr>
          <p:cNvSpPr/>
          <p:nvPr/>
        </p:nvSpPr>
        <p:spPr>
          <a:xfrm>
            <a:off x="304800" y="6193196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CASES  84           80          </a:t>
            </a:r>
            <a:r>
              <a:rPr lang="en-US" dirty="0" smtClean="0">
                <a:solidFill>
                  <a:srgbClr val="0000FF"/>
                </a:solidFill>
              </a:rPr>
              <a:t>75           </a:t>
            </a:r>
            <a:r>
              <a:rPr lang="en-US" dirty="0">
                <a:solidFill>
                  <a:srgbClr val="0000FF"/>
                </a:solidFill>
              </a:rPr>
              <a:t>66            58         42           32           23          16             9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643144"/>
              </p:ext>
            </p:extLst>
          </p:nvPr>
        </p:nvGraphicFramePr>
        <p:xfrm>
          <a:off x="838200" y="381000"/>
          <a:ext cx="8001000" cy="6010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544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C837-95BD-42DE-9BD6-21A79933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1762-0CEE-4DE3-95CE-B59F053E5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3048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track error of </a:t>
            </a:r>
            <a:r>
              <a:rPr lang="en-US" sz="3200" dirty="0" smtClean="0">
                <a:solidFill>
                  <a:srgbClr val="0070C0"/>
                </a:solidFill>
              </a:rPr>
              <a:t>EP4b </a:t>
            </a:r>
            <a:r>
              <a:rPr lang="en-US" sz="3200" dirty="0">
                <a:solidFill>
                  <a:srgbClr val="0070C0"/>
                </a:solidFill>
              </a:rPr>
              <a:t>is </a:t>
            </a:r>
            <a:r>
              <a:rPr lang="en-US" sz="3200" dirty="0" smtClean="0">
                <a:solidFill>
                  <a:srgbClr val="0070C0"/>
                </a:solidFill>
              </a:rPr>
              <a:t>bigger than EP4 on day 6-7, but little better within 5 days.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The intensity forecast of EP4b is similar to EP4, but both are degraded by comparing to GEFSv12 reforecast.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7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29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291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PMingLiU</vt:lpstr>
      <vt:lpstr>Office Theme</vt:lpstr>
      <vt:lpstr>2017-2019 GEFS-Couple Experiments TC Track/intensity Verifications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NUOPC TC Track Verifications</dc:title>
  <dc:creator>Jiayi Peng</dc:creator>
  <cp:lastModifiedBy>Jiayi Peng</cp:lastModifiedBy>
  <cp:revision>386</cp:revision>
  <cp:lastPrinted>2017-03-21T15:37:35Z</cp:lastPrinted>
  <dcterms:created xsi:type="dcterms:W3CDTF">2012-12-11T16:08:53Z</dcterms:created>
  <dcterms:modified xsi:type="dcterms:W3CDTF">2023-11-10T22:39:48Z</dcterms:modified>
</cp:coreProperties>
</file>