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86" r:id="rId6"/>
    <p:sldId id="289" r:id="rId7"/>
    <p:sldId id="290" r:id="rId8"/>
    <p:sldId id="271" r:id="rId9"/>
    <p:sldId id="285" r:id="rId10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8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889104441654935E-2"/>
          <c:y val="2.6900210041153276E-2"/>
          <c:w val="0.94439753001889248"/>
          <c:h val="0.928596405962488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log20230723!$A$2</c:f>
              <c:strCache>
                <c:ptCount val="1"/>
                <c:pt idx="0">
                  <c:v>EP3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log20230723!$B$1:$K$1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log20230723!$B$2:$K$2</c:f>
              <c:numCache>
                <c:formatCode>General</c:formatCode>
                <c:ptCount val="10"/>
                <c:pt idx="0">
                  <c:v>18.2</c:v>
                </c:pt>
                <c:pt idx="1">
                  <c:v>26.6</c:v>
                </c:pt>
                <c:pt idx="2">
                  <c:v>34.299999999999997</c:v>
                </c:pt>
                <c:pt idx="3">
                  <c:v>46</c:v>
                </c:pt>
                <c:pt idx="4">
                  <c:v>61.8</c:v>
                </c:pt>
                <c:pt idx="5">
                  <c:v>97.3</c:v>
                </c:pt>
                <c:pt idx="6">
                  <c:v>160.1</c:v>
                </c:pt>
                <c:pt idx="7">
                  <c:v>176.4</c:v>
                </c:pt>
                <c:pt idx="8">
                  <c:v>296.7</c:v>
                </c:pt>
                <c:pt idx="9">
                  <c:v>394.8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83-4C20-B03D-4CCACD40861A}"/>
            </c:ext>
          </c:extLst>
        </c:ser>
        <c:ser>
          <c:idx val="1"/>
          <c:order val="1"/>
          <c:tx>
            <c:strRef>
              <c:f>log20230723!$A$3</c:f>
              <c:strCache>
                <c:ptCount val="1"/>
                <c:pt idx="0">
                  <c:v>EP4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log20230723!$B$1:$K$1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log20230723!$B$3:$K$3</c:f>
              <c:numCache>
                <c:formatCode>General</c:formatCode>
                <c:ptCount val="10"/>
                <c:pt idx="0">
                  <c:v>18.3</c:v>
                </c:pt>
                <c:pt idx="1">
                  <c:v>27</c:v>
                </c:pt>
                <c:pt idx="2">
                  <c:v>35.6</c:v>
                </c:pt>
                <c:pt idx="3">
                  <c:v>47.6</c:v>
                </c:pt>
                <c:pt idx="4">
                  <c:v>62.3</c:v>
                </c:pt>
                <c:pt idx="5">
                  <c:v>104.3</c:v>
                </c:pt>
                <c:pt idx="6">
                  <c:v>161.1</c:v>
                </c:pt>
                <c:pt idx="7">
                  <c:v>171.8</c:v>
                </c:pt>
                <c:pt idx="8">
                  <c:v>298.8</c:v>
                </c:pt>
                <c:pt idx="9">
                  <c:v>348.2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83-4C20-B03D-4CCACD408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8317071"/>
        <c:axId val="1468313743"/>
      </c:barChart>
      <c:catAx>
        <c:axId val="1468317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8313743"/>
        <c:crosses val="autoZero"/>
        <c:auto val="1"/>
        <c:lblAlgn val="ctr"/>
        <c:lblOffset val="100"/>
        <c:noMultiLvlLbl val="0"/>
      </c:catAx>
      <c:valAx>
        <c:axId val="1468313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8317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029112302991155E-2"/>
          <c:y val="1.7224992047396689E-2"/>
          <c:w val="0.18901733297830525"/>
          <c:h val="8.77316556742305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35099467706724E-2"/>
          <c:y val="2.5344849607254614E-2"/>
          <c:w val="0.94553094414600047"/>
          <c:h val="0.932724935993822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log20230723!$A$6</c:f>
              <c:strCache>
                <c:ptCount val="1"/>
                <c:pt idx="0">
                  <c:v>EP3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log20230723!$B$1:$K$1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log20230723!$B$6:$K$6</c:f>
              <c:numCache>
                <c:formatCode>General</c:formatCode>
                <c:ptCount val="10"/>
                <c:pt idx="0">
                  <c:v>10.3</c:v>
                </c:pt>
                <c:pt idx="1">
                  <c:v>16.3</c:v>
                </c:pt>
                <c:pt idx="2">
                  <c:v>17.100000000000001</c:v>
                </c:pt>
                <c:pt idx="3">
                  <c:v>19.5</c:v>
                </c:pt>
                <c:pt idx="4">
                  <c:v>23.3</c:v>
                </c:pt>
                <c:pt idx="5">
                  <c:v>25.7</c:v>
                </c:pt>
                <c:pt idx="6">
                  <c:v>24.8</c:v>
                </c:pt>
                <c:pt idx="7">
                  <c:v>23.2</c:v>
                </c:pt>
                <c:pt idx="8">
                  <c:v>19.8</c:v>
                </c:pt>
                <c:pt idx="9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6-4D1B-91A9-7030D8C7BC2F}"/>
            </c:ext>
          </c:extLst>
        </c:ser>
        <c:ser>
          <c:idx val="1"/>
          <c:order val="1"/>
          <c:tx>
            <c:strRef>
              <c:f>log20230723!$A$7</c:f>
              <c:strCache>
                <c:ptCount val="1"/>
                <c:pt idx="0">
                  <c:v>EP4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log20230723!$B$1:$K$1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log20230723!$B$7:$K$7</c:f>
              <c:numCache>
                <c:formatCode>General</c:formatCode>
                <c:ptCount val="10"/>
                <c:pt idx="0">
                  <c:v>9.5</c:v>
                </c:pt>
                <c:pt idx="1">
                  <c:v>16.399999999999999</c:v>
                </c:pt>
                <c:pt idx="2">
                  <c:v>18.100000000000001</c:v>
                </c:pt>
                <c:pt idx="3">
                  <c:v>21.3</c:v>
                </c:pt>
                <c:pt idx="4">
                  <c:v>25.5</c:v>
                </c:pt>
                <c:pt idx="5">
                  <c:v>28.5</c:v>
                </c:pt>
                <c:pt idx="6">
                  <c:v>26.7</c:v>
                </c:pt>
                <c:pt idx="7">
                  <c:v>25.4</c:v>
                </c:pt>
                <c:pt idx="8">
                  <c:v>22.8</c:v>
                </c:pt>
                <c:pt idx="9">
                  <c:v>24.3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B6-4D1B-91A9-7030D8C7BC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5356751"/>
        <c:axId val="1465357167"/>
      </c:barChart>
      <c:catAx>
        <c:axId val="1465356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5357167"/>
        <c:crosses val="autoZero"/>
        <c:auto val="1"/>
        <c:lblAlgn val="ctr"/>
        <c:lblOffset val="100"/>
        <c:noMultiLvlLbl val="0"/>
      </c:catAx>
      <c:valAx>
        <c:axId val="1465357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5356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3317879657566213E-2"/>
          <c:y val="6.713645652514677E-2"/>
          <c:w val="0.24513981897122672"/>
          <c:h val="5.50101161690343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47831521059867E-2"/>
          <c:y val="2.6697309648851069E-2"/>
          <c:w val="0.94519185101862258"/>
          <c:h val="0.922156989735964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log20230723!$A$10</c:f>
              <c:strCache>
                <c:ptCount val="1"/>
                <c:pt idx="0">
                  <c:v>V12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log20230723!$B$1:$K$1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log20230723!$B$10:$K$10</c:f>
              <c:numCache>
                <c:formatCode>General</c:formatCode>
                <c:ptCount val="10"/>
                <c:pt idx="0">
                  <c:v>15.5</c:v>
                </c:pt>
                <c:pt idx="1">
                  <c:v>24</c:v>
                </c:pt>
                <c:pt idx="2">
                  <c:v>35</c:v>
                </c:pt>
                <c:pt idx="3">
                  <c:v>47</c:v>
                </c:pt>
                <c:pt idx="4">
                  <c:v>70.599999999999994</c:v>
                </c:pt>
                <c:pt idx="5">
                  <c:v>107.3</c:v>
                </c:pt>
                <c:pt idx="6">
                  <c:v>143.4</c:v>
                </c:pt>
                <c:pt idx="7">
                  <c:v>216.8</c:v>
                </c:pt>
                <c:pt idx="8">
                  <c:v>262.3</c:v>
                </c:pt>
                <c:pt idx="9">
                  <c:v>332.1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4-410B-8F20-45F1302FBEA7}"/>
            </c:ext>
          </c:extLst>
        </c:ser>
        <c:ser>
          <c:idx val="1"/>
          <c:order val="1"/>
          <c:tx>
            <c:strRef>
              <c:f>log20230723!$A$11</c:f>
              <c:strCache>
                <c:ptCount val="1"/>
                <c:pt idx="0">
                  <c:v>EP4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log20230723!$B$1:$K$1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log20230723!$B$11:$K$11</c:f>
              <c:numCache>
                <c:formatCode>General</c:formatCode>
                <c:ptCount val="10"/>
                <c:pt idx="0">
                  <c:v>14.4</c:v>
                </c:pt>
                <c:pt idx="1">
                  <c:v>22</c:v>
                </c:pt>
                <c:pt idx="2">
                  <c:v>33.700000000000003</c:v>
                </c:pt>
                <c:pt idx="3">
                  <c:v>47.5</c:v>
                </c:pt>
                <c:pt idx="4">
                  <c:v>61.4</c:v>
                </c:pt>
                <c:pt idx="5">
                  <c:v>103.7</c:v>
                </c:pt>
                <c:pt idx="6">
                  <c:v>133.19999999999999</c:v>
                </c:pt>
                <c:pt idx="7">
                  <c:v>180.1</c:v>
                </c:pt>
                <c:pt idx="8">
                  <c:v>239.3</c:v>
                </c:pt>
                <c:pt idx="9">
                  <c:v>222.4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E4-410B-8F20-45F1302FBE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70566303"/>
        <c:axId val="1470567551"/>
      </c:barChart>
      <c:catAx>
        <c:axId val="147056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0567551"/>
        <c:crosses val="autoZero"/>
        <c:auto val="1"/>
        <c:lblAlgn val="ctr"/>
        <c:lblOffset val="100"/>
        <c:noMultiLvlLbl val="0"/>
      </c:catAx>
      <c:valAx>
        <c:axId val="1470567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0566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21697287839018"/>
          <c:y val="8.3911490230387839E-2"/>
          <c:w val="0.1586771653543307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731315093713476E-2"/>
          <c:y val="2.5821596244131457E-2"/>
          <c:w val="0.9530278098893018"/>
          <c:h val="0.931459465454142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log20230723!$A$14</c:f>
              <c:strCache>
                <c:ptCount val="1"/>
                <c:pt idx="0">
                  <c:v>V12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log20230723!$B$1:$K$1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log20230723!$B$14:$K$14</c:f>
              <c:numCache>
                <c:formatCode>General</c:formatCode>
                <c:ptCount val="10"/>
                <c:pt idx="0">
                  <c:v>11.2</c:v>
                </c:pt>
                <c:pt idx="1">
                  <c:v>14.9</c:v>
                </c:pt>
                <c:pt idx="2">
                  <c:v>16.2</c:v>
                </c:pt>
                <c:pt idx="3">
                  <c:v>13.6</c:v>
                </c:pt>
                <c:pt idx="4">
                  <c:v>18.7</c:v>
                </c:pt>
                <c:pt idx="5">
                  <c:v>24.7</c:v>
                </c:pt>
                <c:pt idx="6">
                  <c:v>22.4</c:v>
                </c:pt>
                <c:pt idx="7">
                  <c:v>18.8</c:v>
                </c:pt>
                <c:pt idx="8">
                  <c:v>18.100000000000001</c:v>
                </c:pt>
                <c:pt idx="9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6C-4838-B385-B0AEC8358C8C}"/>
            </c:ext>
          </c:extLst>
        </c:ser>
        <c:ser>
          <c:idx val="1"/>
          <c:order val="1"/>
          <c:tx>
            <c:strRef>
              <c:f>log20230723!$A$15</c:f>
              <c:strCache>
                <c:ptCount val="1"/>
                <c:pt idx="0">
                  <c:v>EP4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log20230723!$B$1:$K$1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  <c:pt idx="5">
                  <c:v>72</c:v>
                </c:pt>
                <c:pt idx="6">
                  <c:v>96</c:v>
                </c:pt>
                <c:pt idx="7">
                  <c:v>120</c:v>
                </c:pt>
                <c:pt idx="8">
                  <c:v>144</c:v>
                </c:pt>
                <c:pt idx="9">
                  <c:v>168</c:v>
                </c:pt>
              </c:numCache>
            </c:numRef>
          </c:cat>
          <c:val>
            <c:numRef>
              <c:f>log20230723!$B$15:$K$15</c:f>
              <c:numCache>
                <c:formatCode>General</c:formatCode>
                <c:ptCount val="10"/>
                <c:pt idx="0">
                  <c:v>11</c:v>
                </c:pt>
                <c:pt idx="1">
                  <c:v>17</c:v>
                </c:pt>
                <c:pt idx="2">
                  <c:v>18.899999999999999</c:v>
                </c:pt>
                <c:pt idx="3">
                  <c:v>17.5</c:v>
                </c:pt>
                <c:pt idx="4">
                  <c:v>22</c:v>
                </c:pt>
                <c:pt idx="5">
                  <c:v>25.8</c:v>
                </c:pt>
                <c:pt idx="6">
                  <c:v>23.9</c:v>
                </c:pt>
                <c:pt idx="7">
                  <c:v>17.5</c:v>
                </c:pt>
                <c:pt idx="8">
                  <c:v>20</c:v>
                </c:pt>
                <c:pt idx="9">
                  <c:v>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6C-4838-B385-B0AEC8358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5258335"/>
        <c:axId val="985257919"/>
      </c:barChart>
      <c:catAx>
        <c:axId val="985258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5257919"/>
        <c:crosses val="autoZero"/>
        <c:auto val="1"/>
        <c:lblAlgn val="ctr"/>
        <c:lblOffset val="100"/>
        <c:noMultiLvlLbl val="0"/>
      </c:catAx>
      <c:valAx>
        <c:axId val="985257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5258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788363954505685"/>
          <c:y val="8.3911490230387839E-2"/>
          <c:w val="0.1586771653543307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62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3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7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6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8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3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8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3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D05DC-2145-4E54-B790-D863968FC9D2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98214-7BBA-494D-B28D-EA57111F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5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1"/>
            <a:ext cx="8229600" cy="1447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2017-2021 </a:t>
            </a:r>
            <a:r>
              <a:rPr lang="en-US" sz="4000" dirty="0">
                <a:solidFill>
                  <a:srgbClr val="0070C0"/>
                </a:solidFill>
              </a:rPr>
              <a:t>GEFS-Couple Experiments TC Track/intensity Verifications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362200"/>
            <a:ext cx="8229600" cy="914399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>
                <a:solidFill>
                  <a:srgbClr val="0000FF"/>
                </a:solidFill>
              </a:rPr>
              <a:t>Jiayi Peng</a:t>
            </a:r>
          </a:p>
          <a:p>
            <a:r>
              <a:rPr lang="en-US" sz="11200" dirty="0">
                <a:solidFill>
                  <a:schemeClr val="tx1"/>
                </a:solidFill>
              </a:rPr>
              <a:t>AXIOM@EMC/NCEP/NWS/NOAA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rgbClr val="00B050"/>
                </a:solidFill>
              </a:rPr>
              <a:t>                       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7A71C68-0160-47DD-B743-C26BA7B6C129}"/>
              </a:ext>
            </a:extLst>
          </p:cNvPr>
          <p:cNvSpPr txBox="1">
            <a:spLocks/>
          </p:cNvSpPr>
          <p:nvPr/>
        </p:nvSpPr>
        <p:spPr>
          <a:xfrm>
            <a:off x="1828800" y="3810000"/>
            <a:ext cx="6858000" cy="198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/>
                </a:solidFill>
              </a:rPr>
              <a:t>REF----GEFSv12 Reforecast 10-member mean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EP1----GEFS-C384 experiments 10-member mean(P5)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EP2----GEFS-C384 experiment 10-member mean (P7)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EP3----GEFS-C384 experiment 10-member mean (P8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EP4----</a:t>
            </a:r>
            <a:r>
              <a:rPr lang="en-US" sz="1800" dirty="0">
                <a:solidFill>
                  <a:schemeClr val="tx1"/>
                </a:solidFill>
              </a:rPr>
              <a:t> GEFS-C384 experiment 10-member mean </a:t>
            </a:r>
            <a:r>
              <a:rPr lang="en-US" sz="1800" dirty="0" smtClean="0">
                <a:solidFill>
                  <a:schemeClr val="tx1"/>
                </a:solidFill>
              </a:rPr>
              <a:t>(final)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V12----GEFS-v12 10-member mean (operational)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                         Track data: 2017/10---- </a:t>
            </a:r>
            <a:r>
              <a:rPr lang="en-US" sz="1800" dirty="0" smtClean="0">
                <a:solidFill>
                  <a:schemeClr val="tx1"/>
                </a:solidFill>
              </a:rPr>
              <a:t>2021/09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3291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238B0D-E61B-4CA0-97CF-661723B828F3}"/>
              </a:ext>
            </a:extLst>
          </p:cNvPr>
          <p:cNvSpPr/>
          <p:nvPr/>
        </p:nvSpPr>
        <p:spPr>
          <a:xfrm>
            <a:off x="381000" y="457200"/>
            <a:ext cx="8077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</a:t>
            </a:r>
            <a:r>
              <a:rPr lang="en-US" dirty="0">
                <a:solidFill>
                  <a:srgbClr val="FF0000"/>
                </a:solidFill>
              </a:rPr>
              <a:t>Track error, 2017-2019, AL/EP/WP(Atlantic, East/West Pacific)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average track errors (NM) FOR HOMOGENEOUS SAMPLE</a:t>
            </a:r>
          </a:p>
          <a:p>
            <a:r>
              <a:rPr lang="en-US" dirty="0"/>
              <a:t>  </a:t>
            </a:r>
            <a:r>
              <a:rPr lang="en-US" dirty="0" smtClean="0"/>
              <a:t>HOUR  </a:t>
            </a:r>
            <a:r>
              <a:rPr lang="en-US" dirty="0" smtClean="0"/>
              <a:t>  </a:t>
            </a:r>
            <a:r>
              <a:rPr lang="en-US" dirty="0"/>
              <a:t>00   </a:t>
            </a:r>
            <a:r>
              <a:rPr lang="en-US" dirty="0" smtClean="0"/>
              <a:t>   </a:t>
            </a:r>
            <a:r>
              <a:rPr lang="en-US" dirty="0"/>
              <a:t>12     </a:t>
            </a:r>
            <a:r>
              <a:rPr lang="en-US" dirty="0" smtClean="0"/>
              <a:t> 24      </a:t>
            </a:r>
            <a:r>
              <a:rPr lang="en-US" dirty="0"/>
              <a:t>36    </a:t>
            </a:r>
            <a:r>
              <a:rPr lang="en-US" dirty="0" smtClean="0"/>
              <a:t>  </a:t>
            </a:r>
            <a:r>
              <a:rPr lang="en-US" dirty="0"/>
              <a:t>48   </a:t>
            </a:r>
            <a:r>
              <a:rPr lang="en-US" dirty="0" smtClean="0"/>
              <a:t>   </a:t>
            </a:r>
            <a:r>
              <a:rPr lang="en-US" dirty="0"/>
              <a:t>72   </a:t>
            </a:r>
            <a:r>
              <a:rPr lang="en-US" dirty="0" smtClean="0"/>
              <a:t>     </a:t>
            </a:r>
            <a:r>
              <a:rPr lang="en-US" dirty="0"/>
              <a:t>96  </a:t>
            </a:r>
            <a:r>
              <a:rPr lang="en-US" dirty="0" smtClean="0"/>
              <a:t>    </a:t>
            </a:r>
            <a:r>
              <a:rPr lang="en-US" dirty="0"/>
              <a:t>120    </a:t>
            </a:r>
            <a:r>
              <a:rPr lang="en-US" dirty="0" smtClean="0"/>
              <a:t>  </a:t>
            </a:r>
            <a:r>
              <a:rPr lang="en-US" dirty="0"/>
              <a:t>144  </a:t>
            </a:r>
            <a:r>
              <a:rPr lang="en-US" dirty="0" smtClean="0"/>
              <a:t>   </a:t>
            </a:r>
            <a:r>
              <a:rPr lang="en-US" dirty="0"/>
              <a:t>168</a:t>
            </a:r>
          </a:p>
          <a:p>
            <a:r>
              <a:rPr lang="en-US" dirty="0" smtClean="0"/>
              <a:t>  REF      </a:t>
            </a:r>
            <a:r>
              <a:rPr lang="en-US" dirty="0"/>
              <a:t>34.3   27.3   38.7   50.9   65.3  121.0  170.3  198.8  324.1  447.1</a:t>
            </a:r>
          </a:p>
          <a:p>
            <a:r>
              <a:rPr lang="en-US" dirty="0"/>
              <a:t> </a:t>
            </a:r>
            <a:r>
              <a:rPr lang="en-US" dirty="0" smtClean="0"/>
              <a:t> EP1      </a:t>
            </a:r>
            <a:r>
              <a:rPr lang="en-US" dirty="0"/>
              <a:t>18.5   25.9   34.4   47.0   64.9  108.9  166.9  203.8  356.8  447.1</a:t>
            </a:r>
          </a:p>
          <a:p>
            <a:r>
              <a:rPr lang="en-US" dirty="0"/>
              <a:t> </a:t>
            </a:r>
            <a:r>
              <a:rPr lang="en-US" dirty="0" smtClean="0"/>
              <a:t> EP2      </a:t>
            </a:r>
            <a:r>
              <a:rPr lang="en-US" dirty="0"/>
              <a:t>18.1   25.8   34.1   47.0   64.1  104.8  172.5  194.0  333.9  355.6</a:t>
            </a:r>
          </a:p>
          <a:p>
            <a:r>
              <a:rPr lang="en-US" dirty="0"/>
              <a:t> </a:t>
            </a:r>
            <a:r>
              <a:rPr lang="en-US" dirty="0" smtClean="0"/>
              <a:t> EP3      </a:t>
            </a:r>
            <a:r>
              <a:rPr lang="en-US" dirty="0"/>
              <a:t>18.2   26.6   34.3   46.0   61.8   97.3  160.1  176.4  296.7  394.8</a:t>
            </a:r>
          </a:p>
          <a:p>
            <a:r>
              <a:rPr lang="en-US" dirty="0"/>
              <a:t> </a:t>
            </a:r>
            <a:r>
              <a:rPr lang="en-US" dirty="0" smtClean="0"/>
              <a:t> EP4      </a:t>
            </a:r>
            <a:r>
              <a:rPr lang="en-US" dirty="0"/>
              <a:t>18.3   27.0   35.6   47.6   62.3  104.3  161.1  171.8  298.8  348.2</a:t>
            </a:r>
          </a:p>
          <a:p>
            <a:r>
              <a:rPr lang="en-US" dirty="0"/>
              <a:t> #CASES    </a:t>
            </a:r>
            <a:r>
              <a:rPr lang="en-US" dirty="0" smtClean="0"/>
              <a:t>84     </a:t>
            </a:r>
            <a:r>
              <a:rPr lang="en-US" dirty="0"/>
              <a:t>80     </a:t>
            </a:r>
            <a:r>
              <a:rPr lang="en-US" dirty="0" smtClean="0"/>
              <a:t> 75       </a:t>
            </a:r>
            <a:r>
              <a:rPr lang="en-US" dirty="0"/>
              <a:t>66    </a:t>
            </a:r>
            <a:r>
              <a:rPr lang="en-US" dirty="0" smtClean="0"/>
              <a:t>   </a:t>
            </a:r>
            <a:r>
              <a:rPr lang="en-US" dirty="0"/>
              <a:t>58   </a:t>
            </a:r>
            <a:r>
              <a:rPr lang="en-US" dirty="0" smtClean="0"/>
              <a:t>   </a:t>
            </a:r>
            <a:r>
              <a:rPr lang="en-US" dirty="0"/>
              <a:t>42     </a:t>
            </a:r>
            <a:r>
              <a:rPr lang="en-US" dirty="0" smtClean="0"/>
              <a:t>  32        23       </a:t>
            </a:r>
            <a:r>
              <a:rPr lang="en-US" dirty="0"/>
              <a:t>16      </a:t>
            </a:r>
            <a:r>
              <a:rPr lang="en-US" dirty="0" smtClean="0"/>
              <a:t>   9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BB607A-BAFB-45B8-B920-6170582E0500}"/>
              </a:ext>
            </a:extLst>
          </p:cNvPr>
          <p:cNvSpPr txBox="1"/>
          <p:nvPr/>
        </p:nvSpPr>
        <p:spPr>
          <a:xfrm>
            <a:off x="533400" y="3657600"/>
            <a:ext cx="7620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Intensity error, 2017-2019, AL/EP/WP(Atlantic, East/West Pacific)</a:t>
            </a:r>
          </a:p>
          <a:p>
            <a:r>
              <a:rPr lang="en-US" dirty="0"/>
              <a:t> AVERAGE INTENSITY ERRORS (KT) FOR HOMOGENEOUS SAMPLE</a:t>
            </a:r>
          </a:p>
          <a:p>
            <a:r>
              <a:rPr lang="en-US" dirty="0"/>
              <a:t> HOUR    </a:t>
            </a:r>
            <a:r>
              <a:rPr lang="en-US" dirty="0" smtClean="0"/>
              <a:t>00      12      </a:t>
            </a:r>
            <a:r>
              <a:rPr lang="en-US" dirty="0"/>
              <a:t>24   </a:t>
            </a:r>
            <a:r>
              <a:rPr lang="en-US" dirty="0" smtClean="0"/>
              <a:t>   </a:t>
            </a:r>
            <a:r>
              <a:rPr lang="en-US" dirty="0"/>
              <a:t>36   </a:t>
            </a:r>
            <a:r>
              <a:rPr lang="en-US" dirty="0" smtClean="0"/>
              <a:t>    </a:t>
            </a:r>
            <a:r>
              <a:rPr lang="en-US" dirty="0"/>
              <a:t>48   </a:t>
            </a:r>
            <a:r>
              <a:rPr lang="en-US" dirty="0" smtClean="0"/>
              <a:t>   </a:t>
            </a:r>
            <a:r>
              <a:rPr lang="en-US" dirty="0"/>
              <a:t>72  </a:t>
            </a:r>
            <a:r>
              <a:rPr lang="en-US" dirty="0" smtClean="0"/>
              <a:t>    </a:t>
            </a:r>
            <a:r>
              <a:rPr lang="en-US" dirty="0"/>
              <a:t>96   </a:t>
            </a:r>
            <a:r>
              <a:rPr lang="en-US" dirty="0" smtClean="0"/>
              <a:t>  </a:t>
            </a:r>
            <a:r>
              <a:rPr lang="en-US" dirty="0"/>
              <a:t>120    144    168</a:t>
            </a:r>
          </a:p>
          <a:p>
            <a:r>
              <a:rPr lang="en-US" dirty="0"/>
              <a:t> </a:t>
            </a:r>
            <a:r>
              <a:rPr lang="en-US" dirty="0" smtClean="0"/>
              <a:t>REF      </a:t>
            </a:r>
            <a:r>
              <a:rPr lang="en-US" dirty="0"/>
              <a:t>19.8   18.2   18.4   21.0   24.0   24.5   25.5   24.1   18.4   21.0</a:t>
            </a:r>
          </a:p>
          <a:p>
            <a:r>
              <a:rPr lang="en-US" dirty="0"/>
              <a:t> </a:t>
            </a:r>
            <a:r>
              <a:rPr lang="en-US" dirty="0" smtClean="0"/>
              <a:t>EP1      </a:t>
            </a:r>
            <a:r>
              <a:rPr lang="en-US" dirty="0"/>
              <a:t>10.1   14.7   16.3   19.2   23.4   25.6   25.9   24.2   20.1   23.1</a:t>
            </a:r>
          </a:p>
          <a:p>
            <a:r>
              <a:rPr lang="en-US" dirty="0"/>
              <a:t> </a:t>
            </a:r>
            <a:r>
              <a:rPr lang="en-US" dirty="0" smtClean="0"/>
              <a:t>EP2      </a:t>
            </a:r>
            <a:r>
              <a:rPr lang="en-US" dirty="0"/>
              <a:t>10.3   16.6   18.2   21.2   25.7   28.1   26.6   25.3   22.4   24.7</a:t>
            </a:r>
          </a:p>
          <a:p>
            <a:r>
              <a:rPr lang="en-US" dirty="0"/>
              <a:t> </a:t>
            </a:r>
            <a:r>
              <a:rPr lang="en-US" dirty="0" smtClean="0"/>
              <a:t>EP3      </a:t>
            </a:r>
            <a:r>
              <a:rPr lang="en-US" dirty="0"/>
              <a:t>10.3   16.3   17.1   19.5   23.3   25.7   24.8   23.2   19.8   21.8</a:t>
            </a:r>
          </a:p>
          <a:p>
            <a:r>
              <a:rPr lang="en-US" dirty="0"/>
              <a:t> </a:t>
            </a:r>
            <a:r>
              <a:rPr lang="en-US" dirty="0" smtClean="0"/>
              <a:t>EP4       </a:t>
            </a:r>
            <a:r>
              <a:rPr lang="en-US" dirty="0" smtClean="0"/>
              <a:t> 9.5   </a:t>
            </a:r>
            <a:r>
              <a:rPr lang="en-US" dirty="0"/>
              <a:t>16.4   18.1   21.3   25.5   28.5   26.7   25.4   22.8   24.3</a:t>
            </a:r>
          </a:p>
          <a:p>
            <a:r>
              <a:rPr lang="en-US" dirty="0"/>
              <a:t> #CASES   </a:t>
            </a:r>
            <a:r>
              <a:rPr lang="en-US" dirty="0" smtClean="0"/>
              <a:t>84     </a:t>
            </a:r>
            <a:r>
              <a:rPr lang="en-US" dirty="0"/>
              <a:t>80   </a:t>
            </a:r>
            <a:r>
              <a:rPr lang="en-US" dirty="0" smtClean="0"/>
              <a:t>   </a:t>
            </a:r>
            <a:r>
              <a:rPr lang="en-US" dirty="0"/>
              <a:t>75    </a:t>
            </a:r>
            <a:r>
              <a:rPr lang="en-US" dirty="0" smtClean="0"/>
              <a:t>   </a:t>
            </a:r>
            <a:r>
              <a:rPr lang="en-US" dirty="0"/>
              <a:t>66    </a:t>
            </a:r>
            <a:r>
              <a:rPr lang="en-US" dirty="0" smtClean="0"/>
              <a:t>  </a:t>
            </a:r>
            <a:r>
              <a:rPr lang="en-US" dirty="0"/>
              <a:t>58    </a:t>
            </a:r>
            <a:r>
              <a:rPr lang="en-US" dirty="0" smtClean="0"/>
              <a:t>  </a:t>
            </a:r>
            <a:r>
              <a:rPr lang="en-US" dirty="0"/>
              <a:t>42    </a:t>
            </a:r>
            <a:r>
              <a:rPr lang="en-US" dirty="0" smtClean="0"/>
              <a:t>  </a:t>
            </a:r>
            <a:r>
              <a:rPr lang="en-US" dirty="0"/>
              <a:t>32    </a:t>
            </a:r>
            <a:r>
              <a:rPr lang="en-US" dirty="0" smtClean="0"/>
              <a:t>   </a:t>
            </a:r>
            <a:r>
              <a:rPr lang="en-US" dirty="0"/>
              <a:t>23   </a:t>
            </a:r>
            <a:r>
              <a:rPr lang="en-US" dirty="0" smtClean="0"/>
              <a:t>   16       </a:t>
            </a:r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66467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D23E5C-FBE8-4156-B73A-73B82BACD55C}"/>
              </a:ext>
            </a:extLst>
          </p:cNvPr>
          <p:cNvSpPr txBox="1"/>
          <p:nvPr/>
        </p:nvSpPr>
        <p:spPr>
          <a:xfrm>
            <a:off x="1447800" y="304800"/>
            <a:ext cx="5943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Track error, 2017-2019, AL/EP/WP(Atlantic, East/West Pacific)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2EB225-7CDC-4ED6-9493-944F13074A7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52358" y="3121801"/>
            <a:ext cx="176661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b="1" dirty="0">
                <a:solidFill>
                  <a:srgbClr val="000000"/>
                </a:solidFill>
                <a:latin typeface="Calibri" pitchFamily="34" charset="0"/>
                <a:ea typeface="PMingLiU" pitchFamily="18" charset="-120"/>
              </a:rPr>
              <a:t>Track error (NM)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D8D35A-FDCE-4F33-977B-B2EBC1AA933D}"/>
              </a:ext>
            </a:extLst>
          </p:cNvPr>
          <p:cNvSpPr/>
          <p:nvPr/>
        </p:nvSpPr>
        <p:spPr>
          <a:xfrm>
            <a:off x="266700" y="5906869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                                               Forecast hours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CASES   84           80          </a:t>
            </a:r>
            <a:r>
              <a:rPr lang="en-US" dirty="0" smtClean="0">
                <a:solidFill>
                  <a:srgbClr val="0000FF"/>
                </a:solidFill>
              </a:rPr>
              <a:t>75          </a:t>
            </a:r>
            <a:r>
              <a:rPr lang="en-US" dirty="0">
                <a:solidFill>
                  <a:srgbClr val="0000FF"/>
                </a:solidFill>
              </a:rPr>
              <a:t>66           58          42           32          23          16           9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258604"/>
              </p:ext>
            </p:extLst>
          </p:nvPr>
        </p:nvGraphicFramePr>
        <p:xfrm>
          <a:off x="516706" y="693866"/>
          <a:ext cx="8229600" cy="5213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042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7BF1C30-A5B2-4553-BC0C-E948A403DFE4}"/>
              </a:ext>
            </a:extLst>
          </p:cNvPr>
          <p:cNvSpPr txBox="1"/>
          <p:nvPr/>
        </p:nvSpPr>
        <p:spPr>
          <a:xfrm>
            <a:off x="1676400" y="152401"/>
            <a:ext cx="647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Intensity error, 2017-2019, AL/EP/WP(Atlantic, East/West Pacific)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F6D0F62-2ED4-4C28-B248-F43097F9FBA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637927" y="3121801"/>
            <a:ext cx="1937751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b="1" dirty="0">
                <a:solidFill>
                  <a:srgbClr val="000000"/>
                </a:solidFill>
                <a:latin typeface="Calibri" pitchFamily="34" charset="0"/>
                <a:ea typeface="PMingLiU" pitchFamily="18" charset="-120"/>
              </a:rPr>
              <a:t>Intensity error (kt)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D6B31C-12A6-4F5A-BFEE-3AE7B82487E0}"/>
              </a:ext>
            </a:extLst>
          </p:cNvPr>
          <p:cNvSpPr/>
          <p:nvPr/>
        </p:nvSpPr>
        <p:spPr>
          <a:xfrm>
            <a:off x="313742" y="6059268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                                               Forecast hours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CASES  84           80          </a:t>
            </a:r>
            <a:r>
              <a:rPr lang="en-US" dirty="0" smtClean="0">
                <a:solidFill>
                  <a:srgbClr val="0000FF"/>
                </a:solidFill>
              </a:rPr>
              <a:t>75           </a:t>
            </a:r>
            <a:r>
              <a:rPr lang="en-US" dirty="0">
                <a:solidFill>
                  <a:srgbClr val="0000FF"/>
                </a:solidFill>
              </a:rPr>
              <a:t>66            58         42           32           23          16             9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24985"/>
              </p:ext>
            </p:extLst>
          </p:nvPr>
        </p:nvGraphicFramePr>
        <p:xfrm>
          <a:off x="609600" y="547300"/>
          <a:ext cx="8305800" cy="5511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544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772400" cy="1752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Track error, </a:t>
            </a:r>
            <a:r>
              <a:rPr lang="en-US" dirty="0" smtClean="0">
                <a:solidFill>
                  <a:srgbClr val="FF0000"/>
                </a:solidFill>
              </a:rPr>
              <a:t>2020-2021, </a:t>
            </a:r>
            <a:r>
              <a:rPr lang="en-US" dirty="0">
                <a:solidFill>
                  <a:srgbClr val="FF0000"/>
                </a:solidFill>
              </a:rPr>
              <a:t>AL/EP/WP(Atlantic, East/West Pacific)</a:t>
            </a:r>
            <a:endParaRPr lang="en-US" dirty="0"/>
          </a:p>
          <a:p>
            <a:r>
              <a:rPr lang="en-US" dirty="0"/>
              <a:t> average track errors (NM) FOR HOMOGENEOUS SAMPLE</a:t>
            </a:r>
          </a:p>
          <a:p>
            <a:r>
              <a:rPr lang="en-US" dirty="0"/>
              <a:t> </a:t>
            </a:r>
            <a:r>
              <a:rPr lang="en-US" dirty="0" smtClean="0"/>
              <a:t>HOUR      </a:t>
            </a:r>
            <a:r>
              <a:rPr lang="en-US" dirty="0" smtClean="0"/>
              <a:t>00      </a:t>
            </a:r>
            <a:r>
              <a:rPr lang="en-US" dirty="0"/>
              <a:t>12    </a:t>
            </a:r>
            <a:r>
              <a:rPr lang="en-US" dirty="0" smtClean="0"/>
              <a:t>   </a:t>
            </a:r>
            <a:r>
              <a:rPr lang="en-US" dirty="0"/>
              <a:t>24    </a:t>
            </a:r>
            <a:r>
              <a:rPr lang="en-US" dirty="0" smtClean="0"/>
              <a:t>  </a:t>
            </a:r>
            <a:r>
              <a:rPr lang="en-US" dirty="0"/>
              <a:t>36  </a:t>
            </a:r>
            <a:r>
              <a:rPr lang="en-US" dirty="0" smtClean="0"/>
              <a:t>    </a:t>
            </a:r>
            <a:r>
              <a:rPr lang="en-US" dirty="0"/>
              <a:t>48    </a:t>
            </a:r>
            <a:r>
              <a:rPr lang="en-US" dirty="0" smtClean="0"/>
              <a:t>  </a:t>
            </a:r>
            <a:r>
              <a:rPr lang="en-US" dirty="0"/>
              <a:t>72  </a:t>
            </a:r>
            <a:r>
              <a:rPr lang="en-US" dirty="0" smtClean="0"/>
              <a:t>      </a:t>
            </a:r>
            <a:r>
              <a:rPr lang="en-US" dirty="0"/>
              <a:t>96    </a:t>
            </a:r>
            <a:r>
              <a:rPr lang="en-US" dirty="0" smtClean="0"/>
              <a:t>   120     </a:t>
            </a:r>
            <a:r>
              <a:rPr lang="en-US" dirty="0"/>
              <a:t>144    168</a:t>
            </a:r>
          </a:p>
          <a:p>
            <a:r>
              <a:rPr lang="en-US" dirty="0"/>
              <a:t> </a:t>
            </a:r>
            <a:r>
              <a:rPr lang="en-US" dirty="0" smtClean="0"/>
              <a:t>V12    </a:t>
            </a:r>
            <a:r>
              <a:rPr lang="en-US" dirty="0" smtClean="0"/>
              <a:t>    </a:t>
            </a:r>
            <a:r>
              <a:rPr lang="en-US" dirty="0"/>
              <a:t>15.5   24.0   35.0   47.0   70.6  107.3  143.4  216.8  262.3  332.1</a:t>
            </a:r>
          </a:p>
          <a:p>
            <a:r>
              <a:rPr lang="en-US" dirty="0"/>
              <a:t> </a:t>
            </a:r>
            <a:r>
              <a:rPr lang="en-US" dirty="0" smtClean="0"/>
              <a:t>EP4     </a:t>
            </a:r>
            <a:r>
              <a:rPr lang="en-US" dirty="0" smtClean="0"/>
              <a:t>   </a:t>
            </a:r>
            <a:r>
              <a:rPr lang="en-US" dirty="0"/>
              <a:t>14.4   22.0   33.7   47.5   61.4  103.7  133.2  180.1  239.3  222.4</a:t>
            </a:r>
          </a:p>
          <a:p>
            <a:r>
              <a:rPr lang="en-US" dirty="0"/>
              <a:t> #CASES     52   </a:t>
            </a:r>
            <a:r>
              <a:rPr lang="en-US" dirty="0" smtClean="0"/>
              <a:t>   </a:t>
            </a:r>
            <a:r>
              <a:rPr lang="en-US" dirty="0"/>
              <a:t>46     39    </a:t>
            </a:r>
            <a:r>
              <a:rPr lang="en-US" dirty="0" smtClean="0"/>
              <a:t>   </a:t>
            </a:r>
            <a:r>
              <a:rPr lang="en-US" dirty="0"/>
              <a:t>36    </a:t>
            </a:r>
            <a:r>
              <a:rPr lang="en-US" dirty="0" smtClean="0"/>
              <a:t>   </a:t>
            </a:r>
            <a:r>
              <a:rPr lang="en-US" dirty="0"/>
              <a:t>30   </a:t>
            </a:r>
            <a:r>
              <a:rPr lang="en-US" dirty="0" smtClean="0"/>
              <a:t>   </a:t>
            </a:r>
            <a:r>
              <a:rPr lang="en-US" dirty="0"/>
              <a:t>24  </a:t>
            </a:r>
            <a:r>
              <a:rPr lang="en-US" dirty="0" smtClean="0"/>
              <a:t>     </a:t>
            </a:r>
            <a:r>
              <a:rPr lang="en-US" dirty="0"/>
              <a:t>16    </a:t>
            </a:r>
            <a:r>
              <a:rPr lang="en-US" dirty="0" smtClean="0"/>
              <a:t>    </a:t>
            </a:r>
            <a:r>
              <a:rPr lang="en-US" dirty="0"/>
              <a:t>13 </a:t>
            </a:r>
            <a:r>
              <a:rPr lang="en-US" dirty="0" smtClean="0"/>
              <a:t>        </a:t>
            </a:r>
            <a:r>
              <a:rPr lang="en-US" dirty="0"/>
              <a:t>8   </a:t>
            </a:r>
            <a:r>
              <a:rPr lang="en-US" dirty="0" smtClean="0"/>
              <a:t>      </a:t>
            </a:r>
            <a:r>
              <a:rPr lang="en-US" dirty="0"/>
              <a:t>7</a:t>
            </a:r>
          </a:p>
        </p:txBody>
      </p:sp>
      <p:sp>
        <p:nvSpPr>
          <p:cNvPr id="3" name="Rectangle 2"/>
          <p:cNvSpPr/>
          <p:nvPr/>
        </p:nvSpPr>
        <p:spPr>
          <a:xfrm>
            <a:off x="628073" y="3352800"/>
            <a:ext cx="7848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Intensity error, </a:t>
            </a:r>
            <a:r>
              <a:rPr lang="en-US" dirty="0" smtClean="0">
                <a:solidFill>
                  <a:srgbClr val="FF0000"/>
                </a:solidFill>
              </a:rPr>
              <a:t>2020-2021, </a:t>
            </a:r>
            <a:r>
              <a:rPr lang="en-US" dirty="0">
                <a:solidFill>
                  <a:srgbClr val="FF0000"/>
                </a:solidFill>
              </a:rPr>
              <a:t>AL/EP/WP(Atlantic, East/West Pacific)</a:t>
            </a:r>
          </a:p>
          <a:p>
            <a:r>
              <a:rPr lang="en-US" dirty="0" smtClean="0"/>
              <a:t>AVERAGE </a:t>
            </a:r>
            <a:r>
              <a:rPr lang="en-US" dirty="0"/>
              <a:t>INTENSITY ERRORS (KT) FOR HOMOGENEOUS SAMPLE</a:t>
            </a:r>
          </a:p>
          <a:p>
            <a:r>
              <a:rPr lang="en-US" dirty="0"/>
              <a:t> </a:t>
            </a:r>
            <a:r>
              <a:rPr lang="en-US" dirty="0" smtClean="0"/>
              <a:t>HOUR     </a:t>
            </a:r>
            <a:r>
              <a:rPr lang="en-US" dirty="0" smtClean="0"/>
              <a:t> </a:t>
            </a:r>
            <a:r>
              <a:rPr lang="en-US" dirty="0"/>
              <a:t>00    </a:t>
            </a:r>
            <a:r>
              <a:rPr lang="en-US" dirty="0" smtClean="0"/>
              <a:t>  </a:t>
            </a:r>
            <a:r>
              <a:rPr lang="en-US" dirty="0"/>
              <a:t>12   </a:t>
            </a:r>
            <a:r>
              <a:rPr lang="en-US" dirty="0" smtClean="0"/>
              <a:t>    </a:t>
            </a:r>
            <a:r>
              <a:rPr lang="en-US" dirty="0"/>
              <a:t>24  </a:t>
            </a:r>
            <a:r>
              <a:rPr lang="en-US" dirty="0" smtClean="0"/>
              <a:t>    </a:t>
            </a:r>
            <a:r>
              <a:rPr lang="en-US" dirty="0"/>
              <a:t>36  </a:t>
            </a:r>
            <a:r>
              <a:rPr lang="en-US" dirty="0" smtClean="0"/>
              <a:t>     </a:t>
            </a:r>
            <a:r>
              <a:rPr lang="en-US" dirty="0"/>
              <a:t>48  </a:t>
            </a:r>
            <a:r>
              <a:rPr lang="en-US" dirty="0" smtClean="0"/>
              <a:t>    </a:t>
            </a:r>
            <a:r>
              <a:rPr lang="en-US" dirty="0"/>
              <a:t>72   </a:t>
            </a:r>
            <a:r>
              <a:rPr lang="en-US" dirty="0" smtClean="0"/>
              <a:t>   </a:t>
            </a:r>
            <a:r>
              <a:rPr lang="en-US" dirty="0"/>
              <a:t>96   </a:t>
            </a:r>
            <a:r>
              <a:rPr lang="en-US" dirty="0" smtClean="0"/>
              <a:t>  </a:t>
            </a:r>
            <a:r>
              <a:rPr lang="en-US" dirty="0"/>
              <a:t>120   </a:t>
            </a:r>
            <a:r>
              <a:rPr lang="en-US" dirty="0" smtClean="0"/>
              <a:t> </a:t>
            </a:r>
            <a:r>
              <a:rPr lang="en-US" dirty="0"/>
              <a:t>144    168</a:t>
            </a:r>
          </a:p>
          <a:p>
            <a:r>
              <a:rPr lang="en-US" dirty="0"/>
              <a:t> </a:t>
            </a:r>
            <a:r>
              <a:rPr lang="en-US" dirty="0" smtClean="0"/>
              <a:t>V12    </a:t>
            </a:r>
            <a:r>
              <a:rPr lang="en-US" dirty="0" smtClean="0"/>
              <a:t>    </a:t>
            </a:r>
            <a:r>
              <a:rPr lang="en-US" dirty="0"/>
              <a:t>11.2   14.9   16.2   13.6   18.7   24.7   22.4   18.8   18.1   20.6</a:t>
            </a:r>
          </a:p>
          <a:p>
            <a:r>
              <a:rPr lang="en-US" dirty="0"/>
              <a:t> </a:t>
            </a:r>
            <a:r>
              <a:rPr lang="en-US" dirty="0" smtClean="0"/>
              <a:t>EP4      </a:t>
            </a:r>
            <a:r>
              <a:rPr lang="en-US" dirty="0" smtClean="0"/>
              <a:t>  11.0   </a:t>
            </a:r>
            <a:r>
              <a:rPr lang="en-US" dirty="0"/>
              <a:t>17.0   18.9   17.5   22.0   25.8   23.9   17.5   20.0   20.7</a:t>
            </a:r>
          </a:p>
          <a:p>
            <a:r>
              <a:rPr lang="en-US" dirty="0"/>
              <a:t> #CASES     52     46   </a:t>
            </a:r>
            <a:r>
              <a:rPr lang="en-US" dirty="0" smtClean="0"/>
              <a:t>   </a:t>
            </a:r>
            <a:r>
              <a:rPr lang="en-US" dirty="0"/>
              <a:t>39    </a:t>
            </a:r>
            <a:r>
              <a:rPr lang="en-US" dirty="0" smtClean="0"/>
              <a:t>   </a:t>
            </a:r>
            <a:r>
              <a:rPr lang="en-US" dirty="0"/>
              <a:t>36    </a:t>
            </a:r>
            <a:r>
              <a:rPr lang="en-US" dirty="0" smtClean="0"/>
              <a:t>  </a:t>
            </a:r>
            <a:r>
              <a:rPr lang="en-US" dirty="0"/>
              <a:t>30     </a:t>
            </a:r>
            <a:r>
              <a:rPr lang="en-US" dirty="0" smtClean="0"/>
              <a:t> 24      16       13        </a:t>
            </a:r>
            <a:r>
              <a:rPr lang="en-US" dirty="0"/>
              <a:t>8     </a:t>
            </a:r>
            <a:r>
              <a:rPr lang="en-US" dirty="0" smtClean="0"/>
              <a:t>   </a:t>
            </a:r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290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D23E5C-FBE8-4156-B73A-73B82BACD55C}"/>
              </a:ext>
            </a:extLst>
          </p:cNvPr>
          <p:cNvSpPr txBox="1"/>
          <p:nvPr/>
        </p:nvSpPr>
        <p:spPr>
          <a:xfrm>
            <a:off x="1447800" y="304800"/>
            <a:ext cx="5943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Track error, </a:t>
            </a:r>
            <a:r>
              <a:rPr lang="en-US" dirty="0" smtClean="0">
                <a:solidFill>
                  <a:srgbClr val="FF0000"/>
                </a:solidFill>
              </a:rPr>
              <a:t>2020-2021, </a:t>
            </a:r>
            <a:r>
              <a:rPr lang="en-US" dirty="0">
                <a:solidFill>
                  <a:srgbClr val="FF0000"/>
                </a:solidFill>
              </a:rPr>
              <a:t>AL/EP/WP(Atlantic, East/West Pacific)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2EB225-7CDC-4ED6-9493-944F13074A7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52358" y="3121801"/>
            <a:ext cx="176661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b="1" dirty="0">
                <a:solidFill>
                  <a:srgbClr val="000000"/>
                </a:solidFill>
                <a:latin typeface="Calibri" pitchFamily="34" charset="0"/>
                <a:ea typeface="PMingLiU" pitchFamily="18" charset="-120"/>
              </a:rPr>
              <a:t>Track error (NM)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D8D35A-FDCE-4F33-977B-B2EBC1AA933D}"/>
              </a:ext>
            </a:extLst>
          </p:cNvPr>
          <p:cNvSpPr/>
          <p:nvPr/>
        </p:nvSpPr>
        <p:spPr>
          <a:xfrm>
            <a:off x="266700" y="5906869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                                               Forecast hours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CASES   52          46           39          36           </a:t>
            </a:r>
            <a:r>
              <a:rPr lang="en-US" dirty="0">
                <a:solidFill>
                  <a:srgbClr val="0000FF"/>
                </a:solidFill>
              </a:rPr>
              <a:t>30  </a:t>
            </a:r>
            <a:r>
              <a:rPr lang="en-US" dirty="0" smtClean="0">
                <a:solidFill>
                  <a:srgbClr val="0000FF"/>
                </a:solidFill>
              </a:rPr>
              <a:t>        </a:t>
            </a:r>
            <a:r>
              <a:rPr lang="en-US" dirty="0">
                <a:solidFill>
                  <a:srgbClr val="0000FF"/>
                </a:solidFill>
              </a:rPr>
              <a:t>24    </a:t>
            </a:r>
            <a:r>
              <a:rPr lang="en-US" dirty="0" smtClean="0">
                <a:solidFill>
                  <a:srgbClr val="0000FF"/>
                </a:solidFill>
              </a:rPr>
              <a:t>      </a:t>
            </a:r>
            <a:r>
              <a:rPr lang="en-US" dirty="0">
                <a:solidFill>
                  <a:srgbClr val="0000FF"/>
                </a:solidFill>
              </a:rPr>
              <a:t>16     </a:t>
            </a:r>
            <a:r>
              <a:rPr lang="en-US" dirty="0" smtClean="0">
                <a:solidFill>
                  <a:srgbClr val="0000FF"/>
                </a:solidFill>
              </a:rPr>
              <a:t>      13           8            7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827475"/>
              </p:ext>
            </p:extLst>
          </p:nvPr>
        </p:nvGraphicFramePr>
        <p:xfrm>
          <a:off x="516706" y="674131"/>
          <a:ext cx="8170094" cy="5232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486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7BF1C30-A5B2-4553-BC0C-E948A403DFE4}"/>
              </a:ext>
            </a:extLst>
          </p:cNvPr>
          <p:cNvSpPr txBox="1"/>
          <p:nvPr/>
        </p:nvSpPr>
        <p:spPr>
          <a:xfrm>
            <a:off x="1676400" y="152401"/>
            <a:ext cx="6477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Intensity error, </a:t>
            </a:r>
            <a:r>
              <a:rPr lang="en-US" dirty="0" smtClean="0">
                <a:solidFill>
                  <a:srgbClr val="FF0000"/>
                </a:solidFill>
              </a:rPr>
              <a:t>2020-2021, </a:t>
            </a:r>
            <a:r>
              <a:rPr lang="en-US" dirty="0">
                <a:solidFill>
                  <a:srgbClr val="FF0000"/>
                </a:solidFill>
              </a:rPr>
              <a:t>AL/EP/WP(Atlantic, East/West Pacific)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F6D0F62-2ED4-4C28-B248-F43097F9FBA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637927" y="3121801"/>
            <a:ext cx="1937751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b="1" dirty="0">
                <a:solidFill>
                  <a:srgbClr val="000000"/>
                </a:solidFill>
                <a:latin typeface="Calibri" pitchFamily="34" charset="0"/>
                <a:ea typeface="PMingLiU" pitchFamily="18" charset="-120"/>
              </a:rPr>
              <a:t>Intensity error (kt)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D6B31C-12A6-4F5A-BFEE-3AE7B82487E0}"/>
              </a:ext>
            </a:extLst>
          </p:cNvPr>
          <p:cNvSpPr/>
          <p:nvPr/>
        </p:nvSpPr>
        <p:spPr>
          <a:xfrm>
            <a:off x="313742" y="6059268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                                               Forecast hours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CASES </a:t>
            </a:r>
            <a:r>
              <a:rPr lang="en-US" dirty="0">
                <a:solidFill>
                  <a:srgbClr val="0000FF"/>
                </a:solidFill>
              </a:rPr>
              <a:t>52    </a:t>
            </a:r>
            <a:r>
              <a:rPr lang="en-US" dirty="0" smtClean="0">
                <a:solidFill>
                  <a:srgbClr val="0000FF"/>
                </a:solidFill>
              </a:rPr>
              <a:t>       </a:t>
            </a:r>
            <a:r>
              <a:rPr lang="en-US" dirty="0">
                <a:solidFill>
                  <a:srgbClr val="0000FF"/>
                </a:solidFill>
              </a:rPr>
              <a:t>46     </a:t>
            </a:r>
            <a:r>
              <a:rPr lang="en-US" dirty="0" smtClean="0">
                <a:solidFill>
                  <a:srgbClr val="0000FF"/>
                </a:solidFill>
              </a:rPr>
              <a:t>      39           </a:t>
            </a:r>
            <a:r>
              <a:rPr lang="en-US" dirty="0">
                <a:solidFill>
                  <a:srgbClr val="0000FF"/>
                </a:solidFill>
              </a:rPr>
              <a:t>36   </a:t>
            </a:r>
            <a:r>
              <a:rPr lang="en-US" dirty="0" smtClean="0">
                <a:solidFill>
                  <a:srgbClr val="0000FF"/>
                </a:solidFill>
              </a:rPr>
              <a:t>        </a:t>
            </a:r>
            <a:r>
              <a:rPr lang="en-US" dirty="0">
                <a:solidFill>
                  <a:srgbClr val="0000FF"/>
                </a:solidFill>
              </a:rPr>
              <a:t>30     </a:t>
            </a:r>
            <a:r>
              <a:rPr lang="en-US" dirty="0" smtClean="0">
                <a:solidFill>
                  <a:srgbClr val="0000FF"/>
                </a:solidFill>
              </a:rPr>
              <a:t>      24           </a:t>
            </a:r>
            <a:r>
              <a:rPr lang="en-US" dirty="0">
                <a:solidFill>
                  <a:srgbClr val="0000FF"/>
                </a:solidFill>
              </a:rPr>
              <a:t>16   </a:t>
            </a:r>
            <a:r>
              <a:rPr lang="en-US" dirty="0" smtClean="0">
                <a:solidFill>
                  <a:srgbClr val="0000FF"/>
                </a:solidFill>
              </a:rPr>
              <a:t>        </a:t>
            </a:r>
            <a:r>
              <a:rPr lang="en-US" dirty="0">
                <a:solidFill>
                  <a:srgbClr val="0000FF"/>
                </a:solidFill>
              </a:rPr>
              <a:t>13  </a:t>
            </a:r>
            <a:r>
              <a:rPr lang="en-US" dirty="0" smtClean="0">
                <a:solidFill>
                  <a:srgbClr val="0000FF"/>
                </a:solidFill>
              </a:rPr>
              <a:t>          </a:t>
            </a:r>
            <a:r>
              <a:rPr lang="en-US" dirty="0">
                <a:solidFill>
                  <a:srgbClr val="0000FF"/>
                </a:solidFill>
              </a:rPr>
              <a:t>8    </a:t>
            </a:r>
            <a:r>
              <a:rPr lang="en-US" dirty="0" smtClean="0">
                <a:solidFill>
                  <a:srgbClr val="0000FF"/>
                </a:solidFill>
              </a:rPr>
              <a:t>        </a:t>
            </a:r>
            <a:r>
              <a:rPr lang="en-US" dirty="0">
                <a:solidFill>
                  <a:srgbClr val="0000FF"/>
                </a:solidFill>
              </a:rPr>
              <a:t>7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1881071"/>
              </p:ext>
            </p:extLst>
          </p:nvPr>
        </p:nvGraphicFramePr>
        <p:xfrm>
          <a:off x="516705" y="762000"/>
          <a:ext cx="8398695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494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C837-95BD-42DE-9BD6-21A79933B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41762-0CEE-4DE3-95CE-B59F053E5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10/2017-09/2019</a:t>
            </a:r>
            <a:r>
              <a:rPr lang="en-US" dirty="0" smtClean="0">
                <a:solidFill>
                  <a:srgbClr val="0070C0"/>
                </a:solidFill>
              </a:rPr>
              <a:t>: The </a:t>
            </a:r>
            <a:r>
              <a:rPr lang="en-US" dirty="0">
                <a:solidFill>
                  <a:srgbClr val="0070C0"/>
                </a:solidFill>
              </a:rPr>
              <a:t>track error of </a:t>
            </a:r>
            <a:r>
              <a:rPr lang="en-US" sz="3200" dirty="0" smtClean="0">
                <a:solidFill>
                  <a:srgbClr val="0070C0"/>
                </a:solidFill>
              </a:rPr>
              <a:t>EP4 </a:t>
            </a:r>
            <a:r>
              <a:rPr lang="en-US" sz="3200" dirty="0">
                <a:solidFill>
                  <a:srgbClr val="0070C0"/>
                </a:solidFill>
              </a:rPr>
              <a:t>is </a:t>
            </a:r>
            <a:r>
              <a:rPr lang="en-US" sz="3200" dirty="0" smtClean="0">
                <a:solidFill>
                  <a:srgbClr val="0070C0"/>
                </a:solidFill>
              </a:rPr>
              <a:t>similar to EP3, but the intensity of EP4 is degraded.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10/2020-09/2021</a:t>
            </a:r>
            <a:r>
              <a:rPr lang="en-US" dirty="0" smtClean="0">
                <a:solidFill>
                  <a:srgbClr val="0070C0"/>
                </a:solidFill>
              </a:rPr>
              <a:t>: The track forecast of EP4 is improved in comparison to </a:t>
            </a:r>
            <a:r>
              <a:rPr lang="en-US" dirty="0" smtClean="0">
                <a:solidFill>
                  <a:srgbClr val="0070C0"/>
                </a:solidFill>
              </a:rPr>
              <a:t>GEFS-v12, </a:t>
            </a:r>
            <a:r>
              <a:rPr lang="en-US" dirty="0" smtClean="0">
                <a:solidFill>
                  <a:srgbClr val="0070C0"/>
                </a:solidFill>
              </a:rPr>
              <a:t>but its intensity is degraded.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74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429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3678</TotalTime>
  <Words>573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PMingLiU</vt:lpstr>
      <vt:lpstr>Office Theme</vt:lpstr>
      <vt:lpstr>2017-2021 GEFS-Couple Experiments TC Track/intensity Verifications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NUOPC TC Track Verifications</dc:title>
  <dc:creator>Jiayi Peng</dc:creator>
  <cp:lastModifiedBy>Jiayi Peng</cp:lastModifiedBy>
  <cp:revision>371</cp:revision>
  <cp:lastPrinted>2017-03-21T15:37:35Z</cp:lastPrinted>
  <dcterms:created xsi:type="dcterms:W3CDTF">2012-12-11T16:08:53Z</dcterms:created>
  <dcterms:modified xsi:type="dcterms:W3CDTF">2023-07-24T18:26:18Z</dcterms:modified>
</cp:coreProperties>
</file>