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80" r:id="rId3"/>
    <p:sldId id="267" r:id="rId4"/>
    <p:sldId id="258" r:id="rId5"/>
    <p:sldId id="275" r:id="rId6"/>
    <p:sldId id="264" r:id="rId7"/>
    <p:sldId id="265" r:id="rId8"/>
    <p:sldId id="266" r:id="rId9"/>
    <p:sldId id="282" r:id="rId10"/>
    <p:sldId id="269" r:id="rId11"/>
    <p:sldId id="270" r:id="rId12"/>
    <p:sldId id="271" r:id="rId13"/>
    <p:sldId id="300" r:id="rId14"/>
    <p:sldId id="276" r:id="rId15"/>
    <p:sldId id="272" r:id="rId16"/>
    <p:sldId id="273" r:id="rId17"/>
    <p:sldId id="274" r:id="rId18"/>
    <p:sldId id="277" r:id="rId19"/>
    <p:sldId id="278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79" r:id="rId28"/>
    <p:sldId id="291" r:id="rId29"/>
    <p:sldId id="292" r:id="rId30"/>
    <p:sldId id="301" r:id="rId31"/>
    <p:sldId id="302" r:id="rId32"/>
    <p:sldId id="303" r:id="rId33"/>
    <p:sldId id="293" r:id="rId34"/>
    <p:sldId id="29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230A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Sea</a:t>
            </a:r>
            <a:r>
              <a:rPr lang="en-US" baseline="0"/>
              <a:t> Level Pressure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3481035872457987E-2"/>
          <c:y val="9.3082360028026695E-2"/>
          <c:w val="0.94744765432274891"/>
          <c:h val="0.80882779632166701"/>
        </c:manualLayout>
      </c:layout>
      <c:lineChart>
        <c:grouping val="standard"/>
        <c:varyColors val="0"/>
        <c:ser>
          <c:idx val="0"/>
          <c:order val="0"/>
          <c:tx>
            <c:strRef>
              <c:f>'TC-55-WP-SLPa'!$A$2</c:f>
              <c:strCache>
                <c:ptCount val="1"/>
                <c:pt idx="0">
                  <c:v>TC-55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'TC-55-WP-SLPa'!$B$1:$AP$1</c:f>
              <c:numCache>
                <c:formatCode>General</c:formatCode>
                <c:ptCount val="41"/>
                <c:pt idx="0">
                  <c:v>0</c:v>
                </c:pt>
                <c:pt idx="1">
                  <c:v>6</c:v>
                </c:pt>
                <c:pt idx="2">
                  <c:v>12</c:v>
                </c:pt>
                <c:pt idx="3">
                  <c:v>18</c:v>
                </c:pt>
                <c:pt idx="4">
                  <c:v>24</c:v>
                </c:pt>
                <c:pt idx="5">
                  <c:v>30</c:v>
                </c:pt>
                <c:pt idx="6">
                  <c:v>36</c:v>
                </c:pt>
                <c:pt idx="7">
                  <c:v>42</c:v>
                </c:pt>
                <c:pt idx="8">
                  <c:v>48</c:v>
                </c:pt>
                <c:pt idx="9">
                  <c:v>54</c:v>
                </c:pt>
                <c:pt idx="10">
                  <c:v>60</c:v>
                </c:pt>
                <c:pt idx="11">
                  <c:v>66</c:v>
                </c:pt>
                <c:pt idx="12">
                  <c:v>72</c:v>
                </c:pt>
                <c:pt idx="13">
                  <c:v>78</c:v>
                </c:pt>
                <c:pt idx="14">
                  <c:v>84</c:v>
                </c:pt>
                <c:pt idx="15">
                  <c:v>90</c:v>
                </c:pt>
                <c:pt idx="16">
                  <c:v>96</c:v>
                </c:pt>
                <c:pt idx="17">
                  <c:v>102</c:v>
                </c:pt>
                <c:pt idx="18">
                  <c:v>108</c:v>
                </c:pt>
                <c:pt idx="19">
                  <c:v>114</c:v>
                </c:pt>
                <c:pt idx="20">
                  <c:v>120</c:v>
                </c:pt>
                <c:pt idx="21">
                  <c:v>126</c:v>
                </c:pt>
                <c:pt idx="22">
                  <c:v>132</c:v>
                </c:pt>
                <c:pt idx="23">
                  <c:v>138</c:v>
                </c:pt>
                <c:pt idx="24">
                  <c:v>144</c:v>
                </c:pt>
                <c:pt idx="25">
                  <c:v>150</c:v>
                </c:pt>
                <c:pt idx="26">
                  <c:v>156</c:v>
                </c:pt>
                <c:pt idx="27">
                  <c:v>162</c:v>
                </c:pt>
                <c:pt idx="28">
                  <c:v>168</c:v>
                </c:pt>
                <c:pt idx="29">
                  <c:v>174</c:v>
                </c:pt>
                <c:pt idx="30">
                  <c:v>180</c:v>
                </c:pt>
                <c:pt idx="31">
                  <c:v>186</c:v>
                </c:pt>
                <c:pt idx="32">
                  <c:v>192</c:v>
                </c:pt>
                <c:pt idx="33">
                  <c:v>198</c:v>
                </c:pt>
                <c:pt idx="34">
                  <c:v>204</c:v>
                </c:pt>
                <c:pt idx="35">
                  <c:v>210</c:v>
                </c:pt>
                <c:pt idx="36">
                  <c:v>216</c:v>
                </c:pt>
                <c:pt idx="37">
                  <c:v>222</c:v>
                </c:pt>
                <c:pt idx="38">
                  <c:v>228</c:v>
                </c:pt>
                <c:pt idx="39">
                  <c:v>234</c:v>
                </c:pt>
                <c:pt idx="40">
                  <c:v>240</c:v>
                </c:pt>
              </c:numCache>
            </c:numRef>
          </c:cat>
          <c:val>
            <c:numRef>
              <c:f>'TC-55-WP-SLPa'!$B$2:$AP$2</c:f>
              <c:numCache>
                <c:formatCode>General</c:formatCode>
                <c:ptCount val="41"/>
                <c:pt idx="0">
                  <c:v>1004.4414113405099</c:v>
                </c:pt>
                <c:pt idx="1">
                  <c:v>1005.19193396651</c:v>
                </c:pt>
                <c:pt idx="2">
                  <c:v>1004.16034924409</c:v>
                </c:pt>
                <c:pt idx="3">
                  <c:v>1002.59624196202</c:v>
                </c:pt>
                <c:pt idx="4">
                  <c:v>1005.10113423422</c:v>
                </c:pt>
                <c:pt idx="5">
                  <c:v>1004.46266219463</c:v>
                </c:pt>
                <c:pt idx="6">
                  <c:v>1005.36707182339</c:v>
                </c:pt>
                <c:pt idx="7">
                  <c:v>998.798611284912</c:v>
                </c:pt>
                <c:pt idx="8">
                  <c:v>994.27314184535896</c:v>
                </c:pt>
                <c:pt idx="9">
                  <c:v>987.52424664182195</c:v>
                </c:pt>
                <c:pt idx="10">
                  <c:v>988.41834043863196</c:v>
                </c:pt>
                <c:pt idx="11">
                  <c:v>983.14577962973704</c:v>
                </c:pt>
                <c:pt idx="12">
                  <c:v>978.726218375023</c:v>
                </c:pt>
                <c:pt idx="13">
                  <c:v>973.56518342549305</c:v>
                </c:pt>
                <c:pt idx="14">
                  <c:v>975.89455154921302</c:v>
                </c:pt>
                <c:pt idx="15">
                  <c:v>977.40435442785099</c:v>
                </c:pt>
                <c:pt idx="16">
                  <c:v>969.60980140051197</c:v>
                </c:pt>
                <c:pt idx="17">
                  <c:v>973.51588668181603</c:v>
                </c:pt>
                <c:pt idx="18">
                  <c:v>972.849745001001</c:v>
                </c:pt>
                <c:pt idx="19">
                  <c:v>966.56855610541402</c:v>
                </c:pt>
                <c:pt idx="20">
                  <c:v>965.19615365402205</c:v>
                </c:pt>
                <c:pt idx="21">
                  <c:v>957.26341087688104</c:v>
                </c:pt>
                <c:pt idx="22">
                  <c:v>964.21027611915599</c:v>
                </c:pt>
                <c:pt idx="23">
                  <c:v>964.84885894689603</c:v>
                </c:pt>
                <c:pt idx="24">
                  <c:v>958.79828063550099</c:v>
                </c:pt>
                <c:pt idx="25">
                  <c:v>964.17523064529098</c:v>
                </c:pt>
                <c:pt idx="26">
                  <c:v>961.72423113876403</c:v>
                </c:pt>
                <c:pt idx="27">
                  <c:v>958.07489722180196</c:v>
                </c:pt>
                <c:pt idx="28">
                  <c:v>955.43223696983898</c:v>
                </c:pt>
                <c:pt idx="29">
                  <c:v>953.79998948781895</c:v>
                </c:pt>
                <c:pt idx="30">
                  <c:v>959.22964783226303</c:v>
                </c:pt>
                <c:pt idx="31">
                  <c:v>956.62932564035395</c:v>
                </c:pt>
                <c:pt idx="32">
                  <c:v>954.64388150584705</c:v>
                </c:pt>
                <c:pt idx="33">
                  <c:v>953.14649300428403</c:v>
                </c:pt>
                <c:pt idx="34">
                  <c:v>950.66218114618403</c:v>
                </c:pt>
                <c:pt idx="35">
                  <c:v>952.83689381579802</c:v>
                </c:pt>
                <c:pt idx="36">
                  <c:v>948.51543839392195</c:v>
                </c:pt>
                <c:pt idx="37">
                  <c:v>947.14239504726902</c:v>
                </c:pt>
                <c:pt idx="38">
                  <c:v>945.71423162829001</c:v>
                </c:pt>
                <c:pt idx="39">
                  <c:v>944.81230548393705</c:v>
                </c:pt>
                <c:pt idx="40">
                  <c:v>947.49321372633096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63F-4416-A9DF-F92735B86B26}"/>
            </c:ext>
          </c:extLst>
        </c:ser>
        <c:ser>
          <c:idx val="1"/>
          <c:order val="1"/>
          <c:tx>
            <c:strRef>
              <c:f>'TC-55-WP-SLPa'!$A$3</c:f>
              <c:strCache>
                <c:ptCount val="1"/>
                <c:pt idx="0">
                  <c:v>TC+55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'TC-55-WP-SLPa'!$B$1:$AP$1</c:f>
              <c:numCache>
                <c:formatCode>General</c:formatCode>
                <c:ptCount val="41"/>
                <c:pt idx="0">
                  <c:v>0</c:v>
                </c:pt>
                <c:pt idx="1">
                  <c:v>6</c:v>
                </c:pt>
                <c:pt idx="2">
                  <c:v>12</c:v>
                </c:pt>
                <c:pt idx="3">
                  <c:v>18</c:v>
                </c:pt>
                <c:pt idx="4">
                  <c:v>24</c:v>
                </c:pt>
                <c:pt idx="5">
                  <c:v>30</c:v>
                </c:pt>
                <c:pt idx="6">
                  <c:v>36</c:v>
                </c:pt>
                <c:pt idx="7">
                  <c:v>42</c:v>
                </c:pt>
                <c:pt idx="8">
                  <c:v>48</c:v>
                </c:pt>
                <c:pt idx="9">
                  <c:v>54</c:v>
                </c:pt>
                <c:pt idx="10">
                  <c:v>60</c:v>
                </c:pt>
                <c:pt idx="11">
                  <c:v>66</c:v>
                </c:pt>
                <c:pt idx="12">
                  <c:v>72</c:v>
                </c:pt>
                <c:pt idx="13">
                  <c:v>78</c:v>
                </c:pt>
                <c:pt idx="14">
                  <c:v>84</c:v>
                </c:pt>
                <c:pt idx="15">
                  <c:v>90</c:v>
                </c:pt>
                <c:pt idx="16">
                  <c:v>96</c:v>
                </c:pt>
                <c:pt idx="17">
                  <c:v>102</c:v>
                </c:pt>
                <c:pt idx="18">
                  <c:v>108</c:v>
                </c:pt>
                <c:pt idx="19">
                  <c:v>114</c:v>
                </c:pt>
                <c:pt idx="20">
                  <c:v>120</c:v>
                </c:pt>
                <c:pt idx="21">
                  <c:v>126</c:v>
                </c:pt>
                <c:pt idx="22">
                  <c:v>132</c:v>
                </c:pt>
                <c:pt idx="23">
                  <c:v>138</c:v>
                </c:pt>
                <c:pt idx="24">
                  <c:v>144</c:v>
                </c:pt>
                <c:pt idx="25">
                  <c:v>150</c:v>
                </c:pt>
                <c:pt idx="26">
                  <c:v>156</c:v>
                </c:pt>
                <c:pt idx="27">
                  <c:v>162</c:v>
                </c:pt>
                <c:pt idx="28">
                  <c:v>168</c:v>
                </c:pt>
                <c:pt idx="29">
                  <c:v>174</c:v>
                </c:pt>
                <c:pt idx="30">
                  <c:v>180</c:v>
                </c:pt>
                <c:pt idx="31">
                  <c:v>186</c:v>
                </c:pt>
                <c:pt idx="32">
                  <c:v>192</c:v>
                </c:pt>
                <c:pt idx="33">
                  <c:v>198</c:v>
                </c:pt>
                <c:pt idx="34">
                  <c:v>204</c:v>
                </c:pt>
                <c:pt idx="35">
                  <c:v>210</c:v>
                </c:pt>
                <c:pt idx="36">
                  <c:v>216</c:v>
                </c:pt>
                <c:pt idx="37">
                  <c:v>222</c:v>
                </c:pt>
                <c:pt idx="38">
                  <c:v>228</c:v>
                </c:pt>
                <c:pt idx="39">
                  <c:v>234</c:v>
                </c:pt>
                <c:pt idx="40">
                  <c:v>240</c:v>
                </c:pt>
              </c:numCache>
            </c:numRef>
          </c:cat>
          <c:val>
            <c:numRef>
              <c:f>'TC-55-WP-SLPa'!$B$3:$AP$3</c:f>
              <c:numCache>
                <c:formatCode>General</c:formatCode>
                <c:ptCount val="41"/>
                <c:pt idx="0">
                  <c:v>1004.4414113405099</c:v>
                </c:pt>
                <c:pt idx="1">
                  <c:v>1005.14293442208</c:v>
                </c:pt>
                <c:pt idx="2">
                  <c:v>1005.09370731502</c:v>
                </c:pt>
                <c:pt idx="3">
                  <c:v>1002.63932232969</c:v>
                </c:pt>
                <c:pt idx="4">
                  <c:v>1004.66767635719</c:v>
                </c:pt>
                <c:pt idx="5">
                  <c:v>1004.05375468205</c:v>
                </c:pt>
                <c:pt idx="6">
                  <c:v>1003.43339352702</c:v>
                </c:pt>
                <c:pt idx="7">
                  <c:v>999.234355926342</c:v>
                </c:pt>
                <c:pt idx="8">
                  <c:v>993.26637050683598</c:v>
                </c:pt>
                <c:pt idx="9">
                  <c:v>985.896800920754</c:v>
                </c:pt>
                <c:pt idx="10">
                  <c:v>991.95405523089005</c:v>
                </c:pt>
                <c:pt idx="11">
                  <c:v>978.56487944894104</c:v>
                </c:pt>
                <c:pt idx="12">
                  <c:v>979.02157257328895</c:v>
                </c:pt>
                <c:pt idx="13">
                  <c:v>980.37818852619296</c:v>
                </c:pt>
                <c:pt idx="14">
                  <c:v>980.13777584885702</c:v>
                </c:pt>
                <c:pt idx="15">
                  <c:v>974.20958673791699</c:v>
                </c:pt>
                <c:pt idx="16">
                  <c:v>980.68998687082706</c:v>
                </c:pt>
                <c:pt idx="17">
                  <c:v>976.56903854580901</c:v>
                </c:pt>
                <c:pt idx="18">
                  <c:v>979.94728155600296</c:v>
                </c:pt>
                <c:pt idx="19">
                  <c:v>979.610141124557</c:v>
                </c:pt>
                <c:pt idx="20">
                  <c:v>973.67524422876102</c:v>
                </c:pt>
                <c:pt idx="21">
                  <c:v>970.54280862982603</c:v>
                </c:pt>
                <c:pt idx="22">
                  <c:v>966.65623751981002</c:v>
                </c:pt>
                <c:pt idx="23">
                  <c:v>967.85942229678597</c:v>
                </c:pt>
                <c:pt idx="24">
                  <c:v>958.72638923201305</c:v>
                </c:pt>
                <c:pt idx="25">
                  <c:v>961.30475842207704</c:v>
                </c:pt>
                <c:pt idx="26">
                  <c:v>962.12429070439202</c:v>
                </c:pt>
                <c:pt idx="27">
                  <c:v>963.999447649015</c:v>
                </c:pt>
                <c:pt idx="28">
                  <c:v>961.28820990827796</c:v>
                </c:pt>
                <c:pt idx="29">
                  <c:v>958.16132315240804</c:v>
                </c:pt>
                <c:pt idx="30">
                  <c:v>963.49402169160805</c:v>
                </c:pt>
                <c:pt idx="31">
                  <c:v>960.29440135295704</c:v>
                </c:pt>
                <c:pt idx="32">
                  <c:v>958.84436561164296</c:v>
                </c:pt>
                <c:pt idx="33">
                  <c:v>955.03106968856798</c:v>
                </c:pt>
                <c:pt idx="34">
                  <c:v>956.33883868886801</c:v>
                </c:pt>
                <c:pt idx="35">
                  <c:v>954.23572334614903</c:v>
                </c:pt>
                <c:pt idx="36">
                  <c:v>951.69868587232804</c:v>
                </c:pt>
                <c:pt idx="37">
                  <c:v>949.30172178664304</c:v>
                </c:pt>
                <c:pt idx="38">
                  <c:v>947.64134723320296</c:v>
                </c:pt>
                <c:pt idx="39">
                  <c:v>944.89898590058704</c:v>
                </c:pt>
                <c:pt idx="40">
                  <c:v>945.51489629146101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63F-4416-A9DF-F92735B86B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5396864"/>
        <c:axId val="425397520"/>
      </c:lineChart>
      <c:catAx>
        <c:axId val="425396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5397520"/>
        <c:crosses val="autoZero"/>
        <c:auto val="1"/>
        <c:lblAlgn val="ctr"/>
        <c:lblOffset val="100"/>
        <c:noMultiLvlLbl val="0"/>
      </c:catAx>
      <c:valAx>
        <c:axId val="425397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5396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5244283581366735"/>
          <c:y val="3.2511447163671853E-2"/>
          <c:w val="0.2887087521919805"/>
          <c:h val="5.25842796690010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Sea</a:t>
            </a:r>
            <a:r>
              <a:rPr lang="en-US" baseline="0" dirty="0"/>
              <a:t> Level Pressure (Test </a:t>
            </a:r>
            <a:r>
              <a:rPr lang="en-US" baseline="0" dirty="0" err="1"/>
              <a:t>No.IV</a:t>
            </a:r>
            <a:r>
              <a:rPr lang="en-US" baseline="0" dirty="0"/>
              <a:t>)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SLP_change1!$A$1:$AO$1</c:f>
              <c:numCache>
                <c:formatCode>General</c:formatCode>
                <c:ptCount val="41"/>
                <c:pt idx="0">
                  <c:v>0</c:v>
                </c:pt>
                <c:pt idx="1">
                  <c:v>6</c:v>
                </c:pt>
                <c:pt idx="2">
                  <c:v>12</c:v>
                </c:pt>
                <c:pt idx="3">
                  <c:v>18</c:v>
                </c:pt>
                <c:pt idx="4">
                  <c:v>24</c:v>
                </c:pt>
                <c:pt idx="5">
                  <c:v>30</c:v>
                </c:pt>
                <c:pt idx="6">
                  <c:v>36</c:v>
                </c:pt>
                <c:pt idx="7">
                  <c:v>42</c:v>
                </c:pt>
                <c:pt idx="8">
                  <c:v>48</c:v>
                </c:pt>
                <c:pt idx="9">
                  <c:v>54</c:v>
                </c:pt>
                <c:pt idx="10">
                  <c:v>60</c:v>
                </c:pt>
                <c:pt idx="11">
                  <c:v>66</c:v>
                </c:pt>
                <c:pt idx="12">
                  <c:v>72</c:v>
                </c:pt>
                <c:pt idx="13">
                  <c:v>78</c:v>
                </c:pt>
                <c:pt idx="14">
                  <c:v>84</c:v>
                </c:pt>
                <c:pt idx="15">
                  <c:v>90</c:v>
                </c:pt>
                <c:pt idx="16">
                  <c:v>96</c:v>
                </c:pt>
                <c:pt idx="17">
                  <c:v>102</c:v>
                </c:pt>
                <c:pt idx="18">
                  <c:v>108</c:v>
                </c:pt>
                <c:pt idx="19">
                  <c:v>114</c:v>
                </c:pt>
                <c:pt idx="20">
                  <c:v>120</c:v>
                </c:pt>
                <c:pt idx="21">
                  <c:v>126</c:v>
                </c:pt>
                <c:pt idx="22">
                  <c:v>132</c:v>
                </c:pt>
                <c:pt idx="23">
                  <c:v>138</c:v>
                </c:pt>
                <c:pt idx="24">
                  <c:v>144</c:v>
                </c:pt>
                <c:pt idx="25">
                  <c:v>150</c:v>
                </c:pt>
                <c:pt idx="26">
                  <c:v>156</c:v>
                </c:pt>
                <c:pt idx="27">
                  <c:v>162</c:v>
                </c:pt>
                <c:pt idx="28">
                  <c:v>168</c:v>
                </c:pt>
                <c:pt idx="29">
                  <c:v>174</c:v>
                </c:pt>
                <c:pt idx="30">
                  <c:v>180</c:v>
                </c:pt>
                <c:pt idx="31">
                  <c:v>186</c:v>
                </c:pt>
                <c:pt idx="32">
                  <c:v>192</c:v>
                </c:pt>
                <c:pt idx="33">
                  <c:v>198</c:v>
                </c:pt>
                <c:pt idx="34">
                  <c:v>204</c:v>
                </c:pt>
                <c:pt idx="35">
                  <c:v>210</c:v>
                </c:pt>
                <c:pt idx="36">
                  <c:v>216</c:v>
                </c:pt>
                <c:pt idx="37">
                  <c:v>222</c:v>
                </c:pt>
                <c:pt idx="38">
                  <c:v>228</c:v>
                </c:pt>
                <c:pt idx="39">
                  <c:v>234</c:v>
                </c:pt>
                <c:pt idx="40">
                  <c:v>240</c:v>
                </c:pt>
              </c:numCache>
            </c:numRef>
          </c:cat>
          <c:val>
            <c:numRef>
              <c:f>SLP_change1!$A$2:$AO$2</c:f>
              <c:numCache>
                <c:formatCode>General</c:formatCode>
                <c:ptCount val="41"/>
                <c:pt idx="0">
                  <c:v>1004.4414113405099</c:v>
                </c:pt>
                <c:pt idx="1">
                  <c:v>1004.71341706928</c:v>
                </c:pt>
                <c:pt idx="2">
                  <c:v>1004.0821361512</c:v>
                </c:pt>
                <c:pt idx="3">
                  <c:v>1004.33334822772</c:v>
                </c:pt>
                <c:pt idx="4">
                  <c:v>1006.63358395973</c:v>
                </c:pt>
                <c:pt idx="5">
                  <c:v>1005.1620244167</c:v>
                </c:pt>
                <c:pt idx="6">
                  <c:v>1004.6425957481</c:v>
                </c:pt>
                <c:pt idx="7">
                  <c:v>1001.74438308386</c:v>
                </c:pt>
                <c:pt idx="8">
                  <c:v>998.62395162405198</c:v>
                </c:pt>
                <c:pt idx="9">
                  <c:v>989.55317613778902</c:v>
                </c:pt>
                <c:pt idx="10">
                  <c:v>977.36524526811399</c:v>
                </c:pt>
                <c:pt idx="11">
                  <c:v>964.33525662894294</c:v>
                </c:pt>
                <c:pt idx="12">
                  <c:v>975.92784789981999</c:v>
                </c:pt>
                <c:pt idx="13">
                  <c:v>971.88225506224796</c:v>
                </c:pt>
                <c:pt idx="14">
                  <c:v>975.11138725863998</c:v>
                </c:pt>
                <c:pt idx="15">
                  <c:v>983.38579178217606</c:v>
                </c:pt>
                <c:pt idx="16">
                  <c:v>987.35221470015301</c:v>
                </c:pt>
                <c:pt idx="17">
                  <c:v>978.32998646516705</c:v>
                </c:pt>
                <c:pt idx="18">
                  <c:v>970.78021222664199</c:v>
                </c:pt>
                <c:pt idx="19">
                  <c:v>975.21350603334395</c:v>
                </c:pt>
                <c:pt idx="20">
                  <c:v>986.78703667180002</c:v>
                </c:pt>
                <c:pt idx="21">
                  <c:v>979.28508711727397</c:v>
                </c:pt>
                <c:pt idx="22">
                  <c:v>969.80143179592994</c:v>
                </c:pt>
                <c:pt idx="23">
                  <c:v>975.60827837122599</c:v>
                </c:pt>
                <c:pt idx="24">
                  <c:v>977.75402837942602</c:v>
                </c:pt>
                <c:pt idx="25">
                  <c:v>976.22376376765396</c:v>
                </c:pt>
                <c:pt idx="26">
                  <c:v>959.99588637539705</c:v>
                </c:pt>
                <c:pt idx="27">
                  <c:v>958.62054808363996</c:v>
                </c:pt>
                <c:pt idx="28">
                  <c:v>964.331792038304</c:v>
                </c:pt>
                <c:pt idx="29">
                  <c:v>936.91810595037896</c:v>
                </c:pt>
                <c:pt idx="30">
                  <c:v>930.67242901004397</c:v>
                </c:pt>
                <c:pt idx="31">
                  <c:v>953.04490743095096</c:v>
                </c:pt>
                <c:pt idx="32">
                  <c:v>944.63639515787099</c:v>
                </c:pt>
                <c:pt idx="33">
                  <c:v>945.10951401583804</c:v>
                </c:pt>
                <c:pt idx="34">
                  <c:v>944.87661452814598</c:v>
                </c:pt>
                <c:pt idx="35">
                  <c:v>939.47838180793997</c:v>
                </c:pt>
                <c:pt idx="36">
                  <c:v>951.34105263894901</c:v>
                </c:pt>
                <c:pt idx="37">
                  <c:v>948.25682508882301</c:v>
                </c:pt>
                <c:pt idx="38">
                  <c:v>943.667170424088</c:v>
                </c:pt>
                <c:pt idx="39">
                  <c:v>942.42977106213004</c:v>
                </c:pt>
                <c:pt idx="40">
                  <c:v>948.38702533266598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CE0-4334-8CE3-B06EF238EB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6650728"/>
        <c:axId val="436651056"/>
      </c:lineChart>
      <c:catAx>
        <c:axId val="436650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6651056"/>
        <c:crosses val="autoZero"/>
        <c:auto val="1"/>
        <c:lblAlgn val="ctr"/>
        <c:lblOffset val="100"/>
        <c:noMultiLvlLbl val="0"/>
      </c:catAx>
      <c:valAx>
        <c:axId val="436651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6650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FC33D-AFE0-4846-B508-48F76DC2E8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048C78-DF4A-4C01-B1E4-34DF0FAE66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86B57-60C6-4218-A69D-3E7B8D05A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5CB99-132D-4259-A8FB-BCD619E4AAC8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2AB11-32D2-4561-A96B-E59D1B99C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BA528-081C-40E9-A687-8DE52CB76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C43E0-78BA-4ACC-9860-4055F1A78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783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245AD-D04D-41E7-9160-882CC0A9B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CC3954-1D44-434A-9761-E1A17AD6A4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4C94E-2F73-4A3C-8CC1-5414270F8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5CB99-132D-4259-A8FB-BCD619E4AAC8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74701F-D9A7-4BE7-8B26-7E9270CDF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01969-8C45-4335-A8F1-23024A2AC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C43E0-78BA-4ACC-9860-4055F1A78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405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F2D319-C93C-40FC-9B7E-740898251D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E71E70-D3A0-419F-8F46-7A3DB8D516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E43F7-513D-472A-AAEE-B9C393002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5CB99-132D-4259-A8FB-BCD619E4AAC8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F1EB2A-B729-456E-BA74-77CC3ED9B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787A0-BE37-4CB6-8628-E1B1E0A7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C43E0-78BA-4ACC-9860-4055F1A78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795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3757E-5A28-4B6D-95C0-5DED782F3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CF81E2-224E-42EA-BC51-4B4203B4A1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BF02A-7F0E-49B9-BE71-11F36FF9C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5CB99-132D-4259-A8FB-BCD619E4AAC8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2F008-CF74-4C33-8504-83A887EBA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11934-79CC-47DB-9518-7DA99A79E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C43E0-78BA-4ACC-9860-4055F1A78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240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4C1FD-659B-45A4-8186-84FA6BB96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2836BA-746E-4BA1-9E94-0F1CEFF56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D6F4A-0031-4C09-B408-92FD005BD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5CB99-132D-4259-A8FB-BCD619E4AAC8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652FBE-8F9F-4EEF-BED0-A100E43F2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8F49DC-33A5-4377-8B10-0A7793D56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C43E0-78BA-4ACC-9860-4055F1A78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340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9ED8B-4BAA-4B5D-8664-CF18A7C4E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C2C6A-C08D-4F38-90B4-CBE33CB960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3D9671-A476-4864-AAD6-6B12A979AD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A25C09-5ACE-41C4-8DA4-CD08E162B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5CB99-132D-4259-A8FB-BCD619E4AAC8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2CE54A-FC01-400D-9DCD-040DBFDD9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9A65ED-4798-48B1-BB5E-24C2D0BF6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C43E0-78BA-4ACC-9860-4055F1A78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44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D07A6-DAF5-42FE-9098-72AD8128A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54413C-D0A1-4B1D-80CC-08B037A167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1FD43D-EC1B-4F9A-A8D5-4A7FFF183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FB8880-73AF-4067-94ED-A7FA1B191D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5F46BB-35A3-43E0-902B-8FBE2EFE3E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402501-D756-4E89-B496-05FB24F4F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5CB99-132D-4259-A8FB-BCD619E4AAC8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8B956E-AAF3-41C8-B182-D19E9C1EF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76289F-F0BB-49E7-AB14-017C4B274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C43E0-78BA-4ACC-9860-4055F1A78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006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DA270-DC7E-45FA-A394-6F2AB4F6C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B29D36-E151-4E4F-B40D-87770F0C7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5CB99-132D-4259-A8FB-BCD619E4AAC8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2E1DAA-E650-4CAC-A0C8-DFB389855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EB43C4-F76A-4CB8-8D74-A4028ECBB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C43E0-78BA-4ACC-9860-4055F1A78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61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8C5048-005A-429B-809D-95483A800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5CB99-132D-4259-A8FB-BCD619E4AAC8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B4A425-3C25-4011-9D79-D5E943B93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683E99-AE44-4324-92DE-D31D5247F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C43E0-78BA-4ACC-9860-4055F1A78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225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1C21B-86FD-41EA-B5D1-2B8EBBCA2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D6008-15EE-4407-8586-DF4454ABD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2CACE1-300D-4179-814A-6D1A81E57E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62B929-614E-4E4E-8374-636F0AAE3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5CB99-132D-4259-A8FB-BCD619E4AAC8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18F58E-4440-4EAC-85F6-AAA348EFD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5DD15-322C-4DBC-A949-538A0E9B1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C43E0-78BA-4ACC-9860-4055F1A78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92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C9230-8000-4A9F-8C9E-F53EB41F8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E46C49-656A-4343-B172-4AB71D2D3A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64958D-5EBD-45FE-94C6-976BDFC3D4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98D093-081E-49FB-AC0E-98FB628A8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5CB99-132D-4259-A8FB-BCD619E4AAC8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9669F8-7443-4BD3-820A-C750624A0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09DE52-765F-431C-BCEB-E7018A129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C43E0-78BA-4ACC-9860-4055F1A78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965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8C6E84-3FAF-438C-8AC1-0628B6B67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8719EF-BC84-4AB4-841F-45222A0AB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28E83-FDF7-428A-BE1F-C6DF16DBB4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5CB99-132D-4259-A8FB-BCD619E4AAC8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9F3E-2151-4564-AB82-97EA085178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0CEB9-AEAB-4F6C-BB6B-CC3B5575AD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C43E0-78BA-4ACC-9860-4055F1A78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20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ufs-community/ufs-weather-model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ClimateGlobalChange/DCMIP2016/blob/master/DCMIP2016-TestCaseDocument_v1.pdf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C2959-E798-490B-AF7B-35B7AD808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47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Idealized Tropical Cyclone(TC) Simulation with FV3GFS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B04EA-DD2A-4494-AAB9-C81D87BC6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26772"/>
            <a:ext cx="10515600" cy="220303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/>
              <a:t>Jiayi Peng, Kate Zhou, Henry </a:t>
            </a:r>
            <a:r>
              <a:rPr lang="en-US" dirty="0" err="1"/>
              <a:t>Juang</a:t>
            </a:r>
            <a:r>
              <a:rPr lang="en-US" dirty="0"/>
              <a:t>, </a:t>
            </a:r>
            <a:r>
              <a:rPr lang="en-US" dirty="0" err="1"/>
              <a:t>Sajal</a:t>
            </a:r>
            <a:r>
              <a:rPr lang="en-US" dirty="0"/>
              <a:t> Kar</a:t>
            </a:r>
          </a:p>
          <a:p>
            <a:pPr marL="0" indent="0" algn="ctr">
              <a:buNone/>
            </a:pPr>
            <a:r>
              <a:rPr lang="en-US" dirty="0"/>
              <a:t>Jun Wang, </a:t>
            </a:r>
            <a:r>
              <a:rPr lang="en-US" dirty="0" err="1"/>
              <a:t>Fanglin</a:t>
            </a:r>
            <a:r>
              <a:rPr lang="en-US" dirty="0"/>
              <a:t> Yang, </a:t>
            </a:r>
            <a:r>
              <a:rPr lang="en-US" dirty="0" err="1"/>
              <a:t>Xingren</a:t>
            </a:r>
            <a:r>
              <a:rPr lang="en-US" dirty="0"/>
              <a:t> Wu, </a:t>
            </a:r>
            <a:r>
              <a:rPr lang="en-US" dirty="0" err="1"/>
              <a:t>Dusan</a:t>
            </a:r>
            <a:r>
              <a:rPr lang="en-US" dirty="0"/>
              <a:t> </a:t>
            </a:r>
            <a:r>
              <a:rPr lang="en-US" dirty="0" err="1"/>
              <a:t>Jovic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400" dirty="0">
                <a:solidFill>
                  <a:srgbClr val="0000CC"/>
                </a:solidFill>
              </a:rPr>
              <a:t>HWRF Weekly Meeting on October 08, 2020</a:t>
            </a:r>
          </a:p>
        </p:txBody>
      </p:sp>
    </p:spTree>
    <p:extLst>
      <p:ext uri="{BB962C8B-B14F-4D97-AF65-F5344CB8AC3E}">
        <p14:creationId xmlns:p14="http://schemas.microsoft.com/office/powerpoint/2010/main" val="2892529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5F30671-1703-4210-B331-63B64AFF0B8B}"/>
              </a:ext>
            </a:extLst>
          </p:cNvPr>
          <p:cNvSpPr/>
          <p:nvPr/>
        </p:nvSpPr>
        <p:spPr>
          <a:xfrm>
            <a:off x="257304" y="513385"/>
            <a:ext cx="260314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Test </a:t>
            </a:r>
            <a:r>
              <a:rPr lang="en-US" sz="2800" dirty="0" err="1">
                <a:solidFill>
                  <a:srgbClr val="FF0000"/>
                </a:solidFill>
              </a:rPr>
              <a:t>No.II</a:t>
            </a:r>
            <a:r>
              <a:rPr lang="en-US" sz="2800" dirty="0">
                <a:solidFill>
                  <a:srgbClr val="FF0000"/>
                </a:solidFill>
              </a:rPr>
              <a:t>/ 55</a:t>
            </a:r>
          </a:p>
          <a:p>
            <a:pPr algn="ctr"/>
            <a:r>
              <a:rPr lang="en-US" sz="2800" dirty="0">
                <a:solidFill>
                  <a:srgbClr val="0000CC"/>
                </a:solidFill>
              </a:rPr>
              <a:t>Surface Pressure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425C67-F488-40E6-B8AD-346A3062E80B}"/>
              </a:ext>
            </a:extLst>
          </p:cNvPr>
          <p:cNvSpPr/>
          <p:nvPr/>
        </p:nvSpPr>
        <p:spPr>
          <a:xfrm>
            <a:off x="8869461" y="96943"/>
            <a:ext cx="1023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CC"/>
                </a:solidFill>
              </a:rPr>
              <a:t>@0.5 </a:t>
            </a:r>
            <a:r>
              <a:rPr lang="en-US" dirty="0" err="1">
                <a:solidFill>
                  <a:srgbClr val="0000CC"/>
                </a:solidFill>
              </a:rPr>
              <a:t>hrs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0BB792-D075-486B-A038-6EFDBADFB546}"/>
              </a:ext>
            </a:extLst>
          </p:cNvPr>
          <p:cNvSpPr/>
          <p:nvPr/>
        </p:nvSpPr>
        <p:spPr>
          <a:xfrm>
            <a:off x="1048061" y="2886526"/>
            <a:ext cx="1083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CC"/>
                </a:solidFill>
              </a:rPr>
              <a:t>@120 </a:t>
            </a:r>
            <a:r>
              <a:rPr lang="en-US" dirty="0" err="1">
                <a:solidFill>
                  <a:srgbClr val="0000CC"/>
                </a:solidFill>
              </a:rPr>
              <a:t>hrs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31F9B6-92E8-4C4F-A1B7-36D7DD16DF11}"/>
              </a:ext>
            </a:extLst>
          </p:cNvPr>
          <p:cNvSpPr/>
          <p:nvPr/>
        </p:nvSpPr>
        <p:spPr>
          <a:xfrm>
            <a:off x="9438476" y="2886526"/>
            <a:ext cx="1083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CC"/>
                </a:solidFill>
              </a:rPr>
              <a:t>@240 </a:t>
            </a:r>
            <a:r>
              <a:rPr lang="en-US" dirty="0" err="1">
                <a:solidFill>
                  <a:srgbClr val="0000CC"/>
                </a:solidFill>
              </a:rPr>
              <a:t>hrs</a:t>
            </a:r>
            <a:endParaRPr lang="en-US" dirty="0">
              <a:solidFill>
                <a:srgbClr val="0000CC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17B5C41-CF3D-4FD5-90DE-9D67168A7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540" y="0"/>
            <a:ext cx="4956313" cy="3717235"/>
          </a:xfrm>
          <a:prstGeom prst="rect">
            <a:avLst/>
          </a:prstGeom>
        </p:spPr>
      </p:pic>
      <p:pic>
        <p:nvPicPr>
          <p:cNvPr id="18" name="Picture 17" descr="A picture containing chart&#10;&#10;Description automatically generated">
            <a:extLst>
              <a:ext uri="{FF2B5EF4-FFF2-40B4-BE49-F238E27FC236}">
                <a16:creationId xmlns:a16="http://schemas.microsoft.com/office/drawing/2014/main" id="{57393B49-6E88-4644-85CC-3DBC0B43D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35" y="3273475"/>
            <a:ext cx="4769726" cy="3577294"/>
          </a:xfrm>
          <a:prstGeom prst="rect">
            <a:avLst/>
          </a:prstGeom>
        </p:spPr>
      </p:pic>
      <p:pic>
        <p:nvPicPr>
          <p:cNvPr id="20" name="Picture 19" descr="A picture containing chart&#10;&#10;Description automatically generated">
            <a:extLst>
              <a:ext uri="{FF2B5EF4-FFF2-40B4-BE49-F238E27FC236}">
                <a16:creationId xmlns:a16="http://schemas.microsoft.com/office/drawing/2014/main" id="{34B9A216-BBFE-4D55-A02E-2AAB00555D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240" y="3287937"/>
            <a:ext cx="4769725" cy="357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591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6DFBFB4-5CD7-4EC6-9770-E2B04C4FBF27}"/>
              </a:ext>
            </a:extLst>
          </p:cNvPr>
          <p:cNvSpPr/>
          <p:nvPr/>
        </p:nvSpPr>
        <p:spPr>
          <a:xfrm>
            <a:off x="627479" y="281609"/>
            <a:ext cx="212359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Test </a:t>
            </a:r>
            <a:r>
              <a:rPr lang="en-US" sz="2800" dirty="0" err="1">
                <a:solidFill>
                  <a:srgbClr val="FF0000"/>
                </a:solidFill>
              </a:rPr>
              <a:t>No.II</a:t>
            </a:r>
            <a:r>
              <a:rPr lang="en-US" sz="2800" dirty="0">
                <a:solidFill>
                  <a:srgbClr val="FF0000"/>
                </a:solidFill>
              </a:rPr>
              <a:t>/ 55</a:t>
            </a:r>
          </a:p>
          <a:p>
            <a:pPr algn="ctr"/>
            <a:r>
              <a:rPr lang="en-US" sz="2800" dirty="0">
                <a:solidFill>
                  <a:srgbClr val="0000CC"/>
                </a:solidFill>
              </a:rPr>
              <a:t>U at 10m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F40753-D7F6-425E-9C24-3FF8145141EE}"/>
              </a:ext>
            </a:extLst>
          </p:cNvPr>
          <p:cNvSpPr/>
          <p:nvPr/>
        </p:nvSpPr>
        <p:spPr>
          <a:xfrm>
            <a:off x="8869461" y="96943"/>
            <a:ext cx="1023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CC"/>
                </a:solidFill>
              </a:rPr>
              <a:t>@0.5 </a:t>
            </a:r>
            <a:r>
              <a:rPr lang="en-US" dirty="0" err="1">
                <a:solidFill>
                  <a:srgbClr val="0000CC"/>
                </a:solidFill>
              </a:rPr>
              <a:t>hrs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53BB41-5200-493C-A906-1ECE7518F6F2}"/>
              </a:ext>
            </a:extLst>
          </p:cNvPr>
          <p:cNvSpPr/>
          <p:nvPr/>
        </p:nvSpPr>
        <p:spPr>
          <a:xfrm>
            <a:off x="1158852" y="2767257"/>
            <a:ext cx="1083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CC"/>
                </a:solidFill>
              </a:rPr>
              <a:t>@120 </a:t>
            </a:r>
            <a:r>
              <a:rPr lang="en-US" dirty="0" err="1">
                <a:solidFill>
                  <a:srgbClr val="0000CC"/>
                </a:solidFill>
              </a:rPr>
              <a:t>hrs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0B8415-6499-448E-9F98-0381DBBA0ACF}"/>
              </a:ext>
            </a:extLst>
          </p:cNvPr>
          <p:cNvSpPr/>
          <p:nvPr/>
        </p:nvSpPr>
        <p:spPr>
          <a:xfrm>
            <a:off x="9397220" y="2767257"/>
            <a:ext cx="1083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CC"/>
                </a:solidFill>
              </a:rPr>
              <a:t>@240 </a:t>
            </a:r>
            <a:r>
              <a:rPr lang="en-US" dirty="0" err="1">
                <a:solidFill>
                  <a:srgbClr val="0000CC"/>
                </a:solidFill>
              </a:rPr>
              <a:t>hrs</a:t>
            </a:r>
            <a:endParaRPr lang="en-US" dirty="0">
              <a:solidFill>
                <a:srgbClr val="0000CC"/>
              </a:solidFill>
            </a:endParaRPr>
          </a:p>
        </p:txBody>
      </p:sp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32B3F51E-3991-42A6-8758-E45458D358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420" y="0"/>
            <a:ext cx="4989341" cy="37420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C2075FF-7631-4BB5-8100-85390B0B66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7" y="3305908"/>
            <a:ext cx="4736123" cy="3552092"/>
          </a:xfrm>
          <a:prstGeom prst="rect">
            <a:avLst/>
          </a:prstGeom>
        </p:spPr>
      </p:pic>
      <p:pic>
        <p:nvPicPr>
          <p:cNvPr id="20" name="Picture 19" descr="Map&#10;&#10;Description automatically generated">
            <a:extLst>
              <a:ext uri="{FF2B5EF4-FFF2-40B4-BE49-F238E27FC236}">
                <a16:creationId xmlns:a16="http://schemas.microsoft.com/office/drawing/2014/main" id="{B0AD53C9-ECB7-4BD5-AA54-86E39F3F36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813" y="3305909"/>
            <a:ext cx="4736122" cy="355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53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8C28A82-0BD7-44FD-B85E-76DE351D9D7C}"/>
              </a:ext>
            </a:extLst>
          </p:cNvPr>
          <p:cNvSpPr/>
          <p:nvPr/>
        </p:nvSpPr>
        <p:spPr>
          <a:xfrm>
            <a:off x="694482" y="281609"/>
            <a:ext cx="212359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Test </a:t>
            </a:r>
            <a:r>
              <a:rPr lang="en-US" sz="2800" dirty="0" err="1">
                <a:solidFill>
                  <a:srgbClr val="FF0000"/>
                </a:solidFill>
              </a:rPr>
              <a:t>No.II</a:t>
            </a:r>
            <a:r>
              <a:rPr lang="en-US" sz="2800" dirty="0">
                <a:solidFill>
                  <a:srgbClr val="FF0000"/>
                </a:solidFill>
              </a:rPr>
              <a:t>/ 55</a:t>
            </a:r>
          </a:p>
          <a:p>
            <a:pPr algn="ctr"/>
            <a:r>
              <a:rPr lang="en-US" sz="2800" dirty="0">
                <a:solidFill>
                  <a:srgbClr val="0000CC"/>
                </a:solidFill>
              </a:rPr>
              <a:t>V at 10m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2F553D-EA0F-45F0-88D1-F010A7E332D4}"/>
              </a:ext>
            </a:extLst>
          </p:cNvPr>
          <p:cNvSpPr/>
          <p:nvPr/>
        </p:nvSpPr>
        <p:spPr>
          <a:xfrm>
            <a:off x="8869461" y="96943"/>
            <a:ext cx="1023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CC"/>
                </a:solidFill>
              </a:rPr>
              <a:t>@0.5 </a:t>
            </a:r>
            <a:r>
              <a:rPr lang="en-US" dirty="0" err="1">
                <a:solidFill>
                  <a:srgbClr val="0000CC"/>
                </a:solidFill>
              </a:rPr>
              <a:t>hrs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445FDF-D8E3-4E8A-873E-96BEE1335C92}"/>
              </a:ext>
            </a:extLst>
          </p:cNvPr>
          <p:cNvSpPr/>
          <p:nvPr/>
        </p:nvSpPr>
        <p:spPr>
          <a:xfrm>
            <a:off x="1158852" y="2860022"/>
            <a:ext cx="1083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CC"/>
                </a:solidFill>
              </a:rPr>
              <a:t>@120 </a:t>
            </a:r>
            <a:r>
              <a:rPr lang="en-US" dirty="0" err="1">
                <a:solidFill>
                  <a:srgbClr val="0000CC"/>
                </a:solidFill>
              </a:rPr>
              <a:t>hrs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2F132E-5F76-44AE-BA97-B79D0D889EE7}"/>
              </a:ext>
            </a:extLst>
          </p:cNvPr>
          <p:cNvSpPr/>
          <p:nvPr/>
        </p:nvSpPr>
        <p:spPr>
          <a:xfrm>
            <a:off x="9570604" y="2860022"/>
            <a:ext cx="1083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CC"/>
                </a:solidFill>
              </a:rPr>
              <a:t>@240 </a:t>
            </a:r>
            <a:r>
              <a:rPr lang="en-US" dirty="0" err="1">
                <a:solidFill>
                  <a:srgbClr val="0000CC"/>
                </a:solidFill>
              </a:rPr>
              <a:t>hrs</a:t>
            </a:r>
            <a:endParaRPr lang="en-US" dirty="0">
              <a:solidFill>
                <a:srgbClr val="0000CC"/>
              </a:solidFill>
            </a:endParaRPr>
          </a:p>
        </p:txBody>
      </p:sp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F82789A9-03CE-4D25-813F-6812092C9B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681" y="0"/>
            <a:ext cx="4862732" cy="36470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471C1EF-03E4-4B59-8530-066708390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33" y="3229354"/>
            <a:ext cx="4838195" cy="362864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DAAB97B-E60A-4A3C-B58B-F525BAB0FA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237" y="3229354"/>
            <a:ext cx="4862733" cy="364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78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42D9B-0882-404D-82E5-85BE11482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52" y="192847"/>
            <a:ext cx="7785295" cy="80249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CC"/>
                </a:solidFill>
              </a:rPr>
              <a:t>Test NO.I/II SLP forecast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0805B45-E7AB-4C52-BEFB-7AA751CCE7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3596724"/>
              </p:ext>
            </p:extLst>
          </p:nvPr>
        </p:nvGraphicFramePr>
        <p:xfrm>
          <a:off x="702365" y="995340"/>
          <a:ext cx="10588487" cy="533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8F18BBD2-3BA3-42DA-B282-2705901F27FF}"/>
              </a:ext>
            </a:extLst>
          </p:cNvPr>
          <p:cNvSpPr/>
          <p:nvPr/>
        </p:nvSpPr>
        <p:spPr>
          <a:xfrm>
            <a:off x="5416304" y="6334540"/>
            <a:ext cx="1556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CC"/>
                </a:solidFill>
              </a:rPr>
              <a:t>Forecast hours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372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4BBD0B1-854D-4146-B6D1-A2D2076331D5}"/>
              </a:ext>
            </a:extLst>
          </p:cNvPr>
          <p:cNvSpPr/>
          <p:nvPr/>
        </p:nvSpPr>
        <p:spPr>
          <a:xfrm>
            <a:off x="3047999" y="612846"/>
            <a:ext cx="7805531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Test </a:t>
            </a:r>
            <a:r>
              <a:rPr lang="en-US" sz="2400" dirty="0" err="1">
                <a:solidFill>
                  <a:srgbClr val="FF0000"/>
                </a:solidFill>
              </a:rPr>
              <a:t>No.III</a:t>
            </a:r>
            <a:r>
              <a:rPr lang="en-US" sz="2400" dirty="0">
                <a:solidFill>
                  <a:srgbClr val="FF0000"/>
                </a:solidFill>
              </a:rPr>
              <a:t> (</a:t>
            </a:r>
            <a:r>
              <a:rPr lang="en-US" sz="2400" dirty="0" err="1">
                <a:solidFill>
                  <a:srgbClr val="FF0000"/>
                </a:solidFill>
              </a:rPr>
              <a:t>test_case</a:t>
            </a:r>
            <a:r>
              <a:rPr lang="en-US" sz="2400" dirty="0">
                <a:solidFill>
                  <a:srgbClr val="FF0000"/>
                </a:solidFill>
              </a:rPr>
              <a:t>= 57) on </a:t>
            </a:r>
            <a:r>
              <a:rPr lang="en-US" sz="2400" dirty="0">
                <a:solidFill>
                  <a:schemeClr val="accent6"/>
                </a:solidFill>
              </a:rPr>
              <a:t>f-plane</a:t>
            </a:r>
          </a:p>
          <a:p>
            <a:pPr algn="ctr"/>
            <a:r>
              <a:rPr lang="en-US" sz="2400" b="1" dirty="0"/>
              <a:t>(Coriolis  parameter is constant)</a:t>
            </a:r>
            <a:endParaRPr lang="en-US" sz="2400" dirty="0">
              <a:solidFill>
                <a:schemeClr val="accent6"/>
              </a:solidFill>
            </a:endParaRPr>
          </a:p>
          <a:p>
            <a:pPr algn="ctr"/>
            <a:r>
              <a:rPr lang="en-US" sz="2400" dirty="0">
                <a:solidFill>
                  <a:srgbClr val="0070C0"/>
                </a:solidFill>
              </a:rPr>
              <a:t>p00=1015.0hPa, </a:t>
            </a:r>
            <a:r>
              <a:rPr lang="en-US" sz="2400" dirty="0" err="1">
                <a:solidFill>
                  <a:srgbClr val="0070C0"/>
                </a:solidFill>
              </a:rPr>
              <a:t>dp</a:t>
            </a:r>
            <a:r>
              <a:rPr lang="en-US" sz="2400" dirty="0">
                <a:solidFill>
                  <a:srgbClr val="0070C0"/>
                </a:solidFill>
              </a:rPr>
              <a:t>=11.15hPa,  </a:t>
            </a:r>
            <a:r>
              <a:rPr lang="en-US" sz="2400" dirty="0" err="1">
                <a:solidFill>
                  <a:srgbClr val="0070C0"/>
                </a:solidFill>
              </a:rPr>
              <a:t>rp</a:t>
            </a:r>
            <a:r>
              <a:rPr lang="en-US" sz="2400" dirty="0">
                <a:solidFill>
                  <a:srgbClr val="0070C0"/>
                </a:solidFill>
              </a:rPr>
              <a:t>=282.0km</a:t>
            </a:r>
          </a:p>
          <a:p>
            <a:r>
              <a:rPr lang="en-US" dirty="0"/>
              <a:t>         ! Initialize surface Pressure</a:t>
            </a:r>
          </a:p>
          <a:p>
            <a:r>
              <a:rPr lang="en-US" dirty="0"/>
              <a:t>         !Vortex perturbation</a:t>
            </a:r>
          </a:p>
          <a:p>
            <a:r>
              <a:rPr lang="en-US" dirty="0"/>
              <a:t>         do j=</a:t>
            </a:r>
            <a:r>
              <a:rPr lang="en-US" dirty="0" err="1"/>
              <a:t>js,je</a:t>
            </a:r>
            <a:endParaRPr lang="en-US" dirty="0"/>
          </a:p>
          <a:p>
            <a:r>
              <a:rPr lang="en-US" dirty="0"/>
              <a:t>         do </a:t>
            </a:r>
            <a:r>
              <a:rPr lang="en-US" dirty="0" err="1"/>
              <a:t>i</a:t>
            </a:r>
            <a:r>
              <a:rPr lang="en-US" dirty="0"/>
              <a:t>=</a:t>
            </a:r>
            <a:r>
              <a:rPr lang="en-US" dirty="0" err="1"/>
              <a:t>is,ie</a:t>
            </a:r>
            <a:endParaRPr lang="en-US" dirty="0"/>
          </a:p>
          <a:p>
            <a:r>
              <a:rPr lang="en-US" dirty="0"/>
              <a:t>            p2(:) = </a:t>
            </a:r>
            <a:r>
              <a:rPr lang="en-US" dirty="0" err="1"/>
              <a:t>agrid</a:t>
            </a:r>
            <a:r>
              <a:rPr lang="en-US" dirty="0"/>
              <a:t>(i,j,1:2)</a:t>
            </a:r>
          </a:p>
          <a:p>
            <a:r>
              <a:rPr lang="en-US" dirty="0"/>
              <a:t>            r = </a:t>
            </a:r>
            <a:r>
              <a:rPr lang="en-US" dirty="0" err="1"/>
              <a:t>great_circle_dist</a:t>
            </a:r>
            <a:r>
              <a:rPr lang="en-US" dirty="0"/>
              <a:t>( p0, p2, radius )</a:t>
            </a:r>
          </a:p>
          <a:p>
            <a:r>
              <a:rPr lang="en-US" dirty="0"/>
              <a:t>            </a:t>
            </a:r>
            <a:r>
              <a:rPr lang="en-US" dirty="0" err="1"/>
              <a:t>ps</a:t>
            </a:r>
            <a:r>
              <a:rPr lang="en-US" dirty="0"/>
              <a:t>(</a:t>
            </a:r>
            <a:r>
              <a:rPr lang="en-US" dirty="0" err="1"/>
              <a:t>i,j</a:t>
            </a:r>
            <a:r>
              <a:rPr lang="en-US" dirty="0"/>
              <a:t>) = p00 - </a:t>
            </a:r>
            <a:r>
              <a:rPr lang="en-US" dirty="0" err="1"/>
              <a:t>dp</a:t>
            </a:r>
            <a:r>
              <a:rPr lang="en-US" dirty="0"/>
              <a:t>*exp(-(r/</a:t>
            </a:r>
            <a:r>
              <a:rPr lang="en-US" dirty="0" err="1"/>
              <a:t>rp</a:t>
            </a:r>
            <a:r>
              <a:rPr lang="en-US" dirty="0"/>
              <a:t>)**1.5) 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dirty="0"/>
              <a:t>            phis(</a:t>
            </a:r>
            <a:r>
              <a:rPr lang="en-US" dirty="0" err="1"/>
              <a:t>i,j</a:t>
            </a:r>
            <a:r>
              <a:rPr lang="en-US" dirty="0"/>
              <a:t>) = 0.</a:t>
            </a:r>
          </a:p>
          <a:p>
            <a:r>
              <a:rPr lang="en-US" dirty="0"/>
              <a:t>         </a:t>
            </a:r>
            <a:r>
              <a:rPr lang="en-US" dirty="0" err="1"/>
              <a:t>enddo</a:t>
            </a:r>
            <a:endParaRPr lang="en-US" dirty="0"/>
          </a:p>
          <a:p>
            <a:r>
              <a:rPr lang="en-US" dirty="0"/>
              <a:t>         </a:t>
            </a:r>
            <a:r>
              <a:rPr lang="en-US" dirty="0" err="1"/>
              <a:t>enddo</a:t>
            </a:r>
            <a:endParaRPr lang="en-US" dirty="0"/>
          </a:p>
          <a:p>
            <a:endParaRPr lang="en-US" dirty="0"/>
          </a:p>
          <a:p>
            <a:r>
              <a:rPr lang="en-US" dirty="0"/>
              <a:t>Surface pressure (PS)   max= 1015.00000000000        min=1004.44141134051 </a:t>
            </a:r>
          </a:p>
          <a:p>
            <a:r>
              <a:rPr lang="en-US" dirty="0"/>
              <a:t>U  max =    19.4412124264969       min =   -19.6647077418568</a:t>
            </a:r>
          </a:p>
          <a:p>
            <a:r>
              <a:rPr lang="en-US" dirty="0"/>
              <a:t>V  max =    19.5408117630522       min =   -19.8585596483430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680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B59F04-3E8A-496E-AB6C-AC4F0A2CC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061" y="0"/>
            <a:ext cx="5022574" cy="3766931"/>
          </a:xfrm>
          <a:prstGeom prst="rect">
            <a:avLst/>
          </a:prstGeom>
        </p:spPr>
      </p:pic>
      <p:pic>
        <p:nvPicPr>
          <p:cNvPr id="5" name="Picture 4" descr="A picture containing monitor, computer, screen, food&#10;&#10;Description automatically generated">
            <a:extLst>
              <a:ext uri="{FF2B5EF4-FFF2-40B4-BE49-F238E27FC236}">
                <a16:creationId xmlns:a16="http://schemas.microsoft.com/office/drawing/2014/main" id="{75BA9810-9828-4B71-A5CF-708F8A3E0E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" y="3389242"/>
            <a:ext cx="4625009" cy="3468757"/>
          </a:xfrm>
          <a:prstGeom prst="rect">
            <a:avLst/>
          </a:prstGeom>
        </p:spPr>
      </p:pic>
      <p:pic>
        <p:nvPicPr>
          <p:cNvPr id="7" name="Picture 6" descr="A picture containing computer&#10;&#10;Description automatically generated">
            <a:extLst>
              <a:ext uri="{FF2B5EF4-FFF2-40B4-BE49-F238E27FC236}">
                <a16:creationId xmlns:a16="http://schemas.microsoft.com/office/drawing/2014/main" id="{FCBAC10E-001D-4663-A02E-B2C3F56CD0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460" y="3389241"/>
            <a:ext cx="4625010" cy="34687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E855519-6720-41B8-BE21-7558E67D976B}"/>
              </a:ext>
            </a:extLst>
          </p:cNvPr>
          <p:cNvSpPr/>
          <p:nvPr/>
        </p:nvSpPr>
        <p:spPr>
          <a:xfrm>
            <a:off x="547548" y="466275"/>
            <a:ext cx="260314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Test </a:t>
            </a:r>
            <a:r>
              <a:rPr lang="en-US" sz="2800" dirty="0" err="1">
                <a:solidFill>
                  <a:srgbClr val="FF0000"/>
                </a:solidFill>
              </a:rPr>
              <a:t>No.III</a:t>
            </a:r>
            <a:r>
              <a:rPr lang="en-US" sz="2800" dirty="0">
                <a:solidFill>
                  <a:srgbClr val="FF0000"/>
                </a:solidFill>
              </a:rPr>
              <a:t> / 57</a:t>
            </a:r>
          </a:p>
          <a:p>
            <a:pPr algn="ctr"/>
            <a:r>
              <a:rPr lang="en-US" sz="2800" dirty="0">
                <a:solidFill>
                  <a:srgbClr val="0070C0"/>
                </a:solidFill>
              </a:rPr>
              <a:t>Surface Pressure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C83572-9197-456F-AFC9-254427644C23}"/>
              </a:ext>
            </a:extLst>
          </p:cNvPr>
          <p:cNvSpPr/>
          <p:nvPr/>
        </p:nvSpPr>
        <p:spPr>
          <a:xfrm>
            <a:off x="8869461" y="96943"/>
            <a:ext cx="1023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@0.5 </a:t>
            </a:r>
            <a:r>
              <a:rPr lang="en-US" dirty="0" err="1">
                <a:solidFill>
                  <a:srgbClr val="FF0000"/>
                </a:solidFill>
              </a:rPr>
              <a:t>hrs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6721DB-9C98-4962-9320-F4250514D88A}"/>
              </a:ext>
            </a:extLst>
          </p:cNvPr>
          <p:cNvSpPr/>
          <p:nvPr/>
        </p:nvSpPr>
        <p:spPr>
          <a:xfrm>
            <a:off x="1158852" y="2926283"/>
            <a:ext cx="1083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@120 </a:t>
            </a:r>
            <a:r>
              <a:rPr lang="en-US" dirty="0" err="1">
                <a:solidFill>
                  <a:srgbClr val="FF0000"/>
                </a:solidFill>
              </a:rPr>
              <a:t>hrs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290143-B6FF-414E-8549-5CAF90F5B9B3}"/>
              </a:ext>
            </a:extLst>
          </p:cNvPr>
          <p:cNvSpPr/>
          <p:nvPr/>
        </p:nvSpPr>
        <p:spPr>
          <a:xfrm>
            <a:off x="9693965" y="2926283"/>
            <a:ext cx="1083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@240 </a:t>
            </a:r>
            <a:r>
              <a:rPr lang="en-US" dirty="0" err="1">
                <a:solidFill>
                  <a:srgbClr val="FF0000"/>
                </a:solidFill>
              </a:rPr>
              <a:t>hrs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72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41D401F-9479-410E-ADFA-CD3BF39ACF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160" y="0"/>
            <a:ext cx="4790049" cy="3592537"/>
          </a:xfrm>
          <a:prstGeom prst="rect">
            <a:avLst/>
          </a:prstGeom>
        </p:spPr>
      </p:pic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CCAFA59F-B13A-420A-BB40-C832FB4F9E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11" y="3429000"/>
            <a:ext cx="4572000" cy="3429000"/>
          </a:xfrm>
          <a:prstGeom prst="rect">
            <a:avLst/>
          </a:prstGeom>
        </p:spPr>
      </p:pic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0D971D3D-0321-49FF-99ED-32BB84B1C1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143" y="3429000"/>
            <a:ext cx="4572000" cy="3429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41E494-A89A-4488-A710-0F7D457539AA}"/>
              </a:ext>
            </a:extLst>
          </p:cNvPr>
          <p:cNvSpPr/>
          <p:nvPr/>
        </p:nvSpPr>
        <p:spPr>
          <a:xfrm>
            <a:off x="417817" y="281609"/>
            <a:ext cx="229511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Test </a:t>
            </a:r>
            <a:r>
              <a:rPr lang="en-US" sz="2800" dirty="0" err="1">
                <a:solidFill>
                  <a:srgbClr val="FF0000"/>
                </a:solidFill>
              </a:rPr>
              <a:t>No.III</a:t>
            </a:r>
            <a:r>
              <a:rPr lang="en-US" sz="2800" dirty="0">
                <a:solidFill>
                  <a:srgbClr val="FF0000"/>
                </a:solidFill>
              </a:rPr>
              <a:t> / 57</a:t>
            </a:r>
          </a:p>
          <a:p>
            <a:pPr algn="ctr"/>
            <a:r>
              <a:rPr lang="en-US" sz="2800" dirty="0">
                <a:solidFill>
                  <a:srgbClr val="0070C0"/>
                </a:solidFill>
              </a:rPr>
              <a:t>U at 10m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EBC469-F329-40FA-84AA-652F126ECE29}"/>
              </a:ext>
            </a:extLst>
          </p:cNvPr>
          <p:cNvSpPr/>
          <p:nvPr/>
        </p:nvSpPr>
        <p:spPr>
          <a:xfrm>
            <a:off x="8869461" y="96943"/>
            <a:ext cx="1023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@0.5 </a:t>
            </a:r>
            <a:r>
              <a:rPr lang="en-US" dirty="0" err="1">
                <a:solidFill>
                  <a:srgbClr val="FF0000"/>
                </a:solidFill>
              </a:rPr>
              <a:t>hrs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D66010-4F39-4703-9F1F-729ED72DB5C4}"/>
              </a:ext>
            </a:extLst>
          </p:cNvPr>
          <p:cNvSpPr/>
          <p:nvPr/>
        </p:nvSpPr>
        <p:spPr>
          <a:xfrm>
            <a:off x="1309096" y="2899778"/>
            <a:ext cx="1083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@120 </a:t>
            </a:r>
            <a:r>
              <a:rPr lang="en-US" dirty="0" err="1">
                <a:solidFill>
                  <a:srgbClr val="FF0000"/>
                </a:solidFill>
              </a:rPr>
              <a:t>hrs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93098B-814A-491C-B057-6A8A6D918E91}"/>
              </a:ext>
            </a:extLst>
          </p:cNvPr>
          <p:cNvSpPr/>
          <p:nvPr/>
        </p:nvSpPr>
        <p:spPr>
          <a:xfrm>
            <a:off x="9338499" y="2899778"/>
            <a:ext cx="1083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@240 </a:t>
            </a:r>
            <a:r>
              <a:rPr lang="en-US" dirty="0" err="1">
                <a:solidFill>
                  <a:srgbClr val="FF0000"/>
                </a:solidFill>
              </a:rPr>
              <a:t>hrs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7256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BF8283F-8B8A-48FD-9099-09CF399D87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972" y="0"/>
            <a:ext cx="4722055" cy="3541541"/>
          </a:xfrm>
          <a:prstGeom prst="rect">
            <a:avLst/>
          </a:prstGeom>
        </p:spPr>
      </p:pic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4EED5315-F94D-442F-BE51-A7E9F73AC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72" y="3168748"/>
            <a:ext cx="4919003" cy="3689252"/>
          </a:xfrm>
          <a:prstGeom prst="rect">
            <a:avLst/>
          </a:prstGeom>
        </p:spPr>
      </p:pic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E36F619E-2131-4356-A029-2FE5B74626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223" y="3168745"/>
            <a:ext cx="4919004" cy="36892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1A9CD6-2083-4B68-B4E2-327CBB6E75EA}"/>
              </a:ext>
            </a:extLst>
          </p:cNvPr>
          <p:cNvSpPr/>
          <p:nvPr/>
        </p:nvSpPr>
        <p:spPr>
          <a:xfrm>
            <a:off x="298030" y="281609"/>
            <a:ext cx="229511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Test </a:t>
            </a:r>
            <a:r>
              <a:rPr lang="en-US" sz="2800" dirty="0" err="1">
                <a:solidFill>
                  <a:srgbClr val="FF0000"/>
                </a:solidFill>
              </a:rPr>
              <a:t>No.III</a:t>
            </a:r>
            <a:r>
              <a:rPr lang="en-US" sz="2800" dirty="0">
                <a:solidFill>
                  <a:srgbClr val="FF0000"/>
                </a:solidFill>
              </a:rPr>
              <a:t> / 57</a:t>
            </a:r>
          </a:p>
          <a:p>
            <a:pPr algn="ctr"/>
            <a:r>
              <a:rPr lang="en-US" sz="2800" dirty="0">
                <a:solidFill>
                  <a:srgbClr val="0070C0"/>
                </a:solidFill>
              </a:rPr>
              <a:t>V at 10m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A2ADAC-754D-4DBB-ABC4-B7B326F2DDF9}"/>
              </a:ext>
            </a:extLst>
          </p:cNvPr>
          <p:cNvSpPr/>
          <p:nvPr/>
        </p:nvSpPr>
        <p:spPr>
          <a:xfrm>
            <a:off x="8869461" y="96943"/>
            <a:ext cx="1023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@0.5 </a:t>
            </a:r>
            <a:r>
              <a:rPr lang="en-US" dirty="0" err="1">
                <a:solidFill>
                  <a:srgbClr val="FF0000"/>
                </a:solidFill>
              </a:rPr>
              <a:t>hrs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F7D064-5284-443F-99D9-BD0841F98E4D}"/>
              </a:ext>
            </a:extLst>
          </p:cNvPr>
          <p:cNvSpPr/>
          <p:nvPr/>
        </p:nvSpPr>
        <p:spPr>
          <a:xfrm>
            <a:off x="1405394" y="2661238"/>
            <a:ext cx="1083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@120 </a:t>
            </a:r>
            <a:r>
              <a:rPr lang="en-US" dirty="0" err="1">
                <a:solidFill>
                  <a:srgbClr val="FF0000"/>
                </a:solidFill>
              </a:rPr>
              <a:t>hrs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037BD4-FC07-47B7-8D27-4D149D0C29DE}"/>
              </a:ext>
            </a:extLst>
          </p:cNvPr>
          <p:cNvSpPr/>
          <p:nvPr/>
        </p:nvSpPr>
        <p:spPr>
          <a:xfrm>
            <a:off x="9663274" y="2661238"/>
            <a:ext cx="1083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@240 </a:t>
            </a:r>
            <a:r>
              <a:rPr lang="en-US" dirty="0" err="1">
                <a:solidFill>
                  <a:srgbClr val="FF0000"/>
                </a:solidFill>
              </a:rPr>
              <a:t>hrs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539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893392-CD59-49BA-B930-152370D29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738" y="646196"/>
            <a:ext cx="7063204" cy="52974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863A646-84B9-4A5A-ACAE-14361C7BD014}"/>
              </a:ext>
            </a:extLst>
          </p:cNvPr>
          <p:cNvSpPr/>
          <p:nvPr/>
        </p:nvSpPr>
        <p:spPr>
          <a:xfrm>
            <a:off x="501456" y="646196"/>
            <a:ext cx="215584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Test </a:t>
            </a:r>
            <a:r>
              <a:rPr lang="en-US" dirty="0" err="1">
                <a:solidFill>
                  <a:srgbClr val="FF0000"/>
                </a:solidFill>
              </a:rPr>
              <a:t>No.III</a:t>
            </a:r>
            <a:r>
              <a:rPr lang="en-US" dirty="0">
                <a:solidFill>
                  <a:srgbClr val="FF0000"/>
                </a:solidFill>
              </a:rPr>
              <a:t> / 57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Zonal wind (U)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Cross-section @180E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6C0BB2-6B9E-446A-9EA6-0D57A242DB9F}"/>
              </a:ext>
            </a:extLst>
          </p:cNvPr>
          <p:cNvSpPr/>
          <p:nvPr/>
        </p:nvSpPr>
        <p:spPr>
          <a:xfrm>
            <a:off x="10474566" y="461530"/>
            <a:ext cx="1083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@120 </a:t>
            </a:r>
            <a:r>
              <a:rPr lang="en-US" dirty="0" err="1">
                <a:solidFill>
                  <a:srgbClr val="FF0000"/>
                </a:solidFill>
              </a:rPr>
              <a:t>hrs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E84F2D-ED2E-43B7-A72B-ACE6388965CC}"/>
              </a:ext>
            </a:extLst>
          </p:cNvPr>
          <p:cNvSpPr/>
          <p:nvPr/>
        </p:nvSpPr>
        <p:spPr>
          <a:xfrm>
            <a:off x="2766408" y="6027138"/>
            <a:ext cx="74938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South                                                                                                                      North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53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56BA8D-3163-4300-A33B-7D2F10655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914" y="808383"/>
            <a:ext cx="7182676" cy="53870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3B0F167-28B6-4AA4-A9DC-C796A1C7310C}"/>
              </a:ext>
            </a:extLst>
          </p:cNvPr>
          <p:cNvSpPr/>
          <p:nvPr/>
        </p:nvSpPr>
        <p:spPr>
          <a:xfrm>
            <a:off x="10474566" y="461530"/>
            <a:ext cx="1083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@120 </a:t>
            </a:r>
            <a:r>
              <a:rPr lang="en-US" dirty="0" err="1">
                <a:solidFill>
                  <a:srgbClr val="FF0000"/>
                </a:solidFill>
              </a:rPr>
              <a:t>hrs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554C92-633E-4BC6-85AF-5D1609005A6D}"/>
              </a:ext>
            </a:extLst>
          </p:cNvPr>
          <p:cNvSpPr/>
          <p:nvPr/>
        </p:nvSpPr>
        <p:spPr>
          <a:xfrm>
            <a:off x="315926" y="646196"/>
            <a:ext cx="207544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Test </a:t>
            </a:r>
            <a:r>
              <a:rPr lang="en-US" dirty="0" err="1">
                <a:solidFill>
                  <a:srgbClr val="FF0000"/>
                </a:solidFill>
              </a:rPr>
              <a:t>No.III</a:t>
            </a:r>
            <a:r>
              <a:rPr lang="en-US" dirty="0">
                <a:solidFill>
                  <a:srgbClr val="FF0000"/>
                </a:solidFill>
              </a:rPr>
              <a:t> / 57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Meridional wind (V)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Cross-section @12N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E3CF85-858A-4622-B106-3B0175D1EAF9}"/>
              </a:ext>
            </a:extLst>
          </p:cNvPr>
          <p:cNvSpPr/>
          <p:nvPr/>
        </p:nvSpPr>
        <p:spPr>
          <a:xfrm>
            <a:off x="2206727" y="6211804"/>
            <a:ext cx="74938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West                                                                                                                           East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263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46D31-08E3-4E98-BEE0-8C5DC566E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/</a:t>
            </a:r>
            <a:r>
              <a:rPr lang="en-US" sz="2800" dirty="0" err="1">
                <a:solidFill>
                  <a:srgbClr val="FF0000"/>
                </a:solidFill>
              </a:rPr>
              <a:t>ufs</a:t>
            </a:r>
            <a:r>
              <a:rPr lang="en-US" sz="2800" dirty="0">
                <a:solidFill>
                  <a:srgbClr val="FF0000"/>
                </a:solidFill>
              </a:rPr>
              <a:t>-weather-model/FV3/</a:t>
            </a:r>
            <a:r>
              <a:rPr lang="en-US" sz="2800" dirty="0" err="1">
                <a:solidFill>
                  <a:srgbClr val="FF0000"/>
                </a:solidFill>
              </a:rPr>
              <a:t>atmos_cubed_sphere</a:t>
            </a:r>
            <a:r>
              <a:rPr lang="en-US" sz="2800" dirty="0">
                <a:solidFill>
                  <a:srgbClr val="FF0000"/>
                </a:solidFill>
              </a:rPr>
              <a:t>/tools/test_cases.F90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0D4A2-14E3-4B91-BBEE-3E1187B5C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62" y="1825624"/>
            <a:ext cx="11290852" cy="24813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</a:rPr>
              <a:t>(I)   </a:t>
            </a:r>
            <a:r>
              <a:rPr lang="en-US" sz="2400" b="1" dirty="0" err="1">
                <a:solidFill>
                  <a:srgbClr val="0070C0"/>
                </a:solidFill>
              </a:rPr>
              <a:t>test_case</a:t>
            </a:r>
            <a:r>
              <a:rPr lang="en-US" sz="2400" b="1" dirty="0">
                <a:solidFill>
                  <a:srgbClr val="0070C0"/>
                </a:solidFill>
              </a:rPr>
              <a:t>=-55 </a:t>
            </a:r>
            <a:r>
              <a:rPr lang="en-US" sz="2400" b="1" dirty="0"/>
              <a:t>in West Pacific with TC center  (10N;180E)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</a:rPr>
              <a:t>(II)  </a:t>
            </a:r>
            <a:r>
              <a:rPr lang="en-US" sz="2400" b="1" dirty="0" err="1">
                <a:solidFill>
                  <a:srgbClr val="0070C0"/>
                </a:solidFill>
              </a:rPr>
              <a:t>test_case</a:t>
            </a:r>
            <a:r>
              <a:rPr lang="en-US" sz="2400" b="1" dirty="0">
                <a:solidFill>
                  <a:srgbClr val="0070C0"/>
                </a:solidFill>
              </a:rPr>
              <a:t>= 55  </a:t>
            </a:r>
            <a:r>
              <a:rPr lang="en-US" sz="2400" b="1" dirty="0"/>
              <a:t>in West Pacific with TC center  (10N;180E)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</a:rPr>
              <a:t>(III) </a:t>
            </a:r>
            <a:r>
              <a:rPr lang="en-US" sz="2400" b="1" dirty="0" err="1">
                <a:solidFill>
                  <a:srgbClr val="0070C0"/>
                </a:solidFill>
              </a:rPr>
              <a:t>test_case</a:t>
            </a:r>
            <a:r>
              <a:rPr lang="en-US" sz="2400" b="1" dirty="0">
                <a:solidFill>
                  <a:srgbClr val="0070C0"/>
                </a:solidFill>
              </a:rPr>
              <a:t>= 57  </a:t>
            </a:r>
            <a:r>
              <a:rPr lang="en-US" sz="2400" b="1" dirty="0"/>
              <a:t>in West Pacific with TC center  (10N;180E) and f-plane (Coriolis  parameter is constant)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</a:rPr>
              <a:t>(IV) </a:t>
            </a:r>
            <a:r>
              <a:rPr lang="en-US" sz="2400" b="1" dirty="0" err="1">
                <a:solidFill>
                  <a:srgbClr val="0070C0"/>
                </a:solidFill>
              </a:rPr>
              <a:t>test_case</a:t>
            </a:r>
            <a:r>
              <a:rPr lang="en-US" sz="2400" b="1" dirty="0">
                <a:solidFill>
                  <a:srgbClr val="0070C0"/>
                </a:solidFill>
              </a:rPr>
              <a:t>=57a </a:t>
            </a:r>
            <a:r>
              <a:rPr lang="en-US" sz="2400" b="1" dirty="0"/>
              <a:t>in West Pacific with TC center (10N; 180E), f-plane and aqua-planet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</a:rPr>
              <a:t>(V) </a:t>
            </a:r>
            <a:r>
              <a:rPr lang="en-US" sz="2400" b="1" dirty="0" err="1">
                <a:solidFill>
                  <a:srgbClr val="0070C0"/>
                </a:solidFill>
              </a:rPr>
              <a:t>test_case</a:t>
            </a:r>
            <a:r>
              <a:rPr lang="en-US" sz="2400" b="1" dirty="0">
                <a:solidFill>
                  <a:srgbClr val="0070C0"/>
                </a:solidFill>
              </a:rPr>
              <a:t>= 4a/b  </a:t>
            </a:r>
            <a:r>
              <a:rPr lang="en-US" sz="2400" b="1" dirty="0"/>
              <a:t>Two-vortices interaction in Atlantic (shallow water model)</a:t>
            </a:r>
          </a:p>
          <a:p>
            <a:pPr marL="0" indent="0">
              <a:buNone/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225073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4BBD0B1-854D-4146-B6D1-A2D2076331D5}"/>
              </a:ext>
            </a:extLst>
          </p:cNvPr>
          <p:cNvSpPr/>
          <p:nvPr/>
        </p:nvSpPr>
        <p:spPr>
          <a:xfrm>
            <a:off x="2001079" y="427004"/>
            <a:ext cx="780553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Test </a:t>
            </a:r>
            <a:r>
              <a:rPr lang="en-US" sz="2400" dirty="0" err="1">
                <a:solidFill>
                  <a:srgbClr val="FF0000"/>
                </a:solidFill>
              </a:rPr>
              <a:t>No.IV</a:t>
            </a:r>
            <a:r>
              <a:rPr lang="en-US" sz="2400" dirty="0">
                <a:solidFill>
                  <a:srgbClr val="FF0000"/>
                </a:solidFill>
              </a:rPr>
              <a:t> (</a:t>
            </a:r>
            <a:r>
              <a:rPr lang="en-US" sz="2400" dirty="0" err="1">
                <a:solidFill>
                  <a:srgbClr val="FF0000"/>
                </a:solidFill>
              </a:rPr>
              <a:t>test_case</a:t>
            </a:r>
            <a:r>
              <a:rPr lang="en-US" sz="2400" dirty="0">
                <a:solidFill>
                  <a:srgbClr val="FF0000"/>
                </a:solidFill>
              </a:rPr>
              <a:t>= 57a) on </a:t>
            </a:r>
            <a:r>
              <a:rPr lang="en-US" sz="2400" dirty="0">
                <a:solidFill>
                  <a:schemeClr val="accent6"/>
                </a:solidFill>
              </a:rPr>
              <a:t>f-plane, aqua-planet</a:t>
            </a:r>
          </a:p>
          <a:p>
            <a:pPr algn="ctr"/>
            <a:r>
              <a:rPr lang="en-US" sz="2400" dirty="0">
                <a:solidFill>
                  <a:srgbClr val="0070C0"/>
                </a:solidFill>
              </a:rPr>
              <a:t>p00=1015.0hPa, </a:t>
            </a:r>
            <a:r>
              <a:rPr lang="en-US" sz="2400" dirty="0" err="1">
                <a:solidFill>
                  <a:srgbClr val="0070C0"/>
                </a:solidFill>
              </a:rPr>
              <a:t>dp</a:t>
            </a:r>
            <a:r>
              <a:rPr lang="en-US" sz="2400" dirty="0">
                <a:solidFill>
                  <a:srgbClr val="0070C0"/>
                </a:solidFill>
              </a:rPr>
              <a:t>=11.15hPa,  </a:t>
            </a:r>
            <a:r>
              <a:rPr lang="en-US" sz="2400" dirty="0" err="1">
                <a:solidFill>
                  <a:srgbClr val="0070C0"/>
                </a:solidFill>
              </a:rPr>
              <a:t>rp</a:t>
            </a:r>
            <a:r>
              <a:rPr lang="en-US" sz="2400" dirty="0">
                <a:solidFill>
                  <a:srgbClr val="0070C0"/>
                </a:solidFill>
              </a:rPr>
              <a:t>=282.0km</a:t>
            </a:r>
          </a:p>
          <a:p>
            <a:r>
              <a:rPr lang="en-US" dirty="0"/>
              <a:t>Surface pressure (PS)   max= 1015.00000000000        min=1004.44141134051</a:t>
            </a:r>
          </a:p>
          <a:p>
            <a:r>
              <a:rPr lang="en-US" dirty="0"/>
              <a:t>U  max =    19.4412124264969       min =   -19.6647077418568</a:t>
            </a:r>
          </a:p>
          <a:p>
            <a:r>
              <a:rPr lang="en-US" dirty="0"/>
              <a:t>V  max =    19.5408117630522       min =   -19.8585596483430</a:t>
            </a:r>
          </a:p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C8BEAA6-A3D1-4DC2-A700-5146613E4297}"/>
              </a:ext>
            </a:extLst>
          </p:cNvPr>
          <p:cNvSpPr/>
          <p:nvPr/>
        </p:nvSpPr>
        <p:spPr>
          <a:xfrm>
            <a:off x="2635036" y="3568389"/>
            <a:ext cx="43753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NSSTM is active (1, 1, 0, 0, 0)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3A10B7-806F-4B0E-824C-254E018790B8}"/>
              </a:ext>
            </a:extLst>
          </p:cNvPr>
          <p:cNvSpPr/>
          <p:nvPr/>
        </p:nvSpPr>
        <p:spPr>
          <a:xfrm>
            <a:off x="1987827" y="4224131"/>
            <a:ext cx="9090992" cy="1811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!&lt; </a:t>
            </a:r>
            <a:r>
              <a:rPr lang="en-US" dirty="0" err="1"/>
              <a:t>nstf_name</a:t>
            </a:r>
            <a:r>
              <a:rPr lang="en-US" dirty="0"/>
              <a:t>(1) : 0 = NSSTM off, 1 = NSSTM on but uncoupled</a:t>
            </a:r>
          </a:p>
          <a:p>
            <a:r>
              <a:rPr lang="en-US" dirty="0"/>
              <a:t>                                            !&lt;                2 = NSSTM on and coupled</a:t>
            </a:r>
          </a:p>
          <a:p>
            <a:r>
              <a:rPr lang="en-US" dirty="0"/>
              <a:t>                                            !&lt; </a:t>
            </a:r>
            <a:r>
              <a:rPr lang="en-US" dirty="0" err="1"/>
              <a:t>nstf_name</a:t>
            </a:r>
            <a:r>
              <a:rPr lang="en-US" dirty="0"/>
              <a:t>(2) : 1 = NSSTM spin up on, 0 = NSSTM spin up off</a:t>
            </a:r>
          </a:p>
          <a:p>
            <a:r>
              <a:rPr lang="en-US" dirty="0"/>
              <a:t>                                            !&lt; </a:t>
            </a:r>
            <a:r>
              <a:rPr lang="en-US" dirty="0" err="1"/>
              <a:t>nstf_name</a:t>
            </a:r>
            <a:r>
              <a:rPr lang="en-US" dirty="0"/>
              <a:t>(3) : 1 = NSST analysis on, 0 = NSSTM analysis off</a:t>
            </a:r>
          </a:p>
          <a:p>
            <a:r>
              <a:rPr lang="en-US" dirty="0"/>
              <a:t>                                            !&lt; </a:t>
            </a:r>
            <a:r>
              <a:rPr lang="en-US" dirty="0" err="1"/>
              <a:t>nstf_name</a:t>
            </a:r>
            <a:r>
              <a:rPr lang="en-US" dirty="0"/>
              <a:t>(4) : zsea1 in mm</a:t>
            </a:r>
          </a:p>
          <a:p>
            <a:r>
              <a:rPr lang="en-US" dirty="0"/>
              <a:t>                                            !&lt; </a:t>
            </a:r>
            <a:r>
              <a:rPr lang="en-US" dirty="0" err="1"/>
              <a:t>nstf_name</a:t>
            </a:r>
            <a:r>
              <a:rPr lang="en-US" dirty="0"/>
              <a:t>(5) : zsea2 in mm</a:t>
            </a:r>
          </a:p>
        </p:txBody>
      </p:sp>
    </p:spTree>
    <p:extLst>
      <p:ext uri="{BB962C8B-B14F-4D97-AF65-F5344CB8AC3E}">
        <p14:creationId xmlns:p14="http://schemas.microsoft.com/office/powerpoint/2010/main" val="39112811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8DFA151D-8D15-4438-BFA9-669E28531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9" y="137774"/>
            <a:ext cx="5833401" cy="4375052"/>
          </a:xfrm>
          <a:prstGeom prst="rect">
            <a:avLst/>
          </a:prstGeom>
        </p:spPr>
      </p:pic>
      <p:pic>
        <p:nvPicPr>
          <p:cNvPr id="7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182BE091-82F9-4C0B-A54B-9991EA0A5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56413"/>
            <a:ext cx="6017101" cy="451282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35433E-99EC-4FE1-B414-F4A65DA8D5F1}"/>
              </a:ext>
            </a:extLst>
          </p:cNvPr>
          <p:cNvSpPr/>
          <p:nvPr/>
        </p:nvSpPr>
        <p:spPr>
          <a:xfrm>
            <a:off x="7353137" y="1671353"/>
            <a:ext cx="4156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Surface temperature=302.15 K </a:t>
            </a:r>
            <a:r>
              <a:rPr lang="en-US" dirty="0">
                <a:solidFill>
                  <a:srgbClr val="0070C0"/>
                </a:solidFill>
              </a:rPr>
              <a:t>@ hour 0.5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49CED6-9BDA-4949-AA6C-B3F8E81C2359}"/>
              </a:ext>
            </a:extLst>
          </p:cNvPr>
          <p:cNvSpPr/>
          <p:nvPr/>
        </p:nvSpPr>
        <p:spPr>
          <a:xfrm>
            <a:off x="1077347" y="4512826"/>
            <a:ext cx="3409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Land_Sea_Ice_mask</a:t>
            </a:r>
            <a:r>
              <a:rPr lang="en-US" dirty="0">
                <a:solidFill>
                  <a:srgbClr val="FF0000"/>
                </a:solidFill>
              </a:rPr>
              <a:t>=0 </a:t>
            </a:r>
            <a:r>
              <a:rPr lang="en-US" dirty="0">
                <a:solidFill>
                  <a:srgbClr val="0070C0"/>
                </a:solidFill>
              </a:rPr>
              <a:t>@ hour 0.5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520C95-3D77-45C5-99D1-6619F1E04AA5}"/>
              </a:ext>
            </a:extLst>
          </p:cNvPr>
          <p:cNvSpPr/>
          <p:nvPr/>
        </p:nvSpPr>
        <p:spPr>
          <a:xfrm>
            <a:off x="7607112" y="363668"/>
            <a:ext cx="24906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Test </a:t>
            </a:r>
            <a:r>
              <a:rPr lang="en-US" sz="2800" dirty="0" err="1">
                <a:solidFill>
                  <a:srgbClr val="FF0000"/>
                </a:solidFill>
              </a:rPr>
              <a:t>No.IV</a:t>
            </a:r>
            <a:r>
              <a:rPr lang="en-US" sz="2800" dirty="0">
                <a:solidFill>
                  <a:srgbClr val="FF0000"/>
                </a:solidFill>
              </a:rPr>
              <a:t> / 57a</a:t>
            </a:r>
          </a:p>
        </p:txBody>
      </p:sp>
    </p:spTree>
    <p:extLst>
      <p:ext uri="{BB962C8B-B14F-4D97-AF65-F5344CB8AC3E}">
        <p14:creationId xmlns:p14="http://schemas.microsoft.com/office/powerpoint/2010/main" val="2425849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E2EC4698-92ED-428C-898D-94858C58A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169" y="52753"/>
            <a:ext cx="4755492" cy="3566620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649C3057-56A1-498A-BB01-43E8C077A9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2" y="3238626"/>
            <a:ext cx="4755491" cy="3566619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5DA8B6AD-4373-4245-8F5D-4019D191AB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787" y="3238626"/>
            <a:ext cx="4755493" cy="356662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56560B6-2F6E-4B3E-AF91-D36BA5C840C1}"/>
              </a:ext>
            </a:extLst>
          </p:cNvPr>
          <p:cNvSpPr/>
          <p:nvPr/>
        </p:nvSpPr>
        <p:spPr>
          <a:xfrm>
            <a:off x="8869461" y="96943"/>
            <a:ext cx="1023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@0.5 </a:t>
            </a:r>
            <a:r>
              <a:rPr lang="en-US" dirty="0" err="1">
                <a:solidFill>
                  <a:srgbClr val="FF0000"/>
                </a:solidFill>
              </a:rPr>
              <a:t>hrs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4F0104-AEB0-406F-84C8-2D8926B4A3B7}"/>
              </a:ext>
            </a:extLst>
          </p:cNvPr>
          <p:cNvSpPr/>
          <p:nvPr/>
        </p:nvSpPr>
        <p:spPr>
          <a:xfrm>
            <a:off x="1405394" y="2661238"/>
            <a:ext cx="1083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@120 </a:t>
            </a:r>
            <a:r>
              <a:rPr lang="en-US" dirty="0" err="1">
                <a:solidFill>
                  <a:srgbClr val="FF0000"/>
                </a:solidFill>
              </a:rPr>
              <a:t>hrs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0E919F-F917-44FB-91C0-8DDE09C483E4}"/>
              </a:ext>
            </a:extLst>
          </p:cNvPr>
          <p:cNvSpPr/>
          <p:nvPr/>
        </p:nvSpPr>
        <p:spPr>
          <a:xfrm>
            <a:off x="9663274" y="2661238"/>
            <a:ext cx="1083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@240 </a:t>
            </a:r>
            <a:r>
              <a:rPr lang="en-US" dirty="0" err="1">
                <a:solidFill>
                  <a:srgbClr val="FF0000"/>
                </a:solidFill>
              </a:rPr>
              <a:t>hrs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BCB616-E9F0-4732-9E4F-0B062C38E77B}"/>
              </a:ext>
            </a:extLst>
          </p:cNvPr>
          <p:cNvSpPr/>
          <p:nvPr/>
        </p:nvSpPr>
        <p:spPr>
          <a:xfrm>
            <a:off x="547548" y="466275"/>
            <a:ext cx="260314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Test </a:t>
            </a:r>
            <a:r>
              <a:rPr lang="en-US" sz="2800" dirty="0" err="1">
                <a:solidFill>
                  <a:srgbClr val="FF0000"/>
                </a:solidFill>
              </a:rPr>
              <a:t>No.IV</a:t>
            </a:r>
            <a:r>
              <a:rPr lang="en-US" sz="2800" dirty="0">
                <a:solidFill>
                  <a:srgbClr val="FF0000"/>
                </a:solidFill>
              </a:rPr>
              <a:t> / 57a</a:t>
            </a:r>
          </a:p>
          <a:p>
            <a:pPr algn="ctr"/>
            <a:r>
              <a:rPr lang="en-US" sz="2800" dirty="0">
                <a:solidFill>
                  <a:srgbClr val="0070C0"/>
                </a:solidFill>
              </a:rPr>
              <a:t>Surface Pressure</a:t>
            </a:r>
          </a:p>
        </p:txBody>
      </p:sp>
    </p:spTree>
    <p:extLst>
      <p:ext uri="{BB962C8B-B14F-4D97-AF65-F5344CB8AC3E}">
        <p14:creationId xmlns:p14="http://schemas.microsoft.com/office/powerpoint/2010/main" val="6771974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D19A07B3-CB0D-4811-AF57-54C4EA6C26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086" y="-1"/>
            <a:ext cx="4622766" cy="3467075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6057EB57-D038-4830-8462-6FE0B05DCD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93" y="3140765"/>
            <a:ext cx="4956311" cy="3717234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C624468A-1233-488F-B02F-D127BC1067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493" y="3140765"/>
            <a:ext cx="4956313" cy="371723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DEE3BA6-971F-4474-9A8B-DB6DC99567A3}"/>
              </a:ext>
            </a:extLst>
          </p:cNvPr>
          <p:cNvSpPr/>
          <p:nvPr/>
        </p:nvSpPr>
        <p:spPr>
          <a:xfrm>
            <a:off x="8869461" y="96943"/>
            <a:ext cx="1023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@0.5 </a:t>
            </a:r>
            <a:r>
              <a:rPr lang="en-US" dirty="0" err="1">
                <a:solidFill>
                  <a:srgbClr val="FF0000"/>
                </a:solidFill>
              </a:rPr>
              <a:t>hrs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E3CB58-035F-44D2-8A72-6CC6FCFF0002}"/>
              </a:ext>
            </a:extLst>
          </p:cNvPr>
          <p:cNvSpPr/>
          <p:nvPr/>
        </p:nvSpPr>
        <p:spPr>
          <a:xfrm>
            <a:off x="1405394" y="2661238"/>
            <a:ext cx="1083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@120 </a:t>
            </a:r>
            <a:r>
              <a:rPr lang="en-US" dirty="0" err="1">
                <a:solidFill>
                  <a:srgbClr val="FF0000"/>
                </a:solidFill>
              </a:rPr>
              <a:t>hrs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9FBEFF-167D-47CC-87D8-65F273D71765}"/>
              </a:ext>
            </a:extLst>
          </p:cNvPr>
          <p:cNvSpPr/>
          <p:nvPr/>
        </p:nvSpPr>
        <p:spPr>
          <a:xfrm>
            <a:off x="9663274" y="2661238"/>
            <a:ext cx="1083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@240 </a:t>
            </a:r>
            <a:r>
              <a:rPr lang="en-US" dirty="0" err="1">
                <a:solidFill>
                  <a:srgbClr val="FF0000"/>
                </a:solidFill>
              </a:rPr>
              <a:t>hrs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F3F95A-CAB7-40CE-8902-DB79CDB9488F}"/>
              </a:ext>
            </a:extLst>
          </p:cNvPr>
          <p:cNvSpPr/>
          <p:nvPr/>
        </p:nvSpPr>
        <p:spPr>
          <a:xfrm>
            <a:off x="320034" y="281609"/>
            <a:ext cx="249068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Test </a:t>
            </a:r>
            <a:r>
              <a:rPr lang="en-US" sz="2800" dirty="0" err="1">
                <a:solidFill>
                  <a:srgbClr val="FF0000"/>
                </a:solidFill>
              </a:rPr>
              <a:t>No.IV</a:t>
            </a:r>
            <a:r>
              <a:rPr lang="en-US" sz="2800" dirty="0">
                <a:solidFill>
                  <a:srgbClr val="FF0000"/>
                </a:solidFill>
              </a:rPr>
              <a:t> / 57a</a:t>
            </a:r>
          </a:p>
          <a:p>
            <a:pPr algn="ctr"/>
            <a:r>
              <a:rPr lang="en-US" sz="2800" dirty="0">
                <a:solidFill>
                  <a:srgbClr val="0070C0"/>
                </a:solidFill>
              </a:rPr>
              <a:t>U at 10m</a:t>
            </a:r>
          </a:p>
        </p:txBody>
      </p:sp>
    </p:spTree>
    <p:extLst>
      <p:ext uri="{BB962C8B-B14F-4D97-AF65-F5344CB8AC3E}">
        <p14:creationId xmlns:p14="http://schemas.microsoft.com/office/powerpoint/2010/main" val="37748391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868E004E-66B1-4B50-8F78-C2156A79B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778" y="0"/>
            <a:ext cx="4707988" cy="3530991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1D986D14-16A9-4DE0-AFAF-AD00EFF934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56" y="3189848"/>
            <a:ext cx="4890868" cy="3668151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D5F2ADB8-CCC1-46B6-A89C-4B4413353E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462" y="3189848"/>
            <a:ext cx="4890869" cy="36681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F28D5A-3823-4678-BBD6-338D12E4DB59}"/>
              </a:ext>
            </a:extLst>
          </p:cNvPr>
          <p:cNvSpPr/>
          <p:nvPr/>
        </p:nvSpPr>
        <p:spPr>
          <a:xfrm>
            <a:off x="8869461" y="96943"/>
            <a:ext cx="1023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@0.5 </a:t>
            </a:r>
            <a:r>
              <a:rPr lang="en-US" dirty="0" err="1">
                <a:solidFill>
                  <a:srgbClr val="FF0000"/>
                </a:solidFill>
              </a:rPr>
              <a:t>hrs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CB2EE3-D9B7-42EC-970D-6B0FC2B905D3}"/>
              </a:ext>
            </a:extLst>
          </p:cNvPr>
          <p:cNvSpPr/>
          <p:nvPr/>
        </p:nvSpPr>
        <p:spPr>
          <a:xfrm>
            <a:off x="1405394" y="2661238"/>
            <a:ext cx="1083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@120 </a:t>
            </a:r>
            <a:r>
              <a:rPr lang="en-US" dirty="0" err="1">
                <a:solidFill>
                  <a:srgbClr val="FF0000"/>
                </a:solidFill>
              </a:rPr>
              <a:t>hrs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FC2D7B-5938-4FA2-BB03-DC59809304CA}"/>
              </a:ext>
            </a:extLst>
          </p:cNvPr>
          <p:cNvSpPr/>
          <p:nvPr/>
        </p:nvSpPr>
        <p:spPr>
          <a:xfrm>
            <a:off x="9663274" y="2661238"/>
            <a:ext cx="1083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@240 </a:t>
            </a:r>
            <a:r>
              <a:rPr lang="en-US" dirty="0" err="1">
                <a:solidFill>
                  <a:srgbClr val="FF0000"/>
                </a:solidFill>
              </a:rPr>
              <a:t>hrs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BE25B6-3FE5-4863-9E08-1D9BFA76E87F}"/>
              </a:ext>
            </a:extLst>
          </p:cNvPr>
          <p:cNvSpPr/>
          <p:nvPr/>
        </p:nvSpPr>
        <p:spPr>
          <a:xfrm>
            <a:off x="200247" y="281609"/>
            <a:ext cx="249068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Test </a:t>
            </a:r>
            <a:r>
              <a:rPr lang="en-US" sz="2800" dirty="0" err="1">
                <a:solidFill>
                  <a:srgbClr val="FF0000"/>
                </a:solidFill>
              </a:rPr>
              <a:t>No.IV</a:t>
            </a:r>
            <a:r>
              <a:rPr lang="en-US" sz="2800" dirty="0">
                <a:solidFill>
                  <a:srgbClr val="FF0000"/>
                </a:solidFill>
              </a:rPr>
              <a:t> / 57a</a:t>
            </a:r>
          </a:p>
          <a:p>
            <a:pPr algn="ctr"/>
            <a:r>
              <a:rPr lang="en-US" sz="2800" dirty="0">
                <a:solidFill>
                  <a:srgbClr val="0070C0"/>
                </a:solidFill>
              </a:rPr>
              <a:t>V at 10m</a:t>
            </a:r>
          </a:p>
        </p:txBody>
      </p:sp>
    </p:spTree>
    <p:extLst>
      <p:ext uri="{BB962C8B-B14F-4D97-AF65-F5344CB8AC3E}">
        <p14:creationId xmlns:p14="http://schemas.microsoft.com/office/powerpoint/2010/main" val="25327921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62FF59ED-7C29-4D87-BE1E-62D01BB762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6785723"/>
              </p:ext>
            </p:extLst>
          </p:nvPr>
        </p:nvGraphicFramePr>
        <p:xfrm>
          <a:off x="956603" y="647113"/>
          <a:ext cx="10522634" cy="5781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EEA444C0-CC50-4266-9CAA-EF2A9AF8BC96}"/>
              </a:ext>
            </a:extLst>
          </p:cNvPr>
          <p:cNvSpPr/>
          <p:nvPr/>
        </p:nvSpPr>
        <p:spPr>
          <a:xfrm>
            <a:off x="3934579" y="244399"/>
            <a:ext cx="43228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Test </a:t>
            </a:r>
            <a:r>
              <a:rPr lang="en-US" sz="2800" dirty="0" err="1">
                <a:solidFill>
                  <a:srgbClr val="FF0000"/>
                </a:solidFill>
              </a:rPr>
              <a:t>No.IV</a:t>
            </a:r>
            <a:r>
              <a:rPr lang="en-US" sz="2800" dirty="0">
                <a:solidFill>
                  <a:srgbClr val="FF0000"/>
                </a:solidFill>
              </a:rPr>
              <a:t> / 57a SLP forecast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FA1ACF-23F3-4AE6-B250-38139CB40511}"/>
              </a:ext>
            </a:extLst>
          </p:cNvPr>
          <p:cNvSpPr/>
          <p:nvPr/>
        </p:nvSpPr>
        <p:spPr>
          <a:xfrm>
            <a:off x="5416304" y="6334540"/>
            <a:ext cx="1556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CC"/>
                </a:solidFill>
              </a:rPr>
              <a:t>Forecast hours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7914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8182C3-DD73-4DD9-90BB-0C9BD1DCA81E}"/>
              </a:ext>
            </a:extLst>
          </p:cNvPr>
          <p:cNvSpPr/>
          <p:nvPr/>
        </p:nvSpPr>
        <p:spPr>
          <a:xfrm>
            <a:off x="648745" y="258901"/>
            <a:ext cx="11158942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HOW TO RUN</a:t>
            </a:r>
          </a:p>
          <a:p>
            <a:r>
              <a:rPr lang="en-US" dirty="0">
                <a:solidFill>
                  <a:srgbClr val="0070C0"/>
                </a:solidFill>
              </a:rPr>
              <a:t>(1) Download the code</a:t>
            </a:r>
          </a:p>
          <a:p>
            <a:r>
              <a:rPr lang="en-US" dirty="0"/>
              <a:t>https://github.com/ufs-community/ufs-weather-model/wiki</a:t>
            </a:r>
          </a:p>
          <a:p>
            <a:r>
              <a:rPr lang="en-US" dirty="0"/>
              <a:t>% git clone </a:t>
            </a:r>
            <a:r>
              <a:rPr lang="en-US" dirty="0">
                <a:hlinkClick r:id="rId2"/>
              </a:rPr>
              <a:t>https://github.com/ufs-community/ufs-weather-model</a:t>
            </a:r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(2) Build</a:t>
            </a:r>
          </a:p>
          <a:p>
            <a:r>
              <a:rPr lang="en-US" dirty="0"/>
              <a:t>https://ufs-weather-model.readthedocs.io/en/ufs-v1.0.0/ContributingDevelopment.html (3.3.1 /3.3.3)</a:t>
            </a:r>
          </a:p>
          <a:p>
            <a:r>
              <a:rPr lang="en-US" dirty="0"/>
              <a:t>cd ./</a:t>
            </a:r>
            <a:r>
              <a:rPr lang="en-US" dirty="0" err="1"/>
              <a:t>modulefiles</a:t>
            </a:r>
            <a:r>
              <a:rPr lang="en-US" dirty="0"/>
              <a:t>/</a:t>
            </a:r>
            <a:r>
              <a:rPr lang="en-US" dirty="0" err="1"/>
              <a:t>hera.intel</a:t>
            </a:r>
            <a:endParaRPr lang="en-US" dirty="0"/>
          </a:p>
          <a:p>
            <a:r>
              <a:rPr lang="en-US" dirty="0"/>
              <a:t>module use .   ---- module load fv3  ---- ./build.sh</a:t>
            </a:r>
          </a:p>
          <a:p>
            <a:r>
              <a:rPr lang="en-US" dirty="0">
                <a:solidFill>
                  <a:srgbClr val="0070C0"/>
                </a:solidFill>
              </a:rPr>
              <a:t>(3) simple-test-case</a:t>
            </a:r>
          </a:p>
          <a:p>
            <a:r>
              <a:rPr lang="en-US" dirty="0"/>
              <a:t>https://github.com/ufs-community/ufs-weather-model/wiki/Getting-Started (3 /4 )</a:t>
            </a:r>
          </a:p>
          <a:p>
            <a:r>
              <a:rPr lang="en-US" dirty="0"/>
              <a:t>% </a:t>
            </a:r>
            <a:r>
              <a:rPr lang="en-US" dirty="0" err="1"/>
              <a:t>wget</a:t>
            </a:r>
            <a:r>
              <a:rPr lang="en-US" dirty="0"/>
              <a:t> https://ftp.emc.ncep.noaa.gov/EIB/UFS/simple-test-case.tar.gz</a:t>
            </a:r>
          </a:p>
          <a:p>
            <a:r>
              <a:rPr lang="en-US" dirty="0">
                <a:solidFill>
                  <a:srgbClr val="0070C0"/>
                </a:solidFill>
              </a:rPr>
              <a:t>(4) </a:t>
            </a:r>
            <a:r>
              <a:rPr lang="en-US" dirty="0" err="1">
                <a:solidFill>
                  <a:srgbClr val="0070C0"/>
                </a:solidFill>
              </a:rPr>
              <a:t>input.nml</a:t>
            </a:r>
            <a:r>
              <a:rPr lang="en-US" dirty="0">
                <a:solidFill>
                  <a:srgbClr val="0070C0"/>
                </a:solidFill>
              </a:rPr>
              <a:t> .... changed</a:t>
            </a:r>
          </a:p>
          <a:p>
            <a:r>
              <a:rPr lang="en-US" dirty="0"/>
              <a:t>&amp;</a:t>
            </a:r>
            <a:r>
              <a:rPr lang="en-US" dirty="0" err="1"/>
              <a:t>test_case_nml</a:t>
            </a:r>
            <a:r>
              <a:rPr lang="en-US" dirty="0"/>
              <a:t>      ----  added ------</a:t>
            </a:r>
          </a:p>
          <a:p>
            <a:r>
              <a:rPr lang="en-US" dirty="0"/>
              <a:t>      </a:t>
            </a:r>
            <a:r>
              <a:rPr lang="en-US" dirty="0" err="1"/>
              <a:t>test_case</a:t>
            </a:r>
            <a:r>
              <a:rPr lang="en-US" dirty="0"/>
              <a:t> = -55</a:t>
            </a:r>
          </a:p>
          <a:p>
            <a:r>
              <a:rPr lang="en-US" dirty="0"/>
              <a:t>      </a:t>
            </a:r>
            <a:r>
              <a:rPr lang="en-US" dirty="0" err="1"/>
              <a:t>bubble_do</a:t>
            </a:r>
            <a:r>
              <a:rPr lang="en-US" dirty="0"/>
              <a:t> = .false.</a:t>
            </a:r>
          </a:p>
          <a:p>
            <a:r>
              <a:rPr lang="en-US" dirty="0"/>
              <a:t>      alpha = 0.</a:t>
            </a:r>
          </a:p>
          <a:p>
            <a:r>
              <a:rPr lang="en-US" dirty="0"/>
              <a:t>      </a:t>
            </a:r>
            <a:r>
              <a:rPr lang="en-US" dirty="0" err="1"/>
              <a:t>Nsolitons</a:t>
            </a:r>
            <a:r>
              <a:rPr lang="en-US" dirty="0"/>
              <a:t> = 1</a:t>
            </a:r>
          </a:p>
          <a:p>
            <a:r>
              <a:rPr lang="en-US" dirty="0"/>
              <a:t>      </a:t>
            </a:r>
            <a:r>
              <a:rPr lang="en-US" dirty="0" err="1"/>
              <a:t>soliton_size</a:t>
            </a:r>
            <a:r>
              <a:rPr lang="en-US" dirty="0"/>
              <a:t> = 750.e3,</a:t>
            </a:r>
          </a:p>
          <a:p>
            <a:r>
              <a:rPr lang="en-US" dirty="0"/>
              <a:t>      </a:t>
            </a:r>
            <a:r>
              <a:rPr lang="en-US" dirty="0" err="1"/>
              <a:t>soliton_Umax</a:t>
            </a:r>
            <a:r>
              <a:rPr lang="en-US" dirty="0"/>
              <a:t> = 50.  /</a:t>
            </a:r>
          </a:p>
          <a:p>
            <a:r>
              <a:rPr lang="en-US" dirty="0"/>
              <a:t>  </a:t>
            </a:r>
            <a:r>
              <a:rPr lang="en-US" dirty="0" err="1"/>
              <a:t>external_ic</a:t>
            </a:r>
            <a:r>
              <a:rPr lang="en-US" dirty="0"/>
              <a:t> = .false.   ----  changed as "false"</a:t>
            </a:r>
          </a:p>
          <a:p>
            <a:r>
              <a:rPr lang="en-US" dirty="0"/>
              <a:t>  </a:t>
            </a:r>
            <a:r>
              <a:rPr lang="en-US" dirty="0" err="1"/>
              <a:t>external_eta</a:t>
            </a:r>
            <a:r>
              <a:rPr lang="en-US" dirty="0"/>
              <a:t> = .false.</a:t>
            </a:r>
          </a:p>
          <a:p>
            <a:r>
              <a:rPr lang="en-US" dirty="0">
                <a:solidFill>
                  <a:srgbClr val="0070C0"/>
                </a:solidFill>
              </a:rPr>
              <a:t>(5) Submit your job and relax</a:t>
            </a:r>
          </a:p>
        </p:txBody>
      </p:sp>
    </p:spTree>
    <p:extLst>
      <p:ext uri="{BB962C8B-B14F-4D97-AF65-F5344CB8AC3E}">
        <p14:creationId xmlns:p14="http://schemas.microsoft.com/office/powerpoint/2010/main" val="27425369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A995BA-787A-4A6F-BF65-2B76AA998F2F}"/>
              </a:ext>
            </a:extLst>
          </p:cNvPr>
          <p:cNvSpPr/>
          <p:nvPr/>
        </p:nvSpPr>
        <p:spPr>
          <a:xfrm>
            <a:off x="225082" y="682516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./</a:t>
            </a:r>
            <a:r>
              <a:rPr lang="en-US" dirty="0" err="1"/>
              <a:t>ufs</a:t>
            </a:r>
            <a:r>
              <a:rPr lang="en-US" dirty="0"/>
              <a:t>-weather-model/FV3/</a:t>
            </a:r>
            <a:r>
              <a:rPr lang="en-US" dirty="0" err="1"/>
              <a:t>io</a:t>
            </a:r>
            <a:r>
              <a:rPr lang="en-US" dirty="0"/>
              <a:t>/FV3GFS_io.F90</a:t>
            </a:r>
          </a:p>
          <a:p>
            <a:r>
              <a:rPr lang="en-US" dirty="0"/>
              <a:t>!--- 2D variables</a:t>
            </a:r>
          </a:p>
          <a:p>
            <a:r>
              <a:rPr lang="en-US" dirty="0"/>
              <a:t>!    ------------</a:t>
            </a:r>
          </a:p>
          <a:p>
            <a:r>
              <a:rPr lang="en-US" dirty="0"/>
              <a:t>        </a:t>
            </a:r>
            <a:r>
              <a:rPr lang="en-US" dirty="0" err="1"/>
              <a:t>Sfcprop</a:t>
            </a:r>
            <a:r>
              <a:rPr lang="en-US" dirty="0"/>
              <a:t>(</a:t>
            </a:r>
            <a:r>
              <a:rPr lang="en-US" dirty="0" err="1"/>
              <a:t>nb</a:t>
            </a:r>
            <a:r>
              <a:rPr lang="en-US" dirty="0"/>
              <a:t>)%</a:t>
            </a:r>
            <a:r>
              <a:rPr lang="en-US" dirty="0" err="1"/>
              <a:t>slmsk</a:t>
            </a:r>
            <a:r>
              <a:rPr lang="en-US" dirty="0"/>
              <a:t>(ix)  = sfc_var2(i,j,1)    !--- </a:t>
            </a:r>
            <a:r>
              <a:rPr lang="en-US" dirty="0" err="1"/>
              <a:t>slmsk</a:t>
            </a:r>
            <a:endParaRPr lang="en-US" dirty="0"/>
          </a:p>
          <a:p>
            <a:r>
              <a:rPr lang="en-US" dirty="0"/>
              <a:t>        </a:t>
            </a:r>
            <a:r>
              <a:rPr lang="en-US" dirty="0" err="1"/>
              <a:t>Sfcprop</a:t>
            </a:r>
            <a:r>
              <a:rPr lang="en-US" dirty="0"/>
              <a:t>(</a:t>
            </a:r>
            <a:r>
              <a:rPr lang="en-US" dirty="0" err="1"/>
              <a:t>nb</a:t>
            </a:r>
            <a:r>
              <a:rPr lang="en-US" dirty="0"/>
              <a:t>)%</a:t>
            </a:r>
            <a:r>
              <a:rPr lang="en-US" dirty="0" err="1"/>
              <a:t>tsfco</a:t>
            </a:r>
            <a:r>
              <a:rPr lang="en-US" dirty="0"/>
              <a:t>(ix)  = sfc_var2(i,j,2)    !--- </a:t>
            </a:r>
            <a:r>
              <a:rPr lang="en-US" dirty="0" err="1"/>
              <a:t>tsfc</a:t>
            </a:r>
            <a:r>
              <a:rPr lang="en-US" dirty="0"/>
              <a:t> (</a:t>
            </a:r>
            <a:r>
              <a:rPr lang="en-US" dirty="0" err="1"/>
              <a:t>tsea</a:t>
            </a:r>
            <a:r>
              <a:rPr lang="en-US" dirty="0"/>
              <a:t> in </a:t>
            </a:r>
            <a:r>
              <a:rPr lang="en-US" dirty="0" err="1"/>
              <a:t>sfc</a:t>
            </a:r>
            <a:r>
              <a:rPr lang="en-US" dirty="0"/>
              <a:t> file)</a:t>
            </a:r>
          </a:p>
          <a:p>
            <a:r>
              <a:rPr lang="en-US" dirty="0"/>
              <a:t>        </a:t>
            </a:r>
            <a:r>
              <a:rPr lang="en-US" dirty="0" err="1"/>
              <a:t>Sfcprop</a:t>
            </a:r>
            <a:r>
              <a:rPr lang="en-US" dirty="0"/>
              <a:t>(</a:t>
            </a:r>
            <a:r>
              <a:rPr lang="en-US" dirty="0" err="1"/>
              <a:t>nb</a:t>
            </a:r>
            <a:r>
              <a:rPr lang="en-US" dirty="0"/>
              <a:t>)%</a:t>
            </a:r>
            <a:r>
              <a:rPr lang="en-US" dirty="0" err="1"/>
              <a:t>weasd</a:t>
            </a:r>
            <a:r>
              <a:rPr lang="en-US" dirty="0"/>
              <a:t>(ix)  = sfc_var2(i,j,3)    !--- </a:t>
            </a:r>
            <a:r>
              <a:rPr lang="en-US" dirty="0" err="1"/>
              <a:t>weasd</a:t>
            </a:r>
            <a:r>
              <a:rPr lang="en-US" dirty="0"/>
              <a:t> (</a:t>
            </a:r>
            <a:r>
              <a:rPr lang="en-US" dirty="0" err="1"/>
              <a:t>sheleg</a:t>
            </a:r>
            <a:r>
              <a:rPr lang="en-US" dirty="0"/>
              <a:t> in </a:t>
            </a:r>
            <a:r>
              <a:rPr lang="en-US" dirty="0" err="1"/>
              <a:t>sfc</a:t>
            </a:r>
            <a:r>
              <a:rPr lang="en-US" dirty="0"/>
              <a:t> file)</a:t>
            </a:r>
          </a:p>
          <a:p>
            <a:r>
              <a:rPr lang="en-US" dirty="0"/>
              <a:t>        </a:t>
            </a:r>
            <a:r>
              <a:rPr lang="en-US" dirty="0" err="1"/>
              <a:t>Sfcprop</a:t>
            </a:r>
            <a:r>
              <a:rPr lang="en-US" dirty="0"/>
              <a:t>(</a:t>
            </a:r>
            <a:r>
              <a:rPr lang="en-US" dirty="0" err="1"/>
              <a:t>nb</a:t>
            </a:r>
            <a:r>
              <a:rPr lang="en-US" dirty="0"/>
              <a:t>)%tg3(ix)    = sfc_var2(i,j,4)    !--- tg3</a:t>
            </a:r>
          </a:p>
          <a:p>
            <a:r>
              <a:rPr lang="en-US" dirty="0"/>
              <a:t>        </a:t>
            </a:r>
            <a:r>
              <a:rPr lang="en-US" dirty="0" err="1"/>
              <a:t>Sfcprop</a:t>
            </a:r>
            <a:r>
              <a:rPr lang="en-US" dirty="0"/>
              <a:t>(</a:t>
            </a:r>
            <a:r>
              <a:rPr lang="en-US" dirty="0" err="1"/>
              <a:t>nb</a:t>
            </a:r>
            <a:r>
              <a:rPr lang="en-US" dirty="0"/>
              <a:t>)%</a:t>
            </a:r>
            <a:r>
              <a:rPr lang="en-US" dirty="0" err="1"/>
              <a:t>zorlo</a:t>
            </a:r>
            <a:r>
              <a:rPr lang="en-US" dirty="0"/>
              <a:t>(ix)  = sfc_var2(i,j,5)    !--- </a:t>
            </a:r>
            <a:r>
              <a:rPr lang="en-US" dirty="0" err="1"/>
              <a:t>zorl</a:t>
            </a:r>
            <a:r>
              <a:rPr lang="en-US" dirty="0"/>
              <a:t> on ocean</a:t>
            </a:r>
          </a:p>
          <a:p>
            <a:r>
              <a:rPr lang="en-US" dirty="0"/>
              <a:t>        </a:t>
            </a:r>
            <a:r>
              <a:rPr lang="en-US" dirty="0" err="1"/>
              <a:t>Sfcprop</a:t>
            </a:r>
            <a:r>
              <a:rPr lang="en-US" dirty="0"/>
              <a:t>(</a:t>
            </a:r>
            <a:r>
              <a:rPr lang="en-US" dirty="0" err="1"/>
              <a:t>nb</a:t>
            </a:r>
            <a:r>
              <a:rPr lang="en-US" dirty="0"/>
              <a:t>)%</a:t>
            </a:r>
            <a:r>
              <a:rPr lang="en-US" dirty="0" err="1"/>
              <a:t>alvsf</a:t>
            </a:r>
            <a:r>
              <a:rPr lang="en-US" dirty="0"/>
              <a:t>(ix)  = sfc_var2(i,j,6)    !--- </a:t>
            </a:r>
            <a:r>
              <a:rPr lang="en-US" dirty="0" err="1"/>
              <a:t>alvsf</a:t>
            </a:r>
            <a:endParaRPr lang="en-US" dirty="0"/>
          </a:p>
          <a:p>
            <a:r>
              <a:rPr lang="en-US" dirty="0"/>
              <a:t>        </a:t>
            </a:r>
            <a:r>
              <a:rPr lang="en-US" dirty="0" err="1"/>
              <a:t>Sfcprop</a:t>
            </a:r>
            <a:r>
              <a:rPr lang="en-US" dirty="0"/>
              <a:t>(</a:t>
            </a:r>
            <a:r>
              <a:rPr lang="en-US" dirty="0" err="1"/>
              <a:t>nb</a:t>
            </a:r>
            <a:r>
              <a:rPr lang="en-US" dirty="0"/>
              <a:t>)%</a:t>
            </a:r>
            <a:r>
              <a:rPr lang="en-US" dirty="0" err="1"/>
              <a:t>alvwf</a:t>
            </a:r>
            <a:r>
              <a:rPr lang="en-US" dirty="0"/>
              <a:t>(ix)  = sfc_var2(i,j,7)    !--- </a:t>
            </a:r>
            <a:r>
              <a:rPr lang="en-US" dirty="0" err="1"/>
              <a:t>alvwf</a:t>
            </a:r>
            <a:endParaRPr lang="en-US" dirty="0"/>
          </a:p>
          <a:p>
            <a:r>
              <a:rPr lang="en-US" dirty="0"/>
              <a:t>        </a:t>
            </a:r>
            <a:r>
              <a:rPr lang="en-US" dirty="0" err="1"/>
              <a:t>Sfcprop</a:t>
            </a:r>
            <a:r>
              <a:rPr lang="en-US" dirty="0"/>
              <a:t>(</a:t>
            </a:r>
            <a:r>
              <a:rPr lang="en-US" dirty="0" err="1"/>
              <a:t>nb</a:t>
            </a:r>
            <a:r>
              <a:rPr lang="en-US" dirty="0"/>
              <a:t>)%</a:t>
            </a:r>
            <a:r>
              <a:rPr lang="en-US" dirty="0" err="1"/>
              <a:t>alnsf</a:t>
            </a:r>
            <a:r>
              <a:rPr lang="en-US" dirty="0"/>
              <a:t>(ix)  = sfc_var2(i,j,8)    !--- </a:t>
            </a:r>
            <a:r>
              <a:rPr lang="en-US" dirty="0" err="1"/>
              <a:t>alnsf</a:t>
            </a:r>
            <a:endParaRPr lang="en-US" dirty="0"/>
          </a:p>
          <a:p>
            <a:r>
              <a:rPr lang="en-US" dirty="0"/>
              <a:t>        </a:t>
            </a:r>
            <a:r>
              <a:rPr lang="en-US" dirty="0" err="1"/>
              <a:t>Sfcprop</a:t>
            </a:r>
            <a:r>
              <a:rPr lang="en-US" dirty="0"/>
              <a:t>(</a:t>
            </a:r>
            <a:r>
              <a:rPr lang="en-US" dirty="0" err="1"/>
              <a:t>nb</a:t>
            </a:r>
            <a:r>
              <a:rPr lang="en-US" dirty="0"/>
              <a:t>)%</a:t>
            </a:r>
            <a:r>
              <a:rPr lang="en-US" dirty="0" err="1"/>
              <a:t>alnwf</a:t>
            </a:r>
            <a:r>
              <a:rPr lang="en-US" dirty="0"/>
              <a:t>(ix)  = sfc_var2(i,j,9)    !--- </a:t>
            </a:r>
            <a:r>
              <a:rPr lang="en-US" dirty="0" err="1"/>
              <a:t>alnwf</a:t>
            </a:r>
            <a:endParaRPr lang="en-US" dirty="0"/>
          </a:p>
          <a:p>
            <a:r>
              <a:rPr lang="en-US" dirty="0"/>
              <a:t>        </a:t>
            </a:r>
            <a:r>
              <a:rPr lang="en-US" dirty="0" err="1"/>
              <a:t>Sfcprop</a:t>
            </a:r>
            <a:r>
              <a:rPr lang="en-US" dirty="0"/>
              <a:t>(</a:t>
            </a:r>
            <a:r>
              <a:rPr lang="en-US" dirty="0" err="1"/>
              <a:t>nb</a:t>
            </a:r>
            <a:r>
              <a:rPr lang="en-US" dirty="0"/>
              <a:t>)%</a:t>
            </a:r>
            <a:r>
              <a:rPr lang="en-US" dirty="0" err="1"/>
              <a:t>facsf</a:t>
            </a:r>
            <a:r>
              <a:rPr lang="en-US" dirty="0"/>
              <a:t>(ix)  = sfc_var2(i,j,10)   !--- </a:t>
            </a:r>
            <a:r>
              <a:rPr lang="en-US" dirty="0" err="1"/>
              <a:t>facsf</a:t>
            </a:r>
            <a:endParaRPr lang="en-US" dirty="0"/>
          </a:p>
          <a:p>
            <a:r>
              <a:rPr lang="en-US" dirty="0"/>
              <a:t>        </a:t>
            </a:r>
            <a:r>
              <a:rPr lang="en-US" dirty="0" err="1"/>
              <a:t>Sfcprop</a:t>
            </a:r>
            <a:r>
              <a:rPr lang="en-US" dirty="0"/>
              <a:t>(</a:t>
            </a:r>
            <a:r>
              <a:rPr lang="en-US" dirty="0" err="1"/>
              <a:t>nb</a:t>
            </a:r>
            <a:r>
              <a:rPr lang="en-US" dirty="0"/>
              <a:t>)%</a:t>
            </a:r>
            <a:r>
              <a:rPr lang="en-US" dirty="0" err="1"/>
              <a:t>facwf</a:t>
            </a:r>
            <a:r>
              <a:rPr lang="en-US" dirty="0"/>
              <a:t>(ix)  = sfc_var2(i,j,11)   !--- </a:t>
            </a:r>
            <a:r>
              <a:rPr lang="en-US" dirty="0" err="1"/>
              <a:t>facwf</a:t>
            </a:r>
            <a:endParaRPr lang="en-US" dirty="0"/>
          </a:p>
          <a:p>
            <a:r>
              <a:rPr lang="en-US" dirty="0"/>
              <a:t>        </a:t>
            </a:r>
            <a:r>
              <a:rPr lang="en-US" dirty="0" err="1"/>
              <a:t>Sfcprop</a:t>
            </a:r>
            <a:r>
              <a:rPr lang="en-US" dirty="0"/>
              <a:t>(</a:t>
            </a:r>
            <a:r>
              <a:rPr lang="en-US" dirty="0" err="1"/>
              <a:t>nb</a:t>
            </a:r>
            <a:r>
              <a:rPr lang="en-US" dirty="0"/>
              <a:t>)%</a:t>
            </a:r>
            <a:r>
              <a:rPr lang="en-US" dirty="0" err="1"/>
              <a:t>vfrac</a:t>
            </a:r>
            <a:r>
              <a:rPr lang="en-US" dirty="0"/>
              <a:t>(ix)  = sfc_var2(i,j,12)   !--- </a:t>
            </a:r>
            <a:r>
              <a:rPr lang="en-US" dirty="0" err="1"/>
              <a:t>vfrac</a:t>
            </a:r>
            <a:endParaRPr lang="en-US" dirty="0"/>
          </a:p>
          <a:p>
            <a:r>
              <a:rPr lang="en-US" dirty="0"/>
              <a:t>        </a:t>
            </a:r>
            <a:r>
              <a:rPr lang="en-US" dirty="0" err="1"/>
              <a:t>Sfcprop</a:t>
            </a:r>
            <a:r>
              <a:rPr lang="en-US" dirty="0"/>
              <a:t>(</a:t>
            </a:r>
            <a:r>
              <a:rPr lang="en-US" dirty="0" err="1"/>
              <a:t>nb</a:t>
            </a:r>
            <a:r>
              <a:rPr lang="en-US" dirty="0"/>
              <a:t>)%canopy(ix) = sfc_var2(i,j,13)   !--- canopy</a:t>
            </a:r>
          </a:p>
          <a:p>
            <a:r>
              <a:rPr lang="en-US" dirty="0"/>
              <a:t>        </a:t>
            </a:r>
            <a:r>
              <a:rPr lang="en-US" dirty="0" err="1"/>
              <a:t>Sfcprop</a:t>
            </a:r>
            <a:r>
              <a:rPr lang="en-US" dirty="0"/>
              <a:t>(</a:t>
            </a:r>
            <a:r>
              <a:rPr lang="en-US" dirty="0" err="1"/>
              <a:t>nb</a:t>
            </a:r>
            <a:r>
              <a:rPr lang="en-US" dirty="0"/>
              <a:t>)%f10m(ix)   = sfc_var2(i,j,14)   !--- f10m</a:t>
            </a:r>
          </a:p>
          <a:p>
            <a:r>
              <a:rPr lang="en-US" dirty="0"/>
              <a:t>        </a:t>
            </a:r>
            <a:r>
              <a:rPr lang="en-US" dirty="0" err="1"/>
              <a:t>Sfcprop</a:t>
            </a:r>
            <a:r>
              <a:rPr lang="en-US" dirty="0"/>
              <a:t>(</a:t>
            </a:r>
            <a:r>
              <a:rPr lang="en-US" dirty="0" err="1"/>
              <a:t>nb</a:t>
            </a:r>
            <a:r>
              <a:rPr lang="en-US" dirty="0"/>
              <a:t>)%t2m(ix)    = sfc_var2(i,j,15)   !--- t2m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68C1B3-0E72-4E04-A737-C7D713BA5129}"/>
              </a:ext>
            </a:extLst>
          </p:cNvPr>
          <p:cNvSpPr/>
          <p:nvPr/>
        </p:nvSpPr>
        <p:spPr>
          <a:xfrm>
            <a:off x="2358682" y="88885"/>
            <a:ext cx="79248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0: NOTE from PE     0: reading surface properties data from INPUT/sfc_data.tile*.nc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F52E4C-C5CC-48A7-9B42-8EA0F9E66C3F}"/>
              </a:ext>
            </a:extLst>
          </p:cNvPr>
          <p:cNvSpPr/>
          <p:nvPr/>
        </p:nvSpPr>
        <p:spPr>
          <a:xfrm>
            <a:off x="7931177" y="3314005"/>
            <a:ext cx="28489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</a:rPr>
              <a:t>Code modification</a:t>
            </a:r>
          </a:p>
        </p:txBody>
      </p:sp>
    </p:spTree>
    <p:extLst>
      <p:ext uri="{BB962C8B-B14F-4D97-AF65-F5344CB8AC3E}">
        <p14:creationId xmlns:p14="http://schemas.microsoft.com/office/powerpoint/2010/main" val="38825661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BADCE1-83E6-4D62-B51A-AC72812A5A35}"/>
              </a:ext>
            </a:extLst>
          </p:cNvPr>
          <p:cNvSpPr/>
          <p:nvPr/>
        </p:nvSpPr>
        <p:spPr>
          <a:xfrm>
            <a:off x="895438" y="204978"/>
            <a:ext cx="9321987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    </a:t>
            </a:r>
            <a:r>
              <a:rPr lang="en-US" dirty="0" err="1"/>
              <a:t>Sfcprop</a:t>
            </a:r>
            <a:r>
              <a:rPr lang="en-US" dirty="0"/>
              <a:t>(</a:t>
            </a:r>
            <a:r>
              <a:rPr lang="en-US" dirty="0" err="1"/>
              <a:t>nb</a:t>
            </a:r>
            <a:r>
              <a:rPr lang="en-US" dirty="0"/>
              <a:t>)%q2m(ix)    = sfc_var2(i,j,16)   !--- q2m</a:t>
            </a:r>
          </a:p>
          <a:p>
            <a:r>
              <a:rPr lang="en-US" dirty="0"/>
              <a:t>        </a:t>
            </a:r>
            <a:r>
              <a:rPr lang="en-US" dirty="0" err="1"/>
              <a:t>Sfcprop</a:t>
            </a:r>
            <a:r>
              <a:rPr lang="en-US" dirty="0"/>
              <a:t>(</a:t>
            </a:r>
            <a:r>
              <a:rPr lang="en-US" dirty="0" err="1"/>
              <a:t>nb</a:t>
            </a:r>
            <a:r>
              <a:rPr lang="en-US" dirty="0"/>
              <a:t>)%</a:t>
            </a:r>
            <a:r>
              <a:rPr lang="en-US" dirty="0" err="1"/>
              <a:t>vtype</a:t>
            </a:r>
            <a:r>
              <a:rPr lang="en-US" dirty="0"/>
              <a:t>(ix)  = sfc_var2(i,j,17)   !--- </a:t>
            </a:r>
            <a:r>
              <a:rPr lang="en-US" dirty="0" err="1"/>
              <a:t>vtype</a:t>
            </a:r>
            <a:endParaRPr lang="en-US" dirty="0"/>
          </a:p>
          <a:p>
            <a:r>
              <a:rPr lang="en-US" dirty="0"/>
              <a:t>        </a:t>
            </a:r>
            <a:r>
              <a:rPr lang="en-US" dirty="0" err="1"/>
              <a:t>Sfcprop</a:t>
            </a:r>
            <a:r>
              <a:rPr lang="en-US" dirty="0"/>
              <a:t>(</a:t>
            </a:r>
            <a:r>
              <a:rPr lang="en-US" dirty="0" err="1"/>
              <a:t>nb</a:t>
            </a:r>
            <a:r>
              <a:rPr lang="en-US" dirty="0"/>
              <a:t>)%</a:t>
            </a:r>
            <a:r>
              <a:rPr lang="en-US" dirty="0" err="1"/>
              <a:t>stype</a:t>
            </a:r>
            <a:r>
              <a:rPr lang="en-US" dirty="0"/>
              <a:t>(ix)  = sfc_var2(i,j,18)   !--- </a:t>
            </a:r>
            <a:r>
              <a:rPr lang="en-US" dirty="0" err="1"/>
              <a:t>stype</a:t>
            </a:r>
            <a:endParaRPr lang="en-US" dirty="0"/>
          </a:p>
          <a:p>
            <a:r>
              <a:rPr lang="en-US" dirty="0"/>
              <a:t>        </a:t>
            </a:r>
            <a:r>
              <a:rPr lang="en-US" dirty="0" err="1"/>
              <a:t>Sfcprop</a:t>
            </a:r>
            <a:r>
              <a:rPr lang="en-US" dirty="0"/>
              <a:t>(</a:t>
            </a:r>
            <a:r>
              <a:rPr lang="en-US" dirty="0" err="1"/>
              <a:t>nb</a:t>
            </a:r>
            <a:r>
              <a:rPr lang="en-US" dirty="0"/>
              <a:t>)%</a:t>
            </a:r>
            <a:r>
              <a:rPr lang="en-US" dirty="0" err="1"/>
              <a:t>uustar</a:t>
            </a:r>
            <a:r>
              <a:rPr lang="en-US" dirty="0"/>
              <a:t>(ix) = sfc_var2(i,j,19)   !--- </a:t>
            </a:r>
            <a:r>
              <a:rPr lang="en-US" dirty="0" err="1"/>
              <a:t>uustar</a:t>
            </a:r>
            <a:endParaRPr lang="en-US" dirty="0"/>
          </a:p>
          <a:p>
            <a:r>
              <a:rPr lang="en-US" dirty="0"/>
              <a:t>        </a:t>
            </a:r>
            <a:r>
              <a:rPr lang="en-US" dirty="0" err="1"/>
              <a:t>Sfcprop</a:t>
            </a:r>
            <a:r>
              <a:rPr lang="en-US" dirty="0"/>
              <a:t>(</a:t>
            </a:r>
            <a:r>
              <a:rPr lang="en-US" dirty="0" err="1"/>
              <a:t>nb</a:t>
            </a:r>
            <a:r>
              <a:rPr lang="en-US" dirty="0"/>
              <a:t>)%</a:t>
            </a:r>
            <a:r>
              <a:rPr lang="en-US" dirty="0" err="1"/>
              <a:t>ffmm</a:t>
            </a:r>
            <a:r>
              <a:rPr lang="en-US" dirty="0"/>
              <a:t>(ix)   = sfc_var2(i,j,20)   !--- </a:t>
            </a:r>
            <a:r>
              <a:rPr lang="en-US" dirty="0" err="1"/>
              <a:t>ffmm</a:t>
            </a:r>
            <a:endParaRPr lang="en-US" dirty="0"/>
          </a:p>
          <a:p>
            <a:r>
              <a:rPr lang="en-US" dirty="0"/>
              <a:t>        </a:t>
            </a:r>
            <a:r>
              <a:rPr lang="en-US" dirty="0" err="1"/>
              <a:t>Sfcprop</a:t>
            </a:r>
            <a:r>
              <a:rPr lang="en-US" dirty="0"/>
              <a:t>(</a:t>
            </a:r>
            <a:r>
              <a:rPr lang="en-US" dirty="0" err="1"/>
              <a:t>nb</a:t>
            </a:r>
            <a:r>
              <a:rPr lang="en-US" dirty="0"/>
              <a:t>)%</a:t>
            </a:r>
            <a:r>
              <a:rPr lang="en-US" dirty="0" err="1"/>
              <a:t>ffhh</a:t>
            </a:r>
            <a:r>
              <a:rPr lang="en-US" dirty="0"/>
              <a:t>(ix)   = sfc_var2(i,j,21)   !--- </a:t>
            </a:r>
            <a:r>
              <a:rPr lang="en-US" dirty="0" err="1"/>
              <a:t>ffhh</a:t>
            </a:r>
            <a:endParaRPr lang="en-US" dirty="0"/>
          </a:p>
          <a:p>
            <a:r>
              <a:rPr lang="en-US" dirty="0"/>
              <a:t>        </a:t>
            </a:r>
            <a:r>
              <a:rPr lang="en-US" dirty="0" err="1"/>
              <a:t>Sfcprop</a:t>
            </a:r>
            <a:r>
              <a:rPr lang="en-US" dirty="0"/>
              <a:t>(</a:t>
            </a:r>
            <a:r>
              <a:rPr lang="en-US" dirty="0" err="1"/>
              <a:t>nb</a:t>
            </a:r>
            <a:r>
              <a:rPr lang="en-US" dirty="0"/>
              <a:t>)%</a:t>
            </a:r>
            <a:r>
              <a:rPr lang="en-US" dirty="0" err="1"/>
              <a:t>hice</a:t>
            </a:r>
            <a:r>
              <a:rPr lang="en-US" dirty="0"/>
              <a:t>(ix)   = sfc_var2(i,j,22)   !--- </a:t>
            </a:r>
            <a:r>
              <a:rPr lang="en-US" dirty="0" err="1"/>
              <a:t>hice</a:t>
            </a:r>
            <a:endParaRPr lang="en-US" dirty="0"/>
          </a:p>
          <a:p>
            <a:r>
              <a:rPr lang="en-US" dirty="0"/>
              <a:t>        </a:t>
            </a:r>
            <a:r>
              <a:rPr lang="en-US" dirty="0" err="1"/>
              <a:t>Sfcprop</a:t>
            </a:r>
            <a:r>
              <a:rPr lang="en-US" dirty="0"/>
              <a:t>(</a:t>
            </a:r>
            <a:r>
              <a:rPr lang="en-US" dirty="0" err="1"/>
              <a:t>nb</a:t>
            </a:r>
            <a:r>
              <a:rPr lang="en-US" dirty="0"/>
              <a:t>)%</a:t>
            </a:r>
            <a:r>
              <a:rPr lang="en-US" dirty="0" err="1"/>
              <a:t>fice</a:t>
            </a:r>
            <a:r>
              <a:rPr lang="en-US" dirty="0"/>
              <a:t>(ix)   = sfc_var2(i,j,23)   !--- </a:t>
            </a:r>
            <a:r>
              <a:rPr lang="en-US" dirty="0" err="1"/>
              <a:t>fice</a:t>
            </a:r>
            <a:endParaRPr lang="en-US" dirty="0"/>
          </a:p>
          <a:p>
            <a:r>
              <a:rPr lang="en-US" dirty="0"/>
              <a:t>        </a:t>
            </a:r>
            <a:r>
              <a:rPr lang="en-US" dirty="0" err="1"/>
              <a:t>Sfcprop</a:t>
            </a:r>
            <a:r>
              <a:rPr lang="en-US" dirty="0"/>
              <a:t>(</a:t>
            </a:r>
            <a:r>
              <a:rPr lang="en-US" dirty="0" err="1"/>
              <a:t>nb</a:t>
            </a:r>
            <a:r>
              <a:rPr lang="en-US" dirty="0"/>
              <a:t>)%</a:t>
            </a:r>
            <a:r>
              <a:rPr lang="en-US" dirty="0" err="1"/>
              <a:t>tisfc</a:t>
            </a:r>
            <a:r>
              <a:rPr lang="en-US" dirty="0"/>
              <a:t>(ix)  = sfc_var2(i,j,24)   !--- </a:t>
            </a:r>
            <a:r>
              <a:rPr lang="en-US" dirty="0" err="1"/>
              <a:t>tisfc</a:t>
            </a:r>
            <a:endParaRPr lang="en-US" dirty="0"/>
          </a:p>
          <a:p>
            <a:r>
              <a:rPr lang="en-US" dirty="0"/>
              <a:t>        </a:t>
            </a:r>
            <a:r>
              <a:rPr lang="en-US" dirty="0" err="1"/>
              <a:t>Sfcprop</a:t>
            </a:r>
            <a:r>
              <a:rPr lang="en-US" dirty="0"/>
              <a:t>(</a:t>
            </a:r>
            <a:r>
              <a:rPr lang="en-US" dirty="0" err="1"/>
              <a:t>nb</a:t>
            </a:r>
            <a:r>
              <a:rPr lang="en-US" dirty="0"/>
              <a:t>)%</a:t>
            </a:r>
            <a:r>
              <a:rPr lang="en-US" dirty="0" err="1"/>
              <a:t>tprcp</a:t>
            </a:r>
            <a:r>
              <a:rPr lang="en-US" dirty="0"/>
              <a:t>(ix)  = sfc_var2(i,j,25)   !--- </a:t>
            </a:r>
            <a:r>
              <a:rPr lang="en-US" dirty="0" err="1"/>
              <a:t>tprcp</a:t>
            </a:r>
            <a:endParaRPr lang="en-US" dirty="0"/>
          </a:p>
          <a:p>
            <a:r>
              <a:rPr lang="en-US" dirty="0"/>
              <a:t>        </a:t>
            </a:r>
            <a:r>
              <a:rPr lang="en-US" dirty="0" err="1"/>
              <a:t>Sfcprop</a:t>
            </a:r>
            <a:r>
              <a:rPr lang="en-US" dirty="0"/>
              <a:t>(</a:t>
            </a:r>
            <a:r>
              <a:rPr lang="en-US" dirty="0" err="1"/>
              <a:t>nb</a:t>
            </a:r>
            <a:r>
              <a:rPr lang="en-US" dirty="0"/>
              <a:t>)%</a:t>
            </a:r>
            <a:r>
              <a:rPr lang="en-US" dirty="0" err="1"/>
              <a:t>srflag</a:t>
            </a:r>
            <a:r>
              <a:rPr lang="en-US" dirty="0"/>
              <a:t>(ix) = sfc_var2(i,j,26)   !--- </a:t>
            </a:r>
            <a:r>
              <a:rPr lang="en-US" dirty="0" err="1"/>
              <a:t>srflag</a:t>
            </a:r>
            <a:endParaRPr lang="en-US" dirty="0"/>
          </a:p>
          <a:p>
            <a:r>
              <a:rPr lang="en-US" dirty="0"/>
              <a:t>        </a:t>
            </a:r>
            <a:r>
              <a:rPr lang="en-US" dirty="0" err="1"/>
              <a:t>Sfcprop</a:t>
            </a:r>
            <a:r>
              <a:rPr lang="en-US" dirty="0"/>
              <a:t>(</a:t>
            </a:r>
            <a:r>
              <a:rPr lang="en-US" dirty="0" err="1"/>
              <a:t>nb</a:t>
            </a:r>
            <a:r>
              <a:rPr lang="en-US" dirty="0"/>
              <a:t>)%</a:t>
            </a:r>
            <a:r>
              <a:rPr lang="en-US" dirty="0" err="1"/>
              <a:t>snowd</a:t>
            </a:r>
            <a:r>
              <a:rPr lang="en-US" dirty="0"/>
              <a:t>(ix)  = sfc_var2(i,j,27)   !--- </a:t>
            </a:r>
            <a:r>
              <a:rPr lang="en-US" dirty="0" err="1"/>
              <a:t>snowd</a:t>
            </a:r>
            <a:r>
              <a:rPr lang="en-US" dirty="0"/>
              <a:t> (</a:t>
            </a:r>
            <a:r>
              <a:rPr lang="en-US" dirty="0" err="1"/>
              <a:t>snwdph</a:t>
            </a:r>
            <a:r>
              <a:rPr lang="en-US" dirty="0"/>
              <a:t> in the file)</a:t>
            </a:r>
          </a:p>
          <a:p>
            <a:r>
              <a:rPr lang="en-US" dirty="0"/>
              <a:t>        </a:t>
            </a:r>
            <a:r>
              <a:rPr lang="en-US" dirty="0" err="1"/>
              <a:t>Sfcprop</a:t>
            </a:r>
            <a:r>
              <a:rPr lang="en-US" dirty="0"/>
              <a:t>(</a:t>
            </a:r>
            <a:r>
              <a:rPr lang="en-US" dirty="0" err="1"/>
              <a:t>nb</a:t>
            </a:r>
            <a:r>
              <a:rPr lang="en-US" dirty="0"/>
              <a:t>)%</a:t>
            </a:r>
            <a:r>
              <a:rPr lang="en-US" dirty="0" err="1"/>
              <a:t>shdmin</a:t>
            </a:r>
            <a:r>
              <a:rPr lang="en-US" dirty="0"/>
              <a:t>(ix) = sfc_var2(i,j,28)   !--- </a:t>
            </a:r>
            <a:r>
              <a:rPr lang="en-US" dirty="0" err="1"/>
              <a:t>shdmin</a:t>
            </a:r>
            <a:endParaRPr lang="en-US" dirty="0"/>
          </a:p>
          <a:p>
            <a:r>
              <a:rPr lang="en-US" dirty="0"/>
              <a:t>        </a:t>
            </a:r>
            <a:r>
              <a:rPr lang="en-US" dirty="0" err="1"/>
              <a:t>Sfcprop</a:t>
            </a:r>
            <a:r>
              <a:rPr lang="en-US" dirty="0"/>
              <a:t>(</a:t>
            </a:r>
            <a:r>
              <a:rPr lang="en-US" dirty="0" err="1"/>
              <a:t>nb</a:t>
            </a:r>
            <a:r>
              <a:rPr lang="en-US" dirty="0"/>
              <a:t>)%</a:t>
            </a:r>
            <a:r>
              <a:rPr lang="en-US" dirty="0" err="1"/>
              <a:t>shdmax</a:t>
            </a:r>
            <a:r>
              <a:rPr lang="en-US" dirty="0"/>
              <a:t>(ix) = sfc_var2(i,j,29)   !--- </a:t>
            </a:r>
            <a:r>
              <a:rPr lang="en-US" dirty="0" err="1"/>
              <a:t>shdmax</a:t>
            </a:r>
            <a:endParaRPr lang="en-US" dirty="0"/>
          </a:p>
          <a:p>
            <a:r>
              <a:rPr lang="en-US" dirty="0"/>
              <a:t>        </a:t>
            </a:r>
            <a:r>
              <a:rPr lang="en-US" dirty="0" err="1"/>
              <a:t>Sfcprop</a:t>
            </a:r>
            <a:r>
              <a:rPr lang="en-US" dirty="0"/>
              <a:t>(</a:t>
            </a:r>
            <a:r>
              <a:rPr lang="en-US" dirty="0" err="1"/>
              <a:t>nb</a:t>
            </a:r>
            <a:r>
              <a:rPr lang="en-US" dirty="0"/>
              <a:t>)%slope(ix)  = sfc_var2(i,j,30)   !--- slope</a:t>
            </a:r>
          </a:p>
          <a:p>
            <a:r>
              <a:rPr lang="en-US" dirty="0"/>
              <a:t>        </a:t>
            </a:r>
            <a:r>
              <a:rPr lang="en-US" dirty="0" err="1"/>
              <a:t>Sfcprop</a:t>
            </a:r>
            <a:r>
              <a:rPr lang="en-US" dirty="0"/>
              <a:t>(</a:t>
            </a:r>
            <a:r>
              <a:rPr lang="en-US" dirty="0" err="1"/>
              <a:t>nb</a:t>
            </a:r>
            <a:r>
              <a:rPr lang="en-US" dirty="0"/>
              <a:t>)%</a:t>
            </a:r>
            <a:r>
              <a:rPr lang="en-US" dirty="0" err="1"/>
              <a:t>snoalb</a:t>
            </a:r>
            <a:r>
              <a:rPr lang="en-US" dirty="0"/>
              <a:t>(ix) = sfc_var2(i,j,31)   !--- </a:t>
            </a:r>
            <a:r>
              <a:rPr lang="en-US" dirty="0" err="1"/>
              <a:t>snoalb</a:t>
            </a:r>
            <a:endParaRPr lang="en-US" dirty="0"/>
          </a:p>
          <a:p>
            <a:r>
              <a:rPr lang="en-US" dirty="0"/>
              <a:t>        </a:t>
            </a:r>
            <a:r>
              <a:rPr lang="en-US" dirty="0" err="1"/>
              <a:t>Sfcprop</a:t>
            </a:r>
            <a:r>
              <a:rPr lang="en-US" dirty="0"/>
              <a:t>(</a:t>
            </a:r>
            <a:r>
              <a:rPr lang="en-US" dirty="0" err="1"/>
              <a:t>nb</a:t>
            </a:r>
            <a:r>
              <a:rPr lang="en-US" dirty="0"/>
              <a:t>)%</a:t>
            </a:r>
            <a:r>
              <a:rPr lang="en-US" dirty="0" err="1"/>
              <a:t>sncovr</a:t>
            </a:r>
            <a:r>
              <a:rPr lang="en-US" dirty="0"/>
              <a:t>(ix) = sfc_var2(i,j,32)   !--- </a:t>
            </a:r>
            <a:r>
              <a:rPr lang="en-US" dirty="0" err="1"/>
              <a:t>sncovr</a:t>
            </a:r>
            <a:endParaRPr lang="en-US" dirty="0"/>
          </a:p>
          <a:p>
            <a:r>
              <a:rPr lang="en-US" dirty="0"/>
              <a:t>        if(</a:t>
            </a:r>
            <a:r>
              <a:rPr lang="en-US" dirty="0" err="1"/>
              <a:t>Model%cplflx</a:t>
            </a:r>
            <a:r>
              <a:rPr lang="en-US" dirty="0"/>
              <a:t>) then</a:t>
            </a:r>
          </a:p>
          <a:p>
            <a:r>
              <a:rPr lang="en-US" dirty="0"/>
              <a:t>          </a:t>
            </a:r>
            <a:r>
              <a:rPr lang="en-US" dirty="0" err="1"/>
              <a:t>Sfcprop</a:t>
            </a:r>
            <a:r>
              <a:rPr lang="en-US" dirty="0"/>
              <a:t>(</a:t>
            </a:r>
            <a:r>
              <a:rPr lang="en-US" dirty="0" err="1"/>
              <a:t>nb</a:t>
            </a:r>
            <a:r>
              <a:rPr lang="en-US" dirty="0"/>
              <a:t>)%</a:t>
            </a:r>
            <a:r>
              <a:rPr lang="en-US" dirty="0" err="1"/>
              <a:t>tsfcl</a:t>
            </a:r>
            <a:r>
              <a:rPr lang="en-US" dirty="0"/>
              <a:t>(ix)  = sfc_var2(i,j,33) !--- </a:t>
            </a:r>
            <a:r>
              <a:rPr lang="en-US" dirty="0" err="1"/>
              <a:t>sfcl</a:t>
            </a:r>
            <a:r>
              <a:rPr lang="en-US" dirty="0"/>
              <a:t>  (temp on land portion of a cell)</a:t>
            </a:r>
          </a:p>
          <a:p>
            <a:r>
              <a:rPr lang="en-US" dirty="0"/>
              <a:t>          </a:t>
            </a:r>
            <a:r>
              <a:rPr lang="en-US" dirty="0" err="1"/>
              <a:t>Sfcprop</a:t>
            </a:r>
            <a:r>
              <a:rPr lang="en-US" dirty="0"/>
              <a:t>(</a:t>
            </a:r>
            <a:r>
              <a:rPr lang="en-US" dirty="0" err="1"/>
              <a:t>nb</a:t>
            </a:r>
            <a:r>
              <a:rPr lang="en-US" dirty="0"/>
              <a:t>)%</a:t>
            </a:r>
            <a:r>
              <a:rPr lang="en-US" dirty="0" err="1"/>
              <a:t>zorll</a:t>
            </a:r>
            <a:r>
              <a:rPr lang="en-US" dirty="0"/>
              <a:t>(ix)  = sfc_var2(i,j,34) !--- </a:t>
            </a:r>
            <a:r>
              <a:rPr lang="en-US" dirty="0" err="1"/>
              <a:t>zorll</a:t>
            </a:r>
            <a:r>
              <a:rPr lang="en-US" dirty="0"/>
              <a:t> (</a:t>
            </a:r>
            <a:r>
              <a:rPr lang="en-US" dirty="0" err="1"/>
              <a:t>zorl</a:t>
            </a:r>
            <a:r>
              <a:rPr lang="en-US" dirty="0"/>
              <a:t> on land portion of a cell)</a:t>
            </a:r>
          </a:p>
          <a:p>
            <a:r>
              <a:rPr lang="en-US" dirty="0"/>
              <a:t>        end if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5486E7-8EB9-462B-946C-D76C46C2D0B1}"/>
              </a:ext>
            </a:extLst>
          </p:cNvPr>
          <p:cNvSpPr/>
          <p:nvPr/>
        </p:nvSpPr>
        <p:spPr>
          <a:xfrm>
            <a:off x="8129960" y="1670735"/>
            <a:ext cx="28489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</a:rPr>
              <a:t>Code modification</a:t>
            </a:r>
          </a:p>
        </p:txBody>
      </p:sp>
    </p:spTree>
    <p:extLst>
      <p:ext uri="{BB962C8B-B14F-4D97-AF65-F5344CB8AC3E}">
        <p14:creationId xmlns:p14="http://schemas.microsoft.com/office/powerpoint/2010/main" val="6634640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A15473-ED50-480D-8A34-7658F28BBEAB}"/>
              </a:ext>
            </a:extLst>
          </p:cNvPr>
          <p:cNvSpPr/>
          <p:nvPr/>
        </p:nvSpPr>
        <p:spPr>
          <a:xfrm>
            <a:off x="903681" y="1332305"/>
            <a:ext cx="4324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./</a:t>
            </a:r>
            <a:r>
              <a:rPr lang="en-US" dirty="0" err="1">
                <a:solidFill>
                  <a:srgbClr val="0070C0"/>
                </a:solidFill>
              </a:rPr>
              <a:t>ufs</a:t>
            </a:r>
            <a:r>
              <a:rPr lang="en-US" dirty="0">
                <a:solidFill>
                  <a:srgbClr val="0070C0"/>
                </a:solidFill>
              </a:rPr>
              <a:t>-weather-model/FV3/</a:t>
            </a:r>
            <a:r>
              <a:rPr lang="en-US" dirty="0" err="1">
                <a:solidFill>
                  <a:srgbClr val="0070C0"/>
                </a:solidFill>
              </a:rPr>
              <a:t>io</a:t>
            </a:r>
            <a:r>
              <a:rPr lang="en-US" dirty="0">
                <a:solidFill>
                  <a:srgbClr val="0070C0"/>
                </a:solidFill>
              </a:rPr>
              <a:t>/FV3GFS_io.F90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219E33-BEB0-478A-B35C-9A055EE94CD4}"/>
              </a:ext>
            </a:extLst>
          </p:cNvPr>
          <p:cNvSpPr/>
          <p:nvPr/>
        </p:nvSpPr>
        <p:spPr>
          <a:xfrm>
            <a:off x="903681" y="1838456"/>
            <a:ext cx="5192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./</a:t>
            </a:r>
            <a:r>
              <a:rPr lang="en-US" dirty="0" err="1">
                <a:solidFill>
                  <a:srgbClr val="0070C0"/>
                </a:solidFill>
              </a:rPr>
              <a:t>ufs</a:t>
            </a:r>
            <a:r>
              <a:rPr lang="en-US" dirty="0">
                <a:solidFill>
                  <a:srgbClr val="0070C0"/>
                </a:solidFill>
              </a:rPr>
              <a:t>-weather-model/FV3/</a:t>
            </a:r>
            <a:r>
              <a:rPr lang="en-US" dirty="0" err="1">
                <a:solidFill>
                  <a:srgbClr val="0070C0"/>
                </a:solidFill>
              </a:rPr>
              <a:t>gfsphysics</a:t>
            </a:r>
            <a:r>
              <a:rPr lang="en-US" dirty="0">
                <a:solidFill>
                  <a:srgbClr val="0070C0"/>
                </a:solidFill>
              </a:rPr>
              <a:t>/physics/</a:t>
            </a:r>
            <a:r>
              <a:rPr lang="en-US" dirty="0" err="1">
                <a:solidFill>
                  <a:srgbClr val="0070C0"/>
                </a:solidFill>
              </a:rPr>
              <a:t>sfcsub.F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D41408-319F-481F-AEC8-5F0D954B08AD}"/>
              </a:ext>
            </a:extLst>
          </p:cNvPr>
          <p:cNvSpPr/>
          <p:nvPr/>
        </p:nvSpPr>
        <p:spPr>
          <a:xfrm>
            <a:off x="1008695" y="2486661"/>
            <a:ext cx="43849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#ifdef </a:t>
            </a:r>
            <a:r>
              <a:rPr lang="en-US" dirty="0">
                <a:solidFill>
                  <a:srgbClr val="FF0000"/>
                </a:solidFill>
              </a:rPr>
              <a:t>TC_AQUA</a:t>
            </a:r>
          </a:p>
          <a:p>
            <a:r>
              <a:rPr lang="en-US" dirty="0"/>
              <a:t>          ------------------------------------------------</a:t>
            </a:r>
          </a:p>
          <a:p>
            <a:r>
              <a:rPr lang="en-US" dirty="0"/>
              <a:t>#else</a:t>
            </a:r>
          </a:p>
          <a:p>
            <a:r>
              <a:rPr lang="en-US" dirty="0"/>
              <a:t>          ------------------------------------------------</a:t>
            </a:r>
          </a:p>
          <a:p>
            <a:r>
              <a:rPr lang="en-US" dirty="0"/>
              <a:t>#endif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47E330-2765-4853-B3FA-6478176B71B2}"/>
              </a:ext>
            </a:extLst>
          </p:cNvPr>
          <p:cNvSpPr/>
          <p:nvPr/>
        </p:nvSpPr>
        <p:spPr>
          <a:xfrm>
            <a:off x="1008695" y="4048367"/>
            <a:ext cx="42193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#</a:t>
            </a:r>
            <a:r>
              <a:rPr lang="en-US" dirty="0" err="1"/>
              <a:t>ifndef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TC_AQUA</a:t>
            </a:r>
          </a:p>
          <a:p>
            <a:r>
              <a:rPr lang="en-US" dirty="0"/>
              <a:t>          ------------------------------------------------</a:t>
            </a:r>
          </a:p>
          <a:p>
            <a:r>
              <a:rPr lang="en-US" dirty="0"/>
              <a:t>#else</a:t>
            </a:r>
          </a:p>
          <a:p>
            <a:r>
              <a:rPr lang="en-US" dirty="0"/>
              <a:t>          ------------------------------------------------</a:t>
            </a:r>
          </a:p>
          <a:p>
            <a:r>
              <a:rPr lang="en-US" dirty="0"/>
              <a:t>#endif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A0D3F3-12A7-4079-B391-E901D2DF6997}"/>
              </a:ext>
            </a:extLst>
          </p:cNvPr>
          <p:cNvSpPr/>
          <p:nvPr/>
        </p:nvSpPr>
        <p:spPr>
          <a:xfrm>
            <a:off x="298462" y="592704"/>
            <a:ext cx="110790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So far, two codes need to be modified for </a:t>
            </a:r>
            <a:r>
              <a:rPr lang="en-US" sz="2000" dirty="0">
                <a:solidFill>
                  <a:srgbClr val="0000CC"/>
                </a:solidFill>
              </a:rPr>
              <a:t>TC_AQUA</a:t>
            </a:r>
            <a:r>
              <a:rPr lang="en-US" sz="2000" dirty="0">
                <a:solidFill>
                  <a:srgbClr val="FF0000"/>
                </a:solidFill>
              </a:rPr>
              <a:t>, and more changes for </a:t>
            </a:r>
            <a:r>
              <a:rPr lang="en-US" sz="2000" dirty="0">
                <a:solidFill>
                  <a:srgbClr val="0000CC"/>
                </a:solidFill>
              </a:rPr>
              <a:t>FV3GFS shallow water model</a:t>
            </a:r>
            <a:r>
              <a:rPr lang="en-US" sz="20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9CA51F-246F-4392-87D6-5C37A73FB7C7}"/>
              </a:ext>
            </a:extLst>
          </p:cNvPr>
          <p:cNvSpPr/>
          <p:nvPr/>
        </p:nvSpPr>
        <p:spPr>
          <a:xfrm>
            <a:off x="6355947" y="2321008"/>
            <a:ext cx="43849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#ifdef </a:t>
            </a:r>
            <a:r>
              <a:rPr lang="en-US" dirty="0">
                <a:solidFill>
                  <a:srgbClr val="230AB6"/>
                </a:solidFill>
              </a:rPr>
              <a:t>SW_DYNAMICS</a:t>
            </a:r>
          </a:p>
          <a:p>
            <a:r>
              <a:rPr lang="en-US" dirty="0"/>
              <a:t>          ------------------------------------------------</a:t>
            </a:r>
          </a:p>
          <a:p>
            <a:r>
              <a:rPr lang="en-US" dirty="0"/>
              <a:t>#else</a:t>
            </a:r>
          </a:p>
          <a:p>
            <a:r>
              <a:rPr lang="en-US" dirty="0"/>
              <a:t>          ------------------------------------------------</a:t>
            </a:r>
          </a:p>
          <a:p>
            <a:r>
              <a:rPr lang="en-US" dirty="0"/>
              <a:t>#endif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5EB577-D6EB-4E38-805B-506E9D13AD41}"/>
              </a:ext>
            </a:extLst>
          </p:cNvPr>
          <p:cNvSpPr/>
          <p:nvPr/>
        </p:nvSpPr>
        <p:spPr>
          <a:xfrm>
            <a:off x="6355947" y="4019164"/>
            <a:ext cx="42193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#</a:t>
            </a:r>
            <a:r>
              <a:rPr lang="en-US" dirty="0" err="1"/>
              <a:t>ifndef</a:t>
            </a:r>
            <a:r>
              <a:rPr lang="en-US" dirty="0"/>
              <a:t> </a:t>
            </a:r>
            <a:r>
              <a:rPr lang="en-US" dirty="0">
                <a:solidFill>
                  <a:srgbClr val="230AB6"/>
                </a:solidFill>
              </a:rPr>
              <a:t>SW_DYNAMICS</a:t>
            </a:r>
          </a:p>
          <a:p>
            <a:r>
              <a:rPr lang="en-US" dirty="0"/>
              <a:t>          ------------------------------------------------</a:t>
            </a:r>
          </a:p>
          <a:p>
            <a:r>
              <a:rPr lang="en-US" dirty="0"/>
              <a:t>#else</a:t>
            </a:r>
          </a:p>
          <a:p>
            <a:r>
              <a:rPr lang="en-US" dirty="0"/>
              <a:t>          ------------------------------------------------</a:t>
            </a:r>
          </a:p>
          <a:p>
            <a:r>
              <a:rPr lang="en-US" dirty="0"/>
              <a:t>#endif</a:t>
            </a:r>
          </a:p>
        </p:txBody>
      </p:sp>
    </p:spTree>
    <p:extLst>
      <p:ext uri="{BB962C8B-B14F-4D97-AF65-F5344CB8AC3E}">
        <p14:creationId xmlns:p14="http://schemas.microsoft.com/office/powerpoint/2010/main" val="1372970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A682D51-218C-4FD7-A891-D7030C9B1C29}"/>
              </a:ext>
            </a:extLst>
          </p:cNvPr>
          <p:cNvSpPr/>
          <p:nvPr/>
        </p:nvSpPr>
        <p:spPr>
          <a:xfrm>
            <a:off x="300286" y="948690"/>
            <a:ext cx="10049661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subroutine DCMIP16_TC ----- </a:t>
            </a:r>
            <a:r>
              <a:rPr lang="en-US" dirty="0" err="1">
                <a:solidFill>
                  <a:srgbClr val="FF0000"/>
                </a:solidFill>
              </a:rPr>
              <a:t>test_case</a:t>
            </a:r>
            <a:r>
              <a:rPr lang="en-US" dirty="0">
                <a:solidFill>
                  <a:srgbClr val="FF0000"/>
                </a:solidFill>
              </a:rPr>
              <a:t>=-55  </a:t>
            </a:r>
            <a:r>
              <a:rPr lang="en-US" dirty="0">
                <a:solidFill>
                  <a:srgbClr val="0070C0"/>
                </a:solidFill>
              </a:rPr>
              <a:t>(./FV3/</a:t>
            </a:r>
            <a:r>
              <a:rPr lang="en-US" dirty="0" err="1">
                <a:solidFill>
                  <a:srgbClr val="0070C0"/>
                </a:solidFill>
              </a:rPr>
              <a:t>atmos_cubed_sphere</a:t>
            </a:r>
            <a:r>
              <a:rPr lang="en-US" dirty="0">
                <a:solidFill>
                  <a:srgbClr val="0070C0"/>
                </a:solidFill>
              </a:rPr>
              <a:t>/tools/test_cases.F90) </a:t>
            </a:r>
          </a:p>
          <a:p>
            <a:r>
              <a:rPr lang="en-US" dirty="0"/>
              <a:t>   real, parameter :: </a:t>
            </a:r>
            <a:r>
              <a:rPr lang="en-US" dirty="0" err="1"/>
              <a:t>zt</a:t>
            </a:r>
            <a:r>
              <a:rPr lang="en-US" dirty="0"/>
              <a:t> = 15000 !&lt; m</a:t>
            </a:r>
          </a:p>
          <a:p>
            <a:r>
              <a:rPr lang="en-US" dirty="0"/>
              <a:t>   real, parameter :: q0 = 0.021 !&lt; kg/kg</a:t>
            </a:r>
          </a:p>
          <a:p>
            <a:r>
              <a:rPr lang="en-US" dirty="0"/>
              <a:t>   real, parameter :: qt = 1.e-11 !&lt; kg/kg</a:t>
            </a:r>
          </a:p>
          <a:p>
            <a:r>
              <a:rPr lang="en-US" dirty="0"/>
              <a:t>   real, parameter :: T0 = 302.15 !&lt; K</a:t>
            </a:r>
          </a:p>
          <a:p>
            <a:r>
              <a:rPr lang="en-US" dirty="0"/>
              <a:t>   real, parameter :: Tv0 = 302.15*(1.+0.608*q0) !&lt; K</a:t>
            </a:r>
          </a:p>
          <a:p>
            <a:r>
              <a:rPr lang="en-US" dirty="0"/>
              <a:t>   real, parameter :: Ts = 302.15 !&lt; K</a:t>
            </a:r>
          </a:p>
          <a:p>
            <a:r>
              <a:rPr lang="en-US" dirty="0"/>
              <a:t>   real, parameter :: zq1 = 3000. !&lt; m</a:t>
            </a:r>
          </a:p>
          <a:p>
            <a:r>
              <a:rPr lang="en-US" dirty="0"/>
              <a:t>   real, parameter :: zq2 = 8000. !&lt; m</a:t>
            </a:r>
          </a:p>
          <a:p>
            <a:r>
              <a:rPr lang="en-US" dirty="0"/>
              <a:t>   real, parameter :: lapse = 7.e-3 !&lt; K/m</a:t>
            </a:r>
          </a:p>
          <a:p>
            <a:r>
              <a:rPr lang="en-US" dirty="0"/>
              <a:t>   real, parameter :: </a:t>
            </a:r>
            <a:r>
              <a:rPr lang="en-US" dirty="0" err="1"/>
              <a:t>Tvt</a:t>
            </a:r>
            <a:r>
              <a:rPr lang="en-US" dirty="0"/>
              <a:t> = Tv0 - lapse*</a:t>
            </a:r>
            <a:r>
              <a:rPr lang="en-US" dirty="0" err="1"/>
              <a:t>zt</a:t>
            </a:r>
            <a:r>
              <a:rPr lang="en-US" dirty="0"/>
              <a:t> !&lt; K</a:t>
            </a:r>
          </a:p>
          <a:p>
            <a:r>
              <a:rPr lang="en-US" dirty="0"/>
              <a:t>   real, parameter :: </a:t>
            </a:r>
            <a:r>
              <a:rPr lang="en-US" dirty="0">
                <a:solidFill>
                  <a:srgbClr val="00B050"/>
                </a:solidFill>
              </a:rPr>
              <a:t>pb = 101500</a:t>
            </a:r>
            <a:r>
              <a:rPr lang="en-US" dirty="0"/>
              <a:t>. !&lt; Pa</a:t>
            </a:r>
          </a:p>
          <a:p>
            <a:r>
              <a:rPr lang="en-US" dirty="0"/>
              <a:t>   real, parameter :: </a:t>
            </a:r>
            <a:r>
              <a:rPr lang="en-US" dirty="0" err="1"/>
              <a:t>ptt</a:t>
            </a:r>
            <a:r>
              <a:rPr lang="en-US" dirty="0"/>
              <a:t> = pb*(</a:t>
            </a:r>
            <a:r>
              <a:rPr lang="en-US" dirty="0" err="1"/>
              <a:t>TvT</a:t>
            </a:r>
            <a:r>
              <a:rPr lang="en-US" dirty="0"/>
              <a:t>/Tv0)**(</a:t>
            </a:r>
            <a:r>
              <a:rPr lang="en-US" dirty="0" err="1"/>
              <a:t>grav</a:t>
            </a:r>
            <a:r>
              <a:rPr lang="en-US" dirty="0"/>
              <a:t>/</a:t>
            </a:r>
            <a:r>
              <a:rPr lang="en-US" dirty="0" err="1"/>
              <a:t>Rdgas</a:t>
            </a:r>
            <a:r>
              <a:rPr lang="en-US" dirty="0"/>
              <a:t>/lapse)</a:t>
            </a:r>
          </a:p>
          <a:p>
            <a:r>
              <a:rPr lang="en-US" dirty="0"/>
              <a:t>   real(kind=R_GRID), parameter :: lamp = pi</a:t>
            </a:r>
          </a:p>
          <a:p>
            <a:r>
              <a:rPr lang="en-US" dirty="0"/>
              <a:t>   real(kind=R_GRID), parameter :: </a:t>
            </a:r>
            <a:r>
              <a:rPr lang="en-US" dirty="0" err="1"/>
              <a:t>phip</a:t>
            </a:r>
            <a:r>
              <a:rPr lang="en-US" dirty="0"/>
              <a:t> = pi/18.</a:t>
            </a:r>
          </a:p>
          <a:p>
            <a:r>
              <a:rPr lang="en-US" dirty="0"/>
              <a:t>   real(kind=R_GRID), parameter :: </a:t>
            </a:r>
            <a:r>
              <a:rPr lang="en-US" dirty="0" err="1"/>
              <a:t>ppcenter</a:t>
            </a:r>
            <a:r>
              <a:rPr lang="en-US" dirty="0"/>
              <a:t>(2) = (/ lamp, </a:t>
            </a:r>
            <a:r>
              <a:rPr lang="en-US" dirty="0" err="1"/>
              <a:t>phip</a:t>
            </a:r>
            <a:r>
              <a:rPr lang="en-US" dirty="0"/>
              <a:t> /)</a:t>
            </a:r>
          </a:p>
          <a:p>
            <a:r>
              <a:rPr lang="en-US" dirty="0"/>
              <a:t>   real, parameter :: </a:t>
            </a:r>
            <a:r>
              <a:rPr lang="en-US" dirty="0" err="1">
                <a:solidFill>
                  <a:srgbClr val="00B050"/>
                </a:solidFill>
              </a:rPr>
              <a:t>dp</a:t>
            </a:r>
            <a:r>
              <a:rPr lang="en-US" dirty="0">
                <a:solidFill>
                  <a:srgbClr val="00B050"/>
                </a:solidFill>
              </a:rPr>
              <a:t> = 1115</a:t>
            </a:r>
            <a:r>
              <a:rPr lang="en-US" dirty="0"/>
              <a:t>. !&lt; Pa</a:t>
            </a:r>
          </a:p>
          <a:p>
            <a:r>
              <a:rPr lang="en-US" dirty="0"/>
              <a:t>   real, parameter :: </a:t>
            </a:r>
            <a:r>
              <a:rPr lang="en-US" dirty="0" err="1">
                <a:solidFill>
                  <a:srgbClr val="00B050"/>
                </a:solidFill>
              </a:rPr>
              <a:t>rp</a:t>
            </a:r>
            <a:r>
              <a:rPr lang="en-US" dirty="0">
                <a:solidFill>
                  <a:srgbClr val="00B050"/>
                </a:solidFill>
              </a:rPr>
              <a:t> = 282000</a:t>
            </a:r>
            <a:r>
              <a:rPr lang="en-US" dirty="0"/>
              <a:t>. !&lt; m</a:t>
            </a:r>
          </a:p>
          <a:p>
            <a:r>
              <a:rPr lang="en-US" dirty="0"/>
              <a:t>   real, parameter :: </a:t>
            </a:r>
            <a:r>
              <a:rPr lang="en-US" dirty="0" err="1"/>
              <a:t>zp</a:t>
            </a:r>
            <a:r>
              <a:rPr lang="en-US" dirty="0"/>
              <a:t> = 7000. !&lt; m</a:t>
            </a:r>
          </a:p>
          <a:p>
            <a:r>
              <a:rPr lang="en-US" dirty="0"/>
              <a:t>   real, parameter :: fc = 2.*OMEGA*sin(</a:t>
            </a:r>
            <a:r>
              <a:rPr lang="en-US" dirty="0" err="1"/>
              <a:t>phip</a:t>
            </a:r>
            <a:r>
              <a:rPr lang="en-US" dirty="0"/>
              <a:t>)</a:t>
            </a:r>
          </a:p>
          <a:p>
            <a:r>
              <a:rPr lang="en-US" dirty="0"/>
              <a:t>   real, parameter :: </a:t>
            </a:r>
            <a:r>
              <a:rPr lang="en-US" dirty="0" err="1"/>
              <a:t>zconv</a:t>
            </a:r>
            <a:r>
              <a:rPr lang="en-US" dirty="0"/>
              <a:t> = 1.e-6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39C0EFA-4E75-40BE-8784-A77DF3DDAC2C}"/>
              </a:ext>
            </a:extLst>
          </p:cNvPr>
          <p:cNvSpPr/>
          <p:nvPr/>
        </p:nvSpPr>
        <p:spPr>
          <a:xfrm>
            <a:off x="7081175" y="3657599"/>
            <a:ext cx="47177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!PS</a:t>
            </a:r>
          </a:p>
          <a:p>
            <a:r>
              <a:rPr lang="en-US" dirty="0">
                <a:solidFill>
                  <a:srgbClr val="00B050"/>
                </a:solidFill>
              </a:rPr>
              <a:t>   do j=</a:t>
            </a:r>
            <a:r>
              <a:rPr lang="en-US" dirty="0" err="1">
                <a:solidFill>
                  <a:srgbClr val="00B050"/>
                </a:solidFill>
              </a:rPr>
              <a:t>js,je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   do </a:t>
            </a:r>
            <a:r>
              <a:rPr lang="en-US" dirty="0" err="1">
                <a:solidFill>
                  <a:srgbClr val="00B050"/>
                </a:solidFill>
              </a:rPr>
              <a:t>i</a:t>
            </a:r>
            <a:r>
              <a:rPr lang="en-US" dirty="0">
                <a:solidFill>
                  <a:srgbClr val="00B050"/>
                </a:solidFill>
              </a:rPr>
              <a:t>=</a:t>
            </a:r>
            <a:r>
              <a:rPr lang="en-US" dirty="0" err="1">
                <a:solidFill>
                  <a:srgbClr val="00B050"/>
                </a:solidFill>
              </a:rPr>
              <a:t>is,ie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      </a:t>
            </a:r>
            <a:r>
              <a:rPr lang="en-US" dirty="0" err="1">
                <a:solidFill>
                  <a:srgbClr val="00B050"/>
                </a:solidFill>
              </a:rPr>
              <a:t>ps</a:t>
            </a:r>
            <a:r>
              <a:rPr lang="en-US" dirty="0">
                <a:solidFill>
                  <a:srgbClr val="00B050"/>
                </a:solidFill>
              </a:rPr>
              <a:t>(</a:t>
            </a:r>
            <a:r>
              <a:rPr lang="en-US" dirty="0" err="1">
                <a:solidFill>
                  <a:srgbClr val="00B050"/>
                </a:solidFill>
              </a:rPr>
              <a:t>i,j</a:t>
            </a:r>
            <a:r>
              <a:rPr lang="en-US" dirty="0">
                <a:solidFill>
                  <a:srgbClr val="00B050"/>
                </a:solidFill>
              </a:rPr>
              <a:t>) = pb - </a:t>
            </a:r>
            <a:r>
              <a:rPr lang="en-US" dirty="0" err="1">
                <a:solidFill>
                  <a:srgbClr val="00B050"/>
                </a:solidFill>
              </a:rPr>
              <a:t>dp</a:t>
            </a:r>
            <a:r>
              <a:rPr lang="en-US" dirty="0">
                <a:solidFill>
                  <a:srgbClr val="00B050"/>
                </a:solidFill>
              </a:rPr>
              <a:t>*exp( -sqrt((</a:t>
            </a:r>
            <a:r>
              <a:rPr lang="en-US" dirty="0" err="1">
                <a:solidFill>
                  <a:srgbClr val="00B050"/>
                </a:solidFill>
              </a:rPr>
              <a:t>rc</a:t>
            </a:r>
            <a:r>
              <a:rPr lang="en-US" dirty="0">
                <a:solidFill>
                  <a:srgbClr val="00B050"/>
                </a:solidFill>
              </a:rPr>
              <a:t>(</a:t>
            </a:r>
            <a:r>
              <a:rPr lang="en-US" dirty="0" err="1">
                <a:solidFill>
                  <a:srgbClr val="00B050"/>
                </a:solidFill>
              </a:rPr>
              <a:t>i,j</a:t>
            </a:r>
            <a:r>
              <a:rPr lang="en-US" dirty="0">
                <a:solidFill>
                  <a:srgbClr val="00B050"/>
                </a:solidFill>
              </a:rPr>
              <a:t>)/</a:t>
            </a:r>
            <a:r>
              <a:rPr lang="en-US" dirty="0" err="1">
                <a:solidFill>
                  <a:srgbClr val="00B050"/>
                </a:solidFill>
              </a:rPr>
              <a:t>rp</a:t>
            </a:r>
            <a:r>
              <a:rPr lang="en-US" dirty="0">
                <a:solidFill>
                  <a:srgbClr val="00B050"/>
                </a:solidFill>
              </a:rPr>
              <a:t>)**3) )</a:t>
            </a:r>
          </a:p>
          <a:p>
            <a:r>
              <a:rPr lang="en-US" dirty="0">
                <a:solidFill>
                  <a:srgbClr val="00B050"/>
                </a:solidFill>
              </a:rPr>
              <a:t>   </a:t>
            </a:r>
            <a:r>
              <a:rPr lang="en-US" dirty="0" err="1">
                <a:solidFill>
                  <a:srgbClr val="00B050"/>
                </a:solidFill>
              </a:rPr>
              <a:t>enddo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   </a:t>
            </a:r>
            <a:r>
              <a:rPr lang="en-US" dirty="0" err="1">
                <a:solidFill>
                  <a:srgbClr val="00B050"/>
                </a:solidFill>
              </a:rPr>
              <a:t>enddo</a:t>
            </a:r>
            <a:endParaRPr lang="en-US" dirty="0">
              <a:solidFill>
                <a:srgbClr val="00B050"/>
              </a:solidFill>
            </a:endParaRPr>
          </a:p>
          <a:p>
            <a:endParaRPr lang="en-US" dirty="0">
              <a:solidFill>
                <a:srgbClr val="00B050"/>
              </a:solidFill>
            </a:endParaRPr>
          </a:p>
          <a:p>
            <a:r>
              <a:rPr lang="en-US" dirty="0" err="1">
                <a:solidFill>
                  <a:srgbClr val="00B050"/>
                </a:solidFill>
              </a:rPr>
              <a:t>zs</a:t>
            </a:r>
            <a:r>
              <a:rPr lang="en-US" dirty="0">
                <a:solidFill>
                  <a:srgbClr val="00B050"/>
                </a:solidFill>
              </a:rPr>
              <a:t>=0 ….no orography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B62B10-720B-4030-AD7D-2F22393DC0BF}"/>
              </a:ext>
            </a:extLst>
          </p:cNvPr>
          <p:cNvSpPr/>
          <p:nvPr/>
        </p:nvSpPr>
        <p:spPr>
          <a:xfrm>
            <a:off x="494700" y="165652"/>
            <a:ext cx="11202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https://github.com/ClimateGlobalChange/DCMIP2016/blob/master/DCMIP2016-TestCaseDocument_v1.pdf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Jordan CL. </a:t>
            </a:r>
            <a:r>
              <a:rPr lang="en-US" dirty="0">
                <a:solidFill>
                  <a:srgbClr val="0070C0"/>
                </a:solidFill>
              </a:rPr>
              <a:t>Mean soundings </a:t>
            </a:r>
            <a:r>
              <a:rPr lang="en-US" dirty="0">
                <a:solidFill>
                  <a:srgbClr val="FF0000"/>
                </a:solidFill>
              </a:rPr>
              <a:t>for the west indies area. Journal of Meteorology 1958; 15(1):91–97.</a:t>
            </a:r>
          </a:p>
        </p:txBody>
      </p:sp>
    </p:spTree>
    <p:extLst>
      <p:ext uri="{BB962C8B-B14F-4D97-AF65-F5344CB8AC3E}">
        <p14:creationId xmlns:p14="http://schemas.microsoft.com/office/powerpoint/2010/main" val="6800395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4BBD0B1-854D-4146-B6D1-A2D2076331D5}"/>
              </a:ext>
            </a:extLst>
          </p:cNvPr>
          <p:cNvSpPr/>
          <p:nvPr/>
        </p:nvSpPr>
        <p:spPr>
          <a:xfrm>
            <a:off x="212035" y="427004"/>
            <a:ext cx="11118574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Test </a:t>
            </a:r>
            <a:r>
              <a:rPr lang="en-US" sz="2400" dirty="0" err="1">
                <a:solidFill>
                  <a:srgbClr val="FF0000"/>
                </a:solidFill>
              </a:rPr>
              <a:t>No.V</a:t>
            </a:r>
            <a:r>
              <a:rPr lang="en-US" sz="2400" dirty="0">
                <a:solidFill>
                  <a:srgbClr val="FF0000"/>
                </a:solidFill>
              </a:rPr>
              <a:t> (</a:t>
            </a:r>
            <a:r>
              <a:rPr lang="en-US" sz="2400" dirty="0" err="1">
                <a:solidFill>
                  <a:srgbClr val="FF0000"/>
                </a:solidFill>
              </a:rPr>
              <a:t>test_case</a:t>
            </a:r>
            <a:r>
              <a:rPr lang="en-US" sz="2400" dirty="0">
                <a:solidFill>
                  <a:srgbClr val="FF0000"/>
                </a:solidFill>
              </a:rPr>
              <a:t>= 4a/b) with </a:t>
            </a:r>
            <a:r>
              <a:rPr lang="en-US" sz="2400" dirty="0">
                <a:solidFill>
                  <a:srgbClr val="0000CC"/>
                </a:solidFill>
              </a:rPr>
              <a:t>FV3GFS shallow-water model</a:t>
            </a:r>
          </a:p>
          <a:p>
            <a:pPr algn="ctr"/>
            <a:endParaRPr lang="en-US" sz="2400" dirty="0">
              <a:solidFill>
                <a:schemeClr val="accent6"/>
              </a:solidFill>
            </a:endParaRPr>
          </a:p>
          <a:p>
            <a:r>
              <a:rPr lang="en-US" sz="2400" dirty="0" err="1">
                <a:solidFill>
                  <a:srgbClr val="0070C0"/>
                </a:solidFill>
              </a:rPr>
              <a:t>ubar</a:t>
            </a:r>
            <a:r>
              <a:rPr lang="en-US" sz="2400" dirty="0">
                <a:solidFill>
                  <a:srgbClr val="0070C0"/>
                </a:solidFill>
              </a:rPr>
              <a:t> = 50.     (m/s)            ! </a:t>
            </a:r>
            <a:r>
              <a:rPr lang="en-US" sz="2400" dirty="0" err="1">
                <a:solidFill>
                  <a:srgbClr val="0070C0"/>
                </a:solidFill>
              </a:rPr>
              <a:t>maxmium</a:t>
            </a:r>
            <a:r>
              <a:rPr lang="en-US" sz="2400" dirty="0">
                <a:solidFill>
                  <a:srgbClr val="0070C0"/>
                </a:solidFill>
              </a:rPr>
              <a:t> wind speed </a:t>
            </a:r>
          </a:p>
          <a:p>
            <a:r>
              <a:rPr lang="en-US" sz="2400" dirty="0">
                <a:solidFill>
                  <a:srgbClr val="0070C0"/>
                </a:solidFill>
              </a:rPr>
              <a:t> r0 = 250.e3     (m)            ! RADIUS of the maximum wind of the Rankine vortex</a:t>
            </a:r>
          </a:p>
          <a:p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 (4b)</a:t>
            </a:r>
            <a:r>
              <a:rPr lang="en-US" sz="2400" dirty="0" err="1">
                <a:solidFill>
                  <a:srgbClr val="FF0000"/>
                </a:solidFill>
              </a:rPr>
              <a:t>ddeg</a:t>
            </a:r>
            <a:r>
              <a:rPr lang="en-US" sz="2400" dirty="0">
                <a:solidFill>
                  <a:srgbClr val="FF0000"/>
                </a:solidFill>
              </a:rPr>
              <a:t> = 3.*r0/radius         !  Distance between the Two-vortices (6.7 degree*2.0)</a:t>
            </a:r>
          </a:p>
          <a:p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        p1(1) = pi*1.75 – </a:t>
            </a:r>
            <a:r>
              <a:rPr lang="en-US" sz="2400" dirty="0" err="1">
                <a:solidFill>
                  <a:srgbClr val="0070C0"/>
                </a:solidFill>
              </a:rPr>
              <a:t>ddeg</a:t>
            </a:r>
            <a:r>
              <a:rPr lang="en-US" sz="2400" dirty="0">
                <a:solidFill>
                  <a:srgbClr val="0070C0"/>
                </a:solidFill>
              </a:rPr>
              <a:t>              ! 45W -</a:t>
            </a:r>
            <a:r>
              <a:rPr lang="en-US" sz="2400" dirty="0" err="1">
                <a:solidFill>
                  <a:srgbClr val="0070C0"/>
                </a:solidFill>
              </a:rPr>
              <a:t>ddeg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        p1(2) = pi/6.                                ! 30 N</a:t>
            </a:r>
          </a:p>
          <a:p>
            <a:r>
              <a:rPr lang="en-US" sz="2400" dirty="0">
                <a:solidFill>
                  <a:srgbClr val="0070C0"/>
                </a:solidFill>
              </a:rPr>
              <a:t>        call </a:t>
            </a:r>
            <a:r>
              <a:rPr lang="en-US" sz="2400" dirty="0" err="1">
                <a:solidFill>
                  <a:srgbClr val="0070C0"/>
                </a:solidFill>
              </a:rPr>
              <a:t>rankine_vortex</a:t>
            </a:r>
            <a:r>
              <a:rPr lang="en-US" sz="2400" dirty="0">
                <a:solidFill>
                  <a:srgbClr val="0070C0"/>
                </a:solidFill>
              </a:rPr>
              <a:t>(</a:t>
            </a:r>
            <a:r>
              <a:rPr lang="en-US" sz="2400" dirty="0" err="1">
                <a:solidFill>
                  <a:srgbClr val="0070C0"/>
                </a:solidFill>
              </a:rPr>
              <a:t>ubar</a:t>
            </a:r>
            <a:r>
              <a:rPr lang="en-US" sz="2400" dirty="0">
                <a:solidFill>
                  <a:srgbClr val="0070C0"/>
                </a:solidFill>
              </a:rPr>
              <a:t>, r0, p1, u, v, grid, bd)</a:t>
            </a:r>
          </a:p>
          <a:p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        p2(1) = pi*1.75 + </a:t>
            </a:r>
            <a:r>
              <a:rPr lang="en-US" sz="2400" dirty="0" err="1">
                <a:solidFill>
                  <a:srgbClr val="0070C0"/>
                </a:solidFill>
              </a:rPr>
              <a:t>ddeg</a:t>
            </a:r>
            <a:r>
              <a:rPr lang="en-US" sz="2400" dirty="0">
                <a:solidFill>
                  <a:srgbClr val="0070C0"/>
                </a:solidFill>
              </a:rPr>
              <a:t>              ! 45W +</a:t>
            </a:r>
            <a:r>
              <a:rPr lang="en-US" sz="2400" dirty="0" err="1">
                <a:solidFill>
                  <a:srgbClr val="0070C0"/>
                </a:solidFill>
              </a:rPr>
              <a:t>ddeg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        p2(2) = pi/6.                                ! 30 N</a:t>
            </a:r>
          </a:p>
          <a:p>
            <a:r>
              <a:rPr lang="en-US" sz="2400" dirty="0">
                <a:solidFill>
                  <a:srgbClr val="0070C0"/>
                </a:solidFill>
              </a:rPr>
              <a:t>        call </a:t>
            </a:r>
            <a:r>
              <a:rPr lang="en-US" sz="2400" dirty="0" err="1">
                <a:solidFill>
                  <a:srgbClr val="0070C0"/>
                </a:solidFill>
              </a:rPr>
              <a:t>rankine_vortex</a:t>
            </a:r>
            <a:r>
              <a:rPr lang="en-US" sz="2400" dirty="0">
                <a:solidFill>
                  <a:srgbClr val="0070C0"/>
                </a:solidFill>
              </a:rPr>
              <a:t>(</a:t>
            </a:r>
            <a:r>
              <a:rPr lang="en-US" sz="2400" dirty="0" err="1">
                <a:solidFill>
                  <a:srgbClr val="0070C0"/>
                </a:solidFill>
              </a:rPr>
              <a:t>ubar</a:t>
            </a:r>
            <a:r>
              <a:rPr lang="en-US" sz="2400" dirty="0">
                <a:solidFill>
                  <a:srgbClr val="0070C0"/>
                </a:solidFill>
              </a:rPr>
              <a:t>, r0, p2, u, v, grid, bd)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3B7AA2-2876-450D-B84A-ECF26ECD3E8A}"/>
              </a:ext>
            </a:extLst>
          </p:cNvPr>
          <p:cNvSpPr/>
          <p:nvPr/>
        </p:nvSpPr>
        <p:spPr>
          <a:xfrm>
            <a:off x="8309112" y="3790123"/>
            <a:ext cx="3167270" cy="1517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 if( r&lt;r0 ) then</a:t>
            </a:r>
          </a:p>
          <a:p>
            <a:r>
              <a:rPr lang="pt-BR" dirty="0"/>
              <a:t>            vr = ubar*r/r0</a:t>
            </a:r>
          </a:p>
          <a:p>
            <a:r>
              <a:rPr lang="pt-BR" dirty="0"/>
              <a:t>        else</a:t>
            </a:r>
          </a:p>
          <a:p>
            <a:r>
              <a:rPr lang="pt-BR" dirty="0"/>
              <a:t>            vr = ubar*r0/r</a:t>
            </a:r>
          </a:p>
          <a:p>
            <a:r>
              <a:rPr lang="pt-BR" dirty="0"/>
              <a:t>        endif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AF8E75-B391-4EE5-95F8-9C3807984DF7}"/>
              </a:ext>
            </a:extLst>
          </p:cNvPr>
          <p:cNvSpPr/>
          <p:nvPr/>
        </p:nvSpPr>
        <p:spPr>
          <a:xfrm>
            <a:off x="490331" y="6144869"/>
            <a:ext cx="108402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 (4a)</a:t>
            </a:r>
            <a:r>
              <a:rPr lang="en-US" sz="2400" dirty="0" err="1">
                <a:solidFill>
                  <a:srgbClr val="FF0000"/>
                </a:solidFill>
              </a:rPr>
              <a:t>ddeg</a:t>
            </a:r>
            <a:r>
              <a:rPr lang="en-US" sz="2400" dirty="0">
                <a:solidFill>
                  <a:srgbClr val="FF0000"/>
                </a:solidFill>
              </a:rPr>
              <a:t> = 6.*r0/radius         !  Distance between the Two-vortices (13.4 degree*2.0)</a:t>
            </a:r>
          </a:p>
        </p:txBody>
      </p:sp>
    </p:spTree>
    <p:extLst>
      <p:ext uri="{BB962C8B-B14F-4D97-AF65-F5344CB8AC3E}">
        <p14:creationId xmlns:p14="http://schemas.microsoft.com/office/powerpoint/2010/main" val="27110356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4BA2AC-3BDD-43F8-BF25-20A7CCB40B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9" y="1"/>
            <a:ext cx="5574748" cy="41810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650CB5-B22B-4BFA-9C9A-C6DD41988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0"/>
            <a:ext cx="5574747" cy="41810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5495AC-FAEE-4F69-AFDD-5C1616233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9" y="2676939"/>
            <a:ext cx="5574748" cy="4181061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052B3DD7-1C73-4193-987E-58BBEE6A63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2676939"/>
            <a:ext cx="5574748" cy="418106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53B22AB-9E89-4293-B962-CA4079AAA9CD}"/>
              </a:ext>
            </a:extLst>
          </p:cNvPr>
          <p:cNvSpPr/>
          <p:nvPr/>
        </p:nvSpPr>
        <p:spPr>
          <a:xfrm>
            <a:off x="2066575" y="185325"/>
            <a:ext cx="997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CC"/>
                </a:solidFill>
              </a:rPr>
              <a:t>@001 </a:t>
            </a:r>
            <a:r>
              <a:rPr lang="en-US" dirty="0" err="1">
                <a:solidFill>
                  <a:srgbClr val="0000CC"/>
                </a:solidFill>
              </a:rPr>
              <a:t>hr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FD4F53-D635-4E69-A155-19277A496718}"/>
              </a:ext>
            </a:extLst>
          </p:cNvPr>
          <p:cNvSpPr/>
          <p:nvPr/>
        </p:nvSpPr>
        <p:spPr>
          <a:xfrm>
            <a:off x="8579917" y="2844118"/>
            <a:ext cx="1083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CC"/>
                </a:solidFill>
              </a:rPr>
              <a:t>@120 </a:t>
            </a:r>
            <a:r>
              <a:rPr lang="en-US" dirty="0" err="1">
                <a:solidFill>
                  <a:srgbClr val="0000CC"/>
                </a:solidFill>
              </a:rPr>
              <a:t>hrs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EACAB1-3AF8-4883-8294-2B83015EFE0B}"/>
              </a:ext>
            </a:extLst>
          </p:cNvPr>
          <p:cNvSpPr/>
          <p:nvPr/>
        </p:nvSpPr>
        <p:spPr>
          <a:xfrm>
            <a:off x="1980782" y="2820213"/>
            <a:ext cx="1083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CC"/>
                </a:solidFill>
              </a:rPr>
              <a:t>@060 </a:t>
            </a:r>
            <a:r>
              <a:rPr lang="en-US" dirty="0" err="1">
                <a:solidFill>
                  <a:srgbClr val="0000CC"/>
                </a:solidFill>
              </a:rPr>
              <a:t>hrs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2F22A5-60C2-46A3-9ECA-AE603E4715A7}"/>
              </a:ext>
            </a:extLst>
          </p:cNvPr>
          <p:cNvSpPr/>
          <p:nvPr/>
        </p:nvSpPr>
        <p:spPr>
          <a:xfrm>
            <a:off x="8481443" y="185325"/>
            <a:ext cx="1083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CC"/>
                </a:solidFill>
              </a:rPr>
              <a:t>@024 </a:t>
            </a:r>
            <a:r>
              <a:rPr lang="en-US" dirty="0" err="1">
                <a:solidFill>
                  <a:srgbClr val="0000CC"/>
                </a:solidFill>
              </a:rPr>
              <a:t>hrs</a:t>
            </a:r>
            <a:endParaRPr lang="en-US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8541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3BF0F7F-ABD6-4327-97BE-19C211D8D1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4" y="0"/>
            <a:ext cx="5433391" cy="40750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A845CC-B8FA-4C00-A114-691A022390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0"/>
            <a:ext cx="5433391" cy="4075043"/>
          </a:xfrm>
          <a:prstGeom prst="rect">
            <a:avLst/>
          </a:prstGeom>
        </p:spPr>
      </p:pic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749C2D90-2F4A-4F1B-AE93-747E7E944F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4" y="2782956"/>
            <a:ext cx="5433392" cy="4075044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6519F5A4-D0F6-46E8-BE17-B818A4B02A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2782956"/>
            <a:ext cx="5433392" cy="407504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460229D-B551-4A79-936A-9D7B71197C94}"/>
              </a:ext>
            </a:extLst>
          </p:cNvPr>
          <p:cNvSpPr/>
          <p:nvPr/>
        </p:nvSpPr>
        <p:spPr>
          <a:xfrm>
            <a:off x="2066575" y="185325"/>
            <a:ext cx="997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CC"/>
                </a:solidFill>
              </a:rPr>
              <a:t>@001 </a:t>
            </a:r>
            <a:r>
              <a:rPr lang="en-US" dirty="0" err="1">
                <a:solidFill>
                  <a:srgbClr val="0000CC"/>
                </a:solidFill>
              </a:rPr>
              <a:t>hr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1D4B79-1094-488D-AF0F-3BB442BB9D11}"/>
              </a:ext>
            </a:extLst>
          </p:cNvPr>
          <p:cNvSpPr/>
          <p:nvPr/>
        </p:nvSpPr>
        <p:spPr>
          <a:xfrm>
            <a:off x="8481443" y="185325"/>
            <a:ext cx="1083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CC"/>
                </a:solidFill>
              </a:rPr>
              <a:t>@024 </a:t>
            </a:r>
            <a:r>
              <a:rPr lang="en-US" dirty="0" err="1">
                <a:solidFill>
                  <a:srgbClr val="0000CC"/>
                </a:solidFill>
              </a:rPr>
              <a:t>hrs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D86C6B-7C5B-4996-888B-520FCC1465B3}"/>
              </a:ext>
            </a:extLst>
          </p:cNvPr>
          <p:cNvSpPr/>
          <p:nvPr/>
        </p:nvSpPr>
        <p:spPr>
          <a:xfrm>
            <a:off x="1980782" y="2968281"/>
            <a:ext cx="1083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CC"/>
                </a:solidFill>
              </a:rPr>
              <a:t>@060 </a:t>
            </a:r>
            <a:r>
              <a:rPr lang="en-US" dirty="0" err="1">
                <a:solidFill>
                  <a:srgbClr val="0000CC"/>
                </a:solidFill>
              </a:rPr>
              <a:t>hrs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747E9F-C86F-4693-97F8-F25D297AEE78}"/>
              </a:ext>
            </a:extLst>
          </p:cNvPr>
          <p:cNvSpPr/>
          <p:nvPr/>
        </p:nvSpPr>
        <p:spPr>
          <a:xfrm>
            <a:off x="8579917" y="2968281"/>
            <a:ext cx="1083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CC"/>
                </a:solidFill>
              </a:rPr>
              <a:t>@120 </a:t>
            </a:r>
            <a:r>
              <a:rPr lang="en-US" dirty="0" err="1">
                <a:solidFill>
                  <a:srgbClr val="0000CC"/>
                </a:solidFill>
              </a:rPr>
              <a:t>hrs</a:t>
            </a:r>
            <a:endParaRPr lang="en-US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721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CE06C-351F-43BB-8442-FA0E17F6C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4784035"/>
            <a:ext cx="10227365" cy="708301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Questions and suggestions   ???? 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9097F-D24F-4D4E-BD27-0F88704DF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681037"/>
            <a:ext cx="10571923" cy="32018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Summary</a:t>
            </a:r>
            <a:r>
              <a:rPr lang="en-US" dirty="0"/>
              <a:t>: </a:t>
            </a:r>
          </a:p>
          <a:p>
            <a:pPr marL="0" indent="0">
              <a:buNone/>
            </a:pPr>
            <a:r>
              <a:rPr lang="en-US" dirty="0"/>
              <a:t>the 2D/3D idealized TC could be run under FV3-GFS V15/16 framework.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Applications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 it could be a platform for the investigation of TC basic dynamics and physics as well.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Goal</a:t>
            </a:r>
            <a:r>
              <a:rPr lang="en-US" dirty="0"/>
              <a:t>: this platform will be built on global 9Km/3Km resolution.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Hope</a:t>
            </a:r>
            <a:r>
              <a:rPr lang="en-US" dirty="0"/>
              <a:t>: quantum computer is on the way!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289968-641B-4F03-8096-E6D9A6663240}"/>
              </a:ext>
            </a:extLst>
          </p:cNvPr>
          <p:cNvSpPr/>
          <p:nvPr/>
        </p:nvSpPr>
        <p:spPr>
          <a:xfrm>
            <a:off x="838198" y="4148795"/>
            <a:ext cx="105719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C48 = 2­degree, C96=1­degree, C192 = 0.5­degree ≈ 50km, C384 = 0.25­degree ≈ 25km, C2560 ≈ 3.5km)</a:t>
            </a:r>
          </a:p>
        </p:txBody>
      </p:sp>
    </p:spTree>
    <p:extLst>
      <p:ext uri="{BB962C8B-B14F-4D97-AF65-F5344CB8AC3E}">
        <p14:creationId xmlns:p14="http://schemas.microsoft.com/office/powerpoint/2010/main" val="14478825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9F395-528C-49DC-B0F3-A81B95123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4024" y="70699"/>
            <a:ext cx="5809958" cy="1603356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Questions and discussion: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0000CC"/>
                </a:solidFill>
              </a:rPr>
              <a:t>GFS-V15/16 has large cross-track bias, </a:t>
            </a:r>
            <a:r>
              <a:rPr lang="en-US" sz="2800" dirty="0">
                <a:solidFill>
                  <a:srgbClr val="FF0000"/>
                </a:solidFill>
              </a:rPr>
              <a:t>why?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B7AC1508-80A9-4BCD-9E01-BED632183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97" y="332710"/>
            <a:ext cx="4074648" cy="2991956"/>
          </a:xfrm>
          <a:prstGeom prst="rect">
            <a:avLst/>
          </a:prstGeom>
        </p:spPr>
      </p:pic>
      <p:pic>
        <p:nvPicPr>
          <p:cNvPr id="6" name="Picture 5" descr="A picture containing light, lit, sitting, dark&#10;&#10;Description automatically generated">
            <a:extLst>
              <a:ext uri="{FF2B5EF4-FFF2-40B4-BE49-F238E27FC236}">
                <a16:creationId xmlns:a16="http://schemas.microsoft.com/office/drawing/2014/main" id="{D43FE9BC-CB8C-49B3-AF49-31155A990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97" y="3492416"/>
            <a:ext cx="4074649" cy="2991957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762D2C70-0B28-4DF1-97C6-24FFA9A8B2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286" y="1910633"/>
            <a:ext cx="6647550" cy="488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122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EF38F6-9FE9-42D2-89B1-230949CB7C43}"/>
              </a:ext>
            </a:extLst>
          </p:cNvPr>
          <p:cNvSpPr/>
          <p:nvPr/>
        </p:nvSpPr>
        <p:spPr>
          <a:xfrm>
            <a:off x="530336" y="86916"/>
            <a:ext cx="8653420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Initial TC in West Pacific (Test </a:t>
            </a:r>
            <a:r>
              <a:rPr lang="en-US" sz="2000" dirty="0" err="1">
                <a:solidFill>
                  <a:srgbClr val="FF0000"/>
                </a:solidFill>
              </a:rPr>
              <a:t>No.I</a:t>
            </a:r>
            <a:r>
              <a:rPr lang="en-US" sz="2000" dirty="0">
                <a:solidFill>
                  <a:srgbClr val="FF0000"/>
                </a:solidFill>
              </a:rPr>
              <a:t> /</a:t>
            </a:r>
            <a:r>
              <a:rPr lang="en-US" sz="2000" dirty="0" err="1">
                <a:solidFill>
                  <a:srgbClr val="FF0000"/>
                </a:solidFill>
              </a:rPr>
              <a:t>test_case</a:t>
            </a:r>
            <a:r>
              <a:rPr lang="en-US" sz="2000" dirty="0">
                <a:solidFill>
                  <a:srgbClr val="FF0000"/>
                </a:solidFill>
              </a:rPr>
              <a:t>=-55)</a:t>
            </a:r>
          </a:p>
          <a:p>
            <a:pPr algn="ctr"/>
            <a:r>
              <a:rPr lang="en-US" sz="2000" b="1" dirty="0"/>
              <a:t>(Coriolis  parameter is not constant)</a:t>
            </a:r>
            <a:endParaRPr lang="en-US" sz="2000" dirty="0">
              <a:solidFill>
                <a:srgbClr val="FF0000"/>
              </a:solidFill>
            </a:endParaRPr>
          </a:p>
          <a:p>
            <a:pPr algn="ctr"/>
            <a:r>
              <a:rPr lang="en-US" sz="2000" dirty="0"/>
              <a:t>pb=1015.0hPa, </a:t>
            </a:r>
            <a:r>
              <a:rPr lang="en-US" sz="2000" dirty="0" err="1"/>
              <a:t>dp</a:t>
            </a:r>
            <a:r>
              <a:rPr lang="en-US" sz="2000" dirty="0"/>
              <a:t>=11.15hPa,  </a:t>
            </a:r>
            <a:r>
              <a:rPr lang="en-US" sz="2000" dirty="0" err="1"/>
              <a:t>rp</a:t>
            </a:r>
            <a:r>
              <a:rPr lang="en-US" sz="2000" dirty="0"/>
              <a:t>=282.0km</a:t>
            </a:r>
          </a:p>
          <a:p>
            <a:pPr algn="ctr"/>
            <a:endParaRPr lang="en-US" sz="2000" dirty="0"/>
          </a:p>
          <a:p>
            <a:r>
              <a:rPr lang="en-US" dirty="0">
                <a:solidFill>
                  <a:srgbClr val="230AB6"/>
                </a:solidFill>
              </a:rPr>
              <a:t>SLP:  max=1015.00000000000        min=1004.44141134051 </a:t>
            </a:r>
          </a:p>
          <a:p>
            <a:r>
              <a:rPr lang="en-US" dirty="0">
                <a:solidFill>
                  <a:srgbClr val="230AB6"/>
                </a:solidFill>
              </a:rPr>
              <a:t>Surface wind:</a:t>
            </a:r>
          </a:p>
          <a:p>
            <a:r>
              <a:rPr lang="en-US" dirty="0">
                <a:solidFill>
                  <a:srgbClr val="230AB6"/>
                </a:solidFill>
              </a:rPr>
              <a:t>U  max =    19.4412681540063       min =   -19.6647631637477</a:t>
            </a:r>
          </a:p>
          <a:p>
            <a:r>
              <a:rPr lang="en-US" dirty="0">
                <a:solidFill>
                  <a:srgbClr val="230AB6"/>
                </a:solidFill>
              </a:rPr>
              <a:t>V  max =    19.5408656635388       min =   -19.8586152022006</a:t>
            </a:r>
          </a:p>
          <a:p>
            <a:r>
              <a:rPr lang="en-US" dirty="0">
                <a:solidFill>
                  <a:srgbClr val="FF0000"/>
                </a:solidFill>
              </a:rPr>
              <a:t>Initial surface temperature /SST</a:t>
            </a:r>
            <a:r>
              <a:rPr lang="en-US" dirty="0"/>
              <a:t>: 2016/10/03 00Z GFS analysis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Physics(fv3_ccpp_gfs_v15p2):</a:t>
            </a:r>
            <a:endParaRPr lang="en-US" dirty="0"/>
          </a:p>
          <a:p>
            <a:r>
              <a:rPr lang="en-US" dirty="0"/>
              <a:t>NSSTM is active (2, 1, 0, 0, 0)</a:t>
            </a:r>
          </a:p>
          <a:p>
            <a:r>
              <a:rPr lang="en-US" dirty="0"/>
              <a:t>scale &amp; aerosol-aware mass-flux deep conv scheme</a:t>
            </a:r>
          </a:p>
          <a:p>
            <a:r>
              <a:rPr lang="en-US" dirty="0"/>
              <a:t>scale-aware hybrid </a:t>
            </a:r>
            <a:r>
              <a:rPr lang="en-US" dirty="0" err="1"/>
              <a:t>edmf</a:t>
            </a:r>
            <a:r>
              <a:rPr lang="en-US" dirty="0"/>
              <a:t> PBL scheme used</a:t>
            </a:r>
          </a:p>
          <a:p>
            <a:r>
              <a:rPr lang="en-US" dirty="0"/>
              <a:t>scale- &amp; aerosol-aware mass-flux shallow conv scheme (2017)</a:t>
            </a:r>
          </a:p>
          <a:p>
            <a:r>
              <a:rPr lang="en-US" dirty="0"/>
              <a:t>Original mountain blocking and </a:t>
            </a:r>
            <a:r>
              <a:rPr lang="en-US" dirty="0" err="1"/>
              <a:t>oragraphic</a:t>
            </a:r>
            <a:r>
              <a:rPr lang="en-US" dirty="0"/>
              <a:t>  gravity wave drag parameterization used</a:t>
            </a:r>
          </a:p>
          <a:p>
            <a:r>
              <a:rPr lang="en-US" dirty="0"/>
              <a:t>non-</a:t>
            </a:r>
            <a:r>
              <a:rPr lang="en-US" dirty="0" err="1"/>
              <a:t>statioary</a:t>
            </a:r>
            <a:r>
              <a:rPr lang="en-US" dirty="0"/>
              <a:t> gravity wave drag parameterization used ( </a:t>
            </a:r>
            <a:r>
              <a:rPr lang="en-US" dirty="0" err="1"/>
              <a:t>do_gwd</a:t>
            </a:r>
            <a:r>
              <a:rPr lang="en-US" dirty="0"/>
              <a:t>= T )</a:t>
            </a:r>
          </a:p>
          <a:p>
            <a:r>
              <a:rPr lang="en-US" dirty="0"/>
              <a:t>Radiative heating calculated at          64  layers</a:t>
            </a:r>
          </a:p>
          <a:p>
            <a:r>
              <a:rPr lang="en-US" dirty="0"/>
              <a:t>max-random cloud overlap for Shortwave IOVR_SW=           1</a:t>
            </a:r>
          </a:p>
          <a:p>
            <a:r>
              <a:rPr lang="en-US" dirty="0"/>
              <a:t>max-random cloud overlap for Longwave IOVR_LW=           1</a:t>
            </a:r>
          </a:p>
          <a:p>
            <a:r>
              <a:rPr lang="en-US" dirty="0"/>
              <a:t>sub-grid cloud for Shortwave ISUBC_SW=           2</a:t>
            </a:r>
          </a:p>
          <a:p>
            <a:r>
              <a:rPr lang="en-US" dirty="0"/>
              <a:t>sub-grid cloud for Longwave ISUBC_LW=           2</a:t>
            </a:r>
          </a:p>
          <a:p>
            <a:r>
              <a:rPr lang="en-US" dirty="0"/>
              <a:t>Using GFDL Cloud Microphysics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4271BC-B880-49CE-9387-747CA8C20240}"/>
              </a:ext>
            </a:extLst>
          </p:cNvPr>
          <p:cNvSpPr/>
          <p:nvPr/>
        </p:nvSpPr>
        <p:spPr>
          <a:xfrm>
            <a:off x="7288695" y="993912"/>
            <a:ext cx="47177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!PS</a:t>
            </a:r>
          </a:p>
          <a:p>
            <a:r>
              <a:rPr lang="en-US" dirty="0">
                <a:solidFill>
                  <a:srgbClr val="00B050"/>
                </a:solidFill>
              </a:rPr>
              <a:t>   do j=</a:t>
            </a:r>
            <a:r>
              <a:rPr lang="en-US" dirty="0" err="1">
                <a:solidFill>
                  <a:srgbClr val="00B050"/>
                </a:solidFill>
              </a:rPr>
              <a:t>js,je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   do </a:t>
            </a:r>
            <a:r>
              <a:rPr lang="en-US" dirty="0" err="1">
                <a:solidFill>
                  <a:srgbClr val="00B050"/>
                </a:solidFill>
              </a:rPr>
              <a:t>i</a:t>
            </a:r>
            <a:r>
              <a:rPr lang="en-US" dirty="0">
                <a:solidFill>
                  <a:srgbClr val="00B050"/>
                </a:solidFill>
              </a:rPr>
              <a:t>=</a:t>
            </a:r>
            <a:r>
              <a:rPr lang="en-US" dirty="0" err="1">
                <a:solidFill>
                  <a:srgbClr val="00B050"/>
                </a:solidFill>
              </a:rPr>
              <a:t>is,ie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      </a:t>
            </a:r>
            <a:r>
              <a:rPr lang="en-US" dirty="0" err="1">
                <a:solidFill>
                  <a:srgbClr val="00B050"/>
                </a:solidFill>
              </a:rPr>
              <a:t>ps</a:t>
            </a:r>
            <a:r>
              <a:rPr lang="en-US" dirty="0">
                <a:solidFill>
                  <a:srgbClr val="00B050"/>
                </a:solidFill>
              </a:rPr>
              <a:t>(</a:t>
            </a:r>
            <a:r>
              <a:rPr lang="en-US" dirty="0" err="1">
                <a:solidFill>
                  <a:srgbClr val="00B050"/>
                </a:solidFill>
              </a:rPr>
              <a:t>i,j</a:t>
            </a:r>
            <a:r>
              <a:rPr lang="en-US" dirty="0">
                <a:solidFill>
                  <a:srgbClr val="00B050"/>
                </a:solidFill>
              </a:rPr>
              <a:t>) = pb - </a:t>
            </a:r>
            <a:r>
              <a:rPr lang="en-US" dirty="0" err="1">
                <a:solidFill>
                  <a:srgbClr val="00B050"/>
                </a:solidFill>
              </a:rPr>
              <a:t>dp</a:t>
            </a:r>
            <a:r>
              <a:rPr lang="en-US" dirty="0">
                <a:solidFill>
                  <a:srgbClr val="00B050"/>
                </a:solidFill>
              </a:rPr>
              <a:t>*exp( -sqrt((</a:t>
            </a:r>
            <a:r>
              <a:rPr lang="en-US" dirty="0" err="1">
                <a:solidFill>
                  <a:srgbClr val="00B050"/>
                </a:solidFill>
              </a:rPr>
              <a:t>rc</a:t>
            </a:r>
            <a:r>
              <a:rPr lang="en-US" dirty="0">
                <a:solidFill>
                  <a:srgbClr val="00B050"/>
                </a:solidFill>
              </a:rPr>
              <a:t>(</a:t>
            </a:r>
            <a:r>
              <a:rPr lang="en-US" dirty="0" err="1">
                <a:solidFill>
                  <a:srgbClr val="00B050"/>
                </a:solidFill>
              </a:rPr>
              <a:t>i,j</a:t>
            </a:r>
            <a:r>
              <a:rPr lang="en-US" dirty="0">
                <a:solidFill>
                  <a:srgbClr val="00B050"/>
                </a:solidFill>
              </a:rPr>
              <a:t>)/</a:t>
            </a:r>
            <a:r>
              <a:rPr lang="en-US" dirty="0" err="1">
                <a:solidFill>
                  <a:srgbClr val="00B050"/>
                </a:solidFill>
              </a:rPr>
              <a:t>rp</a:t>
            </a:r>
            <a:r>
              <a:rPr lang="en-US" dirty="0">
                <a:solidFill>
                  <a:srgbClr val="00B050"/>
                </a:solidFill>
              </a:rPr>
              <a:t>)**3) )</a:t>
            </a:r>
          </a:p>
          <a:p>
            <a:r>
              <a:rPr lang="en-US" dirty="0">
                <a:solidFill>
                  <a:srgbClr val="00B050"/>
                </a:solidFill>
              </a:rPr>
              <a:t>   </a:t>
            </a:r>
            <a:r>
              <a:rPr lang="en-US" dirty="0" err="1">
                <a:solidFill>
                  <a:srgbClr val="00B050"/>
                </a:solidFill>
              </a:rPr>
              <a:t>enddo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   </a:t>
            </a:r>
            <a:r>
              <a:rPr lang="en-US" dirty="0" err="1">
                <a:solidFill>
                  <a:srgbClr val="00B050"/>
                </a:solidFill>
              </a:rPr>
              <a:t>enddo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439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ame, colorful, television, playing&#10;&#10;Description automatically generated">
            <a:extLst>
              <a:ext uri="{FF2B5EF4-FFF2-40B4-BE49-F238E27FC236}">
                <a16:creationId xmlns:a16="http://schemas.microsoft.com/office/drawing/2014/main" id="{9BC8B429-4E7C-4EE0-A4FA-9DAB925D8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34" y="118658"/>
            <a:ext cx="5592009" cy="4194007"/>
          </a:xfrm>
          <a:prstGeom prst="rect">
            <a:avLst/>
          </a:prstGeom>
        </p:spPr>
      </p:pic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46F0D67F-A679-4376-A7B2-80F0D6C70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674" y="2122896"/>
            <a:ext cx="6142892" cy="46071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13D4F3A-71B8-47D1-8ECF-0FFDBB6977D4}"/>
              </a:ext>
            </a:extLst>
          </p:cNvPr>
          <p:cNvSpPr/>
          <p:nvPr/>
        </p:nvSpPr>
        <p:spPr>
          <a:xfrm>
            <a:off x="1126860" y="4519246"/>
            <a:ext cx="28851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TSEA</a:t>
            </a:r>
            <a:r>
              <a:rPr lang="en-US" dirty="0"/>
              <a:t> in sfc_data.tile*.nc</a:t>
            </a:r>
          </a:p>
          <a:p>
            <a:pPr algn="ctr"/>
            <a:r>
              <a:rPr lang="en-US" dirty="0"/>
              <a:t>2016/10/03 00Z GFS analysis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B73933-2A8B-45E2-AF78-5BD53E8A46FA}"/>
              </a:ext>
            </a:extLst>
          </p:cNvPr>
          <p:cNvSpPr/>
          <p:nvPr/>
        </p:nvSpPr>
        <p:spPr>
          <a:xfrm>
            <a:off x="7852339" y="1476565"/>
            <a:ext cx="26698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solidFill>
                  <a:srgbClr val="0070C0"/>
                </a:solidFill>
              </a:rPr>
              <a:t>Land_sea_ice</a:t>
            </a:r>
            <a:r>
              <a:rPr lang="en-US" dirty="0">
                <a:solidFill>
                  <a:srgbClr val="0070C0"/>
                </a:solidFill>
              </a:rPr>
              <a:t> mask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SLMSK </a:t>
            </a:r>
            <a:r>
              <a:rPr lang="en-US" dirty="0"/>
              <a:t> in sfc_data.tile*.nc</a:t>
            </a:r>
          </a:p>
        </p:txBody>
      </p:sp>
    </p:spTree>
    <p:extLst>
      <p:ext uri="{BB962C8B-B14F-4D97-AF65-F5344CB8AC3E}">
        <p14:creationId xmlns:p14="http://schemas.microsoft.com/office/powerpoint/2010/main" val="2238658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B4BAE4-085F-4F68-82BB-45BE7BB54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493" y="0"/>
            <a:ext cx="5022165" cy="3766624"/>
          </a:xfrm>
          <a:prstGeom prst="rect">
            <a:avLst/>
          </a:prstGeom>
        </p:spPr>
      </p:pic>
      <p:pic>
        <p:nvPicPr>
          <p:cNvPr id="5" name="Picture 4" descr="A picture containing sitting, food&#10;&#10;Description automatically generated">
            <a:extLst>
              <a:ext uri="{FF2B5EF4-FFF2-40B4-BE49-F238E27FC236}">
                <a16:creationId xmlns:a16="http://schemas.microsoft.com/office/drawing/2014/main" id="{2896BDB8-ED92-41A6-A505-3B46C4376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69" y="3242602"/>
            <a:ext cx="4820529" cy="3615397"/>
          </a:xfrm>
          <a:prstGeom prst="rect">
            <a:avLst/>
          </a:prstGeom>
        </p:spPr>
      </p:pic>
      <p:pic>
        <p:nvPicPr>
          <p:cNvPr id="7" name="Picture 6" descr="A picture containing sitting, table, computer, light&#10;&#10;Description automatically generated">
            <a:extLst>
              <a:ext uri="{FF2B5EF4-FFF2-40B4-BE49-F238E27FC236}">
                <a16:creationId xmlns:a16="http://schemas.microsoft.com/office/drawing/2014/main" id="{891AE5CF-C320-4FD6-99D6-6987EA483E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901" y="3242602"/>
            <a:ext cx="4820530" cy="36153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EE47AF2-381E-4766-AC0D-98A4E83F8E3B}"/>
              </a:ext>
            </a:extLst>
          </p:cNvPr>
          <p:cNvSpPr/>
          <p:nvPr/>
        </p:nvSpPr>
        <p:spPr>
          <a:xfrm>
            <a:off x="10550994" y="2740751"/>
            <a:ext cx="1083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CC"/>
                </a:solidFill>
              </a:rPr>
              <a:t>@240 </a:t>
            </a:r>
            <a:r>
              <a:rPr lang="en-US" dirty="0" err="1">
                <a:solidFill>
                  <a:srgbClr val="0000CC"/>
                </a:solidFill>
              </a:rPr>
              <a:t>hrs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39660D-730C-40AE-9459-005CE5D3B1A5}"/>
              </a:ext>
            </a:extLst>
          </p:cNvPr>
          <p:cNvSpPr/>
          <p:nvPr/>
        </p:nvSpPr>
        <p:spPr>
          <a:xfrm>
            <a:off x="313689" y="2740751"/>
            <a:ext cx="1083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30AB6"/>
                </a:solidFill>
              </a:rPr>
              <a:t>@120 </a:t>
            </a:r>
            <a:r>
              <a:rPr lang="en-US" dirty="0" err="1">
                <a:solidFill>
                  <a:srgbClr val="230AB6"/>
                </a:solidFill>
              </a:rPr>
              <a:t>hrs</a:t>
            </a:r>
            <a:endParaRPr lang="en-US" dirty="0">
              <a:solidFill>
                <a:srgbClr val="230AB6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DF90D3-B611-4A49-945A-A0BE63778B47}"/>
              </a:ext>
            </a:extLst>
          </p:cNvPr>
          <p:cNvSpPr/>
          <p:nvPr/>
        </p:nvSpPr>
        <p:spPr>
          <a:xfrm>
            <a:off x="8869461" y="96943"/>
            <a:ext cx="1023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30AB6"/>
                </a:solidFill>
              </a:rPr>
              <a:t>@0.5 </a:t>
            </a:r>
            <a:r>
              <a:rPr lang="en-US" dirty="0" err="1">
                <a:solidFill>
                  <a:srgbClr val="230AB6"/>
                </a:solidFill>
              </a:rPr>
              <a:t>hrs</a:t>
            </a:r>
            <a:endParaRPr lang="en-US" dirty="0">
              <a:solidFill>
                <a:srgbClr val="230AB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0069AF-D5E6-41DE-9C59-ED57D389B9A4}"/>
              </a:ext>
            </a:extLst>
          </p:cNvPr>
          <p:cNvSpPr/>
          <p:nvPr/>
        </p:nvSpPr>
        <p:spPr>
          <a:xfrm>
            <a:off x="644457" y="466275"/>
            <a:ext cx="260314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Test </a:t>
            </a:r>
            <a:r>
              <a:rPr lang="en-US" sz="2800" dirty="0" err="1">
                <a:solidFill>
                  <a:srgbClr val="FF0000"/>
                </a:solidFill>
              </a:rPr>
              <a:t>No.I</a:t>
            </a:r>
            <a:r>
              <a:rPr lang="en-US" sz="2800" dirty="0">
                <a:solidFill>
                  <a:srgbClr val="FF0000"/>
                </a:solidFill>
              </a:rPr>
              <a:t> /-55</a:t>
            </a:r>
          </a:p>
          <a:p>
            <a:pPr algn="ctr"/>
            <a:r>
              <a:rPr lang="en-US" sz="2800" dirty="0">
                <a:solidFill>
                  <a:srgbClr val="230AB6"/>
                </a:solidFill>
              </a:rPr>
              <a:t>Surface Pressure</a:t>
            </a:r>
          </a:p>
        </p:txBody>
      </p:sp>
    </p:spTree>
    <p:extLst>
      <p:ext uri="{BB962C8B-B14F-4D97-AF65-F5344CB8AC3E}">
        <p14:creationId xmlns:p14="http://schemas.microsoft.com/office/powerpoint/2010/main" val="1633159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024C277-FAC4-42FB-993B-2B927304A0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748" y="0"/>
            <a:ext cx="5092504" cy="3819378"/>
          </a:xfrm>
          <a:prstGeom prst="rect">
            <a:avLst/>
          </a:prstGeom>
        </p:spPr>
      </p:pic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22F3ABD8-B02A-4AD8-8E35-A6558B72E7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49" y="3429000"/>
            <a:ext cx="4572000" cy="3429000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CB36ACCB-068A-4955-9C82-D9D3A48B1C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553" y="3429000"/>
            <a:ext cx="4572000" cy="3429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D0450EE-B1B9-4F4E-ADAA-FF57633E7F4F}"/>
              </a:ext>
            </a:extLst>
          </p:cNvPr>
          <p:cNvSpPr/>
          <p:nvPr/>
        </p:nvSpPr>
        <p:spPr>
          <a:xfrm>
            <a:off x="10444977" y="2873272"/>
            <a:ext cx="1083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30AB6"/>
                </a:solidFill>
              </a:rPr>
              <a:t>@240 </a:t>
            </a:r>
            <a:r>
              <a:rPr lang="en-US" dirty="0" err="1">
                <a:solidFill>
                  <a:srgbClr val="230AB6"/>
                </a:solidFill>
              </a:rPr>
              <a:t>hrs</a:t>
            </a:r>
            <a:endParaRPr lang="en-US" dirty="0">
              <a:solidFill>
                <a:srgbClr val="230AB6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AD4E1C-CE1B-405E-B6A6-814467CA52C2}"/>
              </a:ext>
            </a:extLst>
          </p:cNvPr>
          <p:cNvSpPr/>
          <p:nvPr/>
        </p:nvSpPr>
        <p:spPr>
          <a:xfrm>
            <a:off x="8869461" y="96943"/>
            <a:ext cx="1023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30AB6"/>
                </a:solidFill>
              </a:rPr>
              <a:t>@0.5 </a:t>
            </a:r>
            <a:r>
              <a:rPr lang="en-US" dirty="0" err="1">
                <a:solidFill>
                  <a:srgbClr val="230AB6"/>
                </a:solidFill>
              </a:rPr>
              <a:t>hrs</a:t>
            </a:r>
            <a:endParaRPr lang="en-US" dirty="0">
              <a:solidFill>
                <a:srgbClr val="230AB6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30366E-E169-4D21-8219-D77DB3843846}"/>
              </a:ext>
            </a:extLst>
          </p:cNvPr>
          <p:cNvSpPr/>
          <p:nvPr/>
        </p:nvSpPr>
        <p:spPr>
          <a:xfrm>
            <a:off x="370447" y="2873272"/>
            <a:ext cx="1083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30AB6"/>
                </a:solidFill>
              </a:rPr>
              <a:t>@120 </a:t>
            </a:r>
            <a:r>
              <a:rPr lang="en-US" dirty="0" err="1">
                <a:solidFill>
                  <a:srgbClr val="230AB6"/>
                </a:solidFill>
              </a:rPr>
              <a:t>hrs</a:t>
            </a:r>
            <a:endParaRPr lang="en-US" dirty="0">
              <a:solidFill>
                <a:srgbClr val="230AB6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885C50-7FE1-46EE-AE71-38D621432DE6}"/>
              </a:ext>
            </a:extLst>
          </p:cNvPr>
          <p:cNvSpPr/>
          <p:nvPr/>
        </p:nvSpPr>
        <p:spPr>
          <a:xfrm>
            <a:off x="1028236" y="466275"/>
            <a:ext cx="214443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Test </a:t>
            </a:r>
            <a:r>
              <a:rPr lang="en-US" sz="2800" dirty="0" err="1">
                <a:solidFill>
                  <a:srgbClr val="FF0000"/>
                </a:solidFill>
              </a:rPr>
              <a:t>No.I</a:t>
            </a:r>
            <a:r>
              <a:rPr lang="en-US" sz="2800" dirty="0">
                <a:solidFill>
                  <a:srgbClr val="FF0000"/>
                </a:solidFill>
              </a:rPr>
              <a:t> /-55</a:t>
            </a:r>
          </a:p>
          <a:p>
            <a:pPr algn="ctr"/>
            <a:r>
              <a:rPr lang="en-US" sz="2800" dirty="0">
                <a:solidFill>
                  <a:srgbClr val="230AB6"/>
                </a:solidFill>
              </a:rPr>
              <a:t>U at 10m</a:t>
            </a:r>
          </a:p>
        </p:txBody>
      </p:sp>
    </p:spTree>
    <p:extLst>
      <p:ext uri="{BB962C8B-B14F-4D97-AF65-F5344CB8AC3E}">
        <p14:creationId xmlns:p14="http://schemas.microsoft.com/office/powerpoint/2010/main" val="1529540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D64047C-7630-4CFB-B703-9E456ABF4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936" y="0"/>
            <a:ext cx="5130018" cy="3847514"/>
          </a:xfrm>
          <a:prstGeom prst="rect">
            <a:avLst/>
          </a:prstGeom>
        </p:spPr>
      </p:pic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A4E4240F-0812-4AD4-92E6-64839C3E3A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41" y="3337558"/>
            <a:ext cx="4693920" cy="3520440"/>
          </a:xfrm>
          <a:prstGeom prst="rect">
            <a:avLst/>
          </a:prstGeom>
        </p:spPr>
      </p:pic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42F4BBD2-8478-4BD1-A0AA-A7F69A966F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751" y="3337558"/>
            <a:ext cx="4829908" cy="362243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97C3B56-053E-49C7-95B5-CE25B369CC21}"/>
              </a:ext>
            </a:extLst>
          </p:cNvPr>
          <p:cNvSpPr/>
          <p:nvPr/>
        </p:nvSpPr>
        <p:spPr>
          <a:xfrm>
            <a:off x="8735691" y="96943"/>
            <a:ext cx="1023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30AB6"/>
                </a:solidFill>
              </a:rPr>
              <a:t>@0.5 </a:t>
            </a:r>
            <a:r>
              <a:rPr lang="en-US" dirty="0" err="1">
                <a:solidFill>
                  <a:srgbClr val="230AB6"/>
                </a:solidFill>
              </a:rPr>
              <a:t>hrs</a:t>
            </a:r>
            <a:endParaRPr lang="en-US" dirty="0">
              <a:solidFill>
                <a:srgbClr val="230AB6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CC9A5C-E46F-423B-974F-47B7DD863A03}"/>
              </a:ext>
            </a:extLst>
          </p:cNvPr>
          <p:cNvSpPr/>
          <p:nvPr/>
        </p:nvSpPr>
        <p:spPr>
          <a:xfrm>
            <a:off x="370447" y="2873272"/>
            <a:ext cx="1083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30AB6"/>
                </a:solidFill>
              </a:rPr>
              <a:t>@120 </a:t>
            </a:r>
            <a:r>
              <a:rPr lang="en-US" dirty="0" err="1">
                <a:solidFill>
                  <a:srgbClr val="230AB6"/>
                </a:solidFill>
              </a:rPr>
              <a:t>hrs</a:t>
            </a:r>
            <a:endParaRPr lang="en-US" dirty="0">
              <a:solidFill>
                <a:srgbClr val="230AB6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0FE614-07C5-4C27-83AB-3317C357861C}"/>
              </a:ext>
            </a:extLst>
          </p:cNvPr>
          <p:cNvSpPr/>
          <p:nvPr/>
        </p:nvSpPr>
        <p:spPr>
          <a:xfrm>
            <a:off x="10444977" y="2873272"/>
            <a:ext cx="1083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30AB6"/>
                </a:solidFill>
              </a:rPr>
              <a:t>@240 </a:t>
            </a:r>
            <a:r>
              <a:rPr lang="en-US" dirty="0" err="1">
                <a:solidFill>
                  <a:srgbClr val="230AB6"/>
                </a:solidFill>
              </a:rPr>
              <a:t>hrs</a:t>
            </a:r>
            <a:endParaRPr lang="en-US" dirty="0">
              <a:solidFill>
                <a:srgbClr val="230AB6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077D516-FEBC-47A0-A819-FE88C2126965}"/>
              </a:ext>
            </a:extLst>
          </p:cNvPr>
          <p:cNvSpPr/>
          <p:nvPr/>
        </p:nvSpPr>
        <p:spPr>
          <a:xfrm>
            <a:off x="272906" y="466275"/>
            <a:ext cx="214443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Test </a:t>
            </a:r>
            <a:r>
              <a:rPr lang="en-US" sz="2800" dirty="0" err="1">
                <a:solidFill>
                  <a:srgbClr val="FF0000"/>
                </a:solidFill>
              </a:rPr>
              <a:t>No.I</a:t>
            </a:r>
            <a:r>
              <a:rPr lang="en-US" sz="2800" dirty="0">
                <a:solidFill>
                  <a:srgbClr val="FF0000"/>
                </a:solidFill>
              </a:rPr>
              <a:t> /-55</a:t>
            </a:r>
          </a:p>
          <a:p>
            <a:pPr algn="ctr"/>
            <a:r>
              <a:rPr lang="en-US" sz="2800" dirty="0">
                <a:solidFill>
                  <a:srgbClr val="230AB6"/>
                </a:solidFill>
              </a:rPr>
              <a:t>V at 10m</a:t>
            </a:r>
          </a:p>
        </p:txBody>
      </p:sp>
    </p:spTree>
    <p:extLst>
      <p:ext uri="{BB962C8B-B14F-4D97-AF65-F5344CB8AC3E}">
        <p14:creationId xmlns:p14="http://schemas.microsoft.com/office/powerpoint/2010/main" val="38977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4BBD0B1-854D-4146-B6D1-A2D2076331D5}"/>
              </a:ext>
            </a:extLst>
          </p:cNvPr>
          <p:cNvSpPr/>
          <p:nvPr/>
        </p:nvSpPr>
        <p:spPr>
          <a:xfrm>
            <a:off x="2365512" y="228533"/>
            <a:ext cx="7805531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Test </a:t>
            </a:r>
            <a:r>
              <a:rPr lang="en-US" sz="2400" dirty="0" err="1">
                <a:solidFill>
                  <a:srgbClr val="FF0000"/>
                </a:solidFill>
              </a:rPr>
              <a:t>No.II</a:t>
            </a:r>
            <a:r>
              <a:rPr lang="en-US" sz="2400" dirty="0">
                <a:solidFill>
                  <a:srgbClr val="FF0000"/>
                </a:solidFill>
              </a:rPr>
              <a:t> /</a:t>
            </a:r>
            <a:r>
              <a:rPr lang="en-US" sz="2400" dirty="0" err="1">
                <a:solidFill>
                  <a:srgbClr val="FF0000"/>
                </a:solidFill>
              </a:rPr>
              <a:t>test_case</a:t>
            </a:r>
            <a:r>
              <a:rPr lang="en-US" sz="2400" dirty="0">
                <a:solidFill>
                  <a:srgbClr val="FF0000"/>
                </a:solidFill>
              </a:rPr>
              <a:t>= 55</a:t>
            </a:r>
          </a:p>
          <a:p>
            <a:pPr algn="ctr"/>
            <a:r>
              <a:rPr lang="en-US" sz="2400" b="1" dirty="0"/>
              <a:t>(Coriolis  parameter is not constant)</a:t>
            </a:r>
            <a:endParaRPr lang="en-US" sz="2400" dirty="0">
              <a:solidFill>
                <a:schemeClr val="accent6"/>
              </a:solidFill>
            </a:endParaRPr>
          </a:p>
          <a:p>
            <a:pPr algn="ctr"/>
            <a:r>
              <a:rPr lang="en-US" sz="2400" dirty="0">
                <a:solidFill>
                  <a:srgbClr val="0070C0"/>
                </a:solidFill>
              </a:rPr>
              <a:t>p00=1015.0hPa, </a:t>
            </a:r>
            <a:r>
              <a:rPr lang="en-US" sz="2400" dirty="0" err="1">
                <a:solidFill>
                  <a:srgbClr val="0070C0"/>
                </a:solidFill>
              </a:rPr>
              <a:t>dp</a:t>
            </a:r>
            <a:r>
              <a:rPr lang="en-US" sz="2400" dirty="0">
                <a:solidFill>
                  <a:srgbClr val="0070C0"/>
                </a:solidFill>
              </a:rPr>
              <a:t>=11.15hPa,  </a:t>
            </a:r>
            <a:r>
              <a:rPr lang="en-US" sz="2400" dirty="0" err="1">
                <a:solidFill>
                  <a:srgbClr val="0070C0"/>
                </a:solidFill>
              </a:rPr>
              <a:t>rp</a:t>
            </a:r>
            <a:r>
              <a:rPr lang="en-US" sz="2400" dirty="0">
                <a:solidFill>
                  <a:srgbClr val="0070C0"/>
                </a:solidFill>
              </a:rPr>
              <a:t>=282.0km</a:t>
            </a:r>
          </a:p>
          <a:p>
            <a:pPr algn="ctr"/>
            <a:endParaRPr lang="en-US" sz="2400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The initial TC of Test </a:t>
            </a:r>
            <a:r>
              <a:rPr lang="en-US" dirty="0" err="1">
                <a:solidFill>
                  <a:srgbClr val="C00000"/>
                </a:solidFill>
              </a:rPr>
              <a:t>No.II</a:t>
            </a:r>
            <a:r>
              <a:rPr lang="en-US" dirty="0">
                <a:solidFill>
                  <a:srgbClr val="C00000"/>
                </a:solidFill>
              </a:rPr>
              <a:t> (</a:t>
            </a:r>
            <a:r>
              <a:rPr lang="en-US" dirty="0" err="1">
                <a:solidFill>
                  <a:srgbClr val="0000CC"/>
                </a:solidFill>
              </a:rPr>
              <a:t>test_case</a:t>
            </a:r>
            <a:r>
              <a:rPr lang="en-US" dirty="0">
                <a:solidFill>
                  <a:srgbClr val="0000CC"/>
                </a:solidFill>
              </a:rPr>
              <a:t>=55</a:t>
            </a:r>
            <a:r>
              <a:rPr lang="en-US" dirty="0">
                <a:solidFill>
                  <a:srgbClr val="C00000"/>
                </a:solidFill>
              </a:rPr>
              <a:t>) is similar to Test </a:t>
            </a:r>
            <a:r>
              <a:rPr lang="en-US" dirty="0" err="1">
                <a:solidFill>
                  <a:srgbClr val="C00000"/>
                </a:solidFill>
              </a:rPr>
              <a:t>No.I</a:t>
            </a:r>
            <a:r>
              <a:rPr lang="en-US" dirty="0">
                <a:solidFill>
                  <a:srgbClr val="C00000"/>
                </a:solidFill>
              </a:rPr>
              <a:t> (</a:t>
            </a:r>
            <a:r>
              <a:rPr lang="en-US" dirty="0" err="1">
                <a:solidFill>
                  <a:srgbClr val="0000CC"/>
                </a:solidFill>
              </a:rPr>
              <a:t>test_case</a:t>
            </a:r>
            <a:r>
              <a:rPr lang="en-US" dirty="0">
                <a:solidFill>
                  <a:srgbClr val="0000CC"/>
                </a:solidFill>
              </a:rPr>
              <a:t>=-55</a:t>
            </a:r>
            <a:r>
              <a:rPr lang="en-US" dirty="0">
                <a:solidFill>
                  <a:srgbClr val="C00000"/>
                </a:solidFill>
              </a:rPr>
              <a:t>), there may be some difference in thermal structure.</a:t>
            </a:r>
          </a:p>
          <a:p>
            <a:endParaRPr lang="en-US" dirty="0"/>
          </a:p>
          <a:p>
            <a:r>
              <a:rPr lang="en-US" dirty="0"/>
              <a:t>Surface pressure (PS)   max=1015.00000000000        min=1004.44141134051</a:t>
            </a:r>
          </a:p>
          <a:p>
            <a:r>
              <a:rPr lang="en-US" dirty="0"/>
              <a:t>U  max =    19.4412681540063       min =   -19.6647631637477</a:t>
            </a:r>
          </a:p>
          <a:p>
            <a:r>
              <a:rPr lang="en-US" dirty="0"/>
              <a:t>V  max =    19.5408656635388       min =   -19.8586152022006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89E829-A676-4A2D-ACE8-ADE565820EFC}"/>
              </a:ext>
            </a:extLst>
          </p:cNvPr>
          <p:cNvSpPr/>
          <p:nvPr/>
        </p:nvSpPr>
        <p:spPr>
          <a:xfrm>
            <a:off x="3220277" y="3614531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 ! Initialize surface Pressure</a:t>
            </a:r>
          </a:p>
          <a:p>
            <a:r>
              <a:rPr lang="en-US" dirty="0">
                <a:solidFill>
                  <a:srgbClr val="0070C0"/>
                </a:solidFill>
              </a:rPr>
              <a:t>         !Vortex perturbation</a:t>
            </a:r>
          </a:p>
          <a:p>
            <a:r>
              <a:rPr lang="en-US" dirty="0">
                <a:solidFill>
                  <a:srgbClr val="0070C0"/>
                </a:solidFill>
              </a:rPr>
              <a:t>         do j=</a:t>
            </a:r>
            <a:r>
              <a:rPr lang="en-US" dirty="0" err="1">
                <a:solidFill>
                  <a:srgbClr val="0070C0"/>
                </a:solidFill>
              </a:rPr>
              <a:t>js,je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         do </a:t>
            </a:r>
            <a:r>
              <a:rPr lang="en-US" dirty="0" err="1">
                <a:solidFill>
                  <a:srgbClr val="0070C0"/>
                </a:solidFill>
              </a:rPr>
              <a:t>i</a:t>
            </a:r>
            <a:r>
              <a:rPr lang="en-US" dirty="0">
                <a:solidFill>
                  <a:srgbClr val="0070C0"/>
                </a:solidFill>
              </a:rPr>
              <a:t>=</a:t>
            </a:r>
            <a:r>
              <a:rPr lang="en-US" dirty="0" err="1">
                <a:solidFill>
                  <a:srgbClr val="0070C0"/>
                </a:solidFill>
              </a:rPr>
              <a:t>is,ie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            p2(:) = </a:t>
            </a:r>
            <a:r>
              <a:rPr lang="en-US" dirty="0" err="1">
                <a:solidFill>
                  <a:srgbClr val="0070C0"/>
                </a:solidFill>
              </a:rPr>
              <a:t>agrid</a:t>
            </a:r>
            <a:r>
              <a:rPr lang="en-US" dirty="0">
                <a:solidFill>
                  <a:srgbClr val="0070C0"/>
                </a:solidFill>
              </a:rPr>
              <a:t>(i,j,1:2)</a:t>
            </a:r>
          </a:p>
          <a:p>
            <a:r>
              <a:rPr lang="en-US" dirty="0">
                <a:solidFill>
                  <a:srgbClr val="0070C0"/>
                </a:solidFill>
              </a:rPr>
              <a:t>            r = </a:t>
            </a:r>
            <a:r>
              <a:rPr lang="en-US" dirty="0" err="1">
                <a:solidFill>
                  <a:srgbClr val="0070C0"/>
                </a:solidFill>
              </a:rPr>
              <a:t>great_circle_dist</a:t>
            </a:r>
            <a:r>
              <a:rPr lang="en-US" dirty="0">
                <a:solidFill>
                  <a:srgbClr val="0070C0"/>
                </a:solidFill>
              </a:rPr>
              <a:t>( p0, p2, radius )</a:t>
            </a:r>
          </a:p>
          <a:p>
            <a:r>
              <a:rPr lang="en-US" dirty="0">
                <a:solidFill>
                  <a:srgbClr val="0070C0"/>
                </a:solidFill>
              </a:rPr>
              <a:t>            </a:t>
            </a:r>
            <a:r>
              <a:rPr lang="en-US" dirty="0" err="1">
                <a:solidFill>
                  <a:srgbClr val="0070C0"/>
                </a:solidFill>
              </a:rPr>
              <a:t>ps</a:t>
            </a:r>
            <a:r>
              <a:rPr lang="en-US" dirty="0">
                <a:solidFill>
                  <a:srgbClr val="0070C0"/>
                </a:solidFill>
              </a:rPr>
              <a:t>(</a:t>
            </a:r>
            <a:r>
              <a:rPr lang="en-US" dirty="0" err="1">
                <a:solidFill>
                  <a:srgbClr val="0070C0"/>
                </a:solidFill>
              </a:rPr>
              <a:t>i,j</a:t>
            </a:r>
            <a:r>
              <a:rPr lang="en-US" dirty="0">
                <a:solidFill>
                  <a:srgbClr val="0070C0"/>
                </a:solidFill>
              </a:rPr>
              <a:t>) = p00 - </a:t>
            </a:r>
            <a:r>
              <a:rPr lang="en-US" dirty="0" err="1">
                <a:solidFill>
                  <a:srgbClr val="0070C0"/>
                </a:solidFill>
              </a:rPr>
              <a:t>dp</a:t>
            </a:r>
            <a:r>
              <a:rPr lang="en-US" dirty="0">
                <a:solidFill>
                  <a:srgbClr val="0070C0"/>
                </a:solidFill>
              </a:rPr>
              <a:t>*exp(-(r/</a:t>
            </a:r>
            <a:r>
              <a:rPr lang="en-US" dirty="0" err="1">
                <a:solidFill>
                  <a:srgbClr val="0070C0"/>
                </a:solidFill>
              </a:rPr>
              <a:t>rp</a:t>
            </a:r>
            <a:r>
              <a:rPr lang="en-US" dirty="0">
                <a:solidFill>
                  <a:srgbClr val="0070C0"/>
                </a:solidFill>
              </a:rPr>
              <a:t>)**1.5) </a:t>
            </a:r>
          </a:p>
          <a:p>
            <a:r>
              <a:rPr lang="en-US" dirty="0">
                <a:solidFill>
                  <a:srgbClr val="0070C0"/>
                </a:solidFill>
              </a:rPr>
              <a:t>            phis(</a:t>
            </a:r>
            <a:r>
              <a:rPr lang="en-US" dirty="0" err="1">
                <a:solidFill>
                  <a:srgbClr val="0070C0"/>
                </a:solidFill>
              </a:rPr>
              <a:t>i,j</a:t>
            </a:r>
            <a:r>
              <a:rPr lang="en-US" dirty="0">
                <a:solidFill>
                  <a:srgbClr val="0070C0"/>
                </a:solidFill>
              </a:rPr>
              <a:t>) = 0.</a:t>
            </a:r>
          </a:p>
          <a:p>
            <a:r>
              <a:rPr lang="en-US" dirty="0">
                <a:solidFill>
                  <a:srgbClr val="0070C0"/>
                </a:solidFill>
              </a:rPr>
              <a:t>         </a:t>
            </a:r>
            <a:r>
              <a:rPr lang="en-US" dirty="0" err="1">
                <a:solidFill>
                  <a:srgbClr val="0070C0"/>
                </a:solidFill>
              </a:rPr>
              <a:t>enddo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         </a:t>
            </a:r>
            <a:r>
              <a:rPr lang="en-US" dirty="0" err="1">
                <a:solidFill>
                  <a:srgbClr val="0070C0"/>
                </a:solidFill>
              </a:rPr>
              <a:t>enddo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3568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2320</TotalTime>
  <Words>3082</Words>
  <Application>Microsoft Office PowerPoint</Application>
  <PresentationFormat>Widescreen</PresentationFormat>
  <Paragraphs>327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Theme</vt:lpstr>
      <vt:lpstr>Idealized Tropical Cyclone(TC) Simulation with FV3GFS</vt:lpstr>
      <vt:lpstr>/ufs-weather-model/FV3/atmos_cubed_sphere/tools/test_cases.F90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 NO.I/II SLP forecast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 and suggestions   ???? </vt:lpstr>
      <vt:lpstr>Questions and discussion: GFS-V15/16 has large cross-track bias, why?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JAY PENG</dc:creator>
  <cp:lastModifiedBy>JAY PENG</cp:lastModifiedBy>
  <cp:revision>343</cp:revision>
  <dcterms:created xsi:type="dcterms:W3CDTF">2020-09-21T14:24:38Z</dcterms:created>
  <dcterms:modified xsi:type="dcterms:W3CDTF">2020-10-08T12:44:24Z</dcterms:modified>
</cp:coreProperties>
</file>