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33" r:id="rId3"/>
    <p:sldId id="366" r:id="rId4"/>
    <p:sldId id="336" r:id="rId5"/>
    <p:sldId id="388" r:id="rId6"/>
    <p:sldId id="340" r:id="rId7"/>
    <p:sldId id="361" r:id="rId8"/>
    <p:sldId id="342" r:id="rId9"/>
    <p:sldId id="357" r:id="rId10"/>
    <p:sldId id="373" r:id="rId11"/>
    <p:sldId id="344" r:id="rId12"/>
    <p:sldId id="381" r:id="rId13"/>
    <p:sldId id="382" r:id="rId14"/>
    <p:sldId id="372" r:id="rId15"/>
    <p:sldId id="400" r:id="rId16"/>
    <p:sldId id="395" r:id="rId17"/>
    <p:sldId id="359" r:id="rId18"/>
    <p:sldId id="401" r:id="rId19"/>
    <p:sldId id="391" r:id="rId20"/>
    <p:sldId id="392" r:id="rId21"/>
    <p:sldId id="396" r:id="rId22"/>
    <p:sldId id="397" r:id="rId23"/>
    <p:sldId id="398" r:id="rId24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2">
          <p15:clr>
            <a:srgbClr val="9AA0A6"/>
          </p15:clr>
        </p15:guide>
        <p15:guide id="4" orient="horz" pos="216">
          <p15:clr>
            <a:srgbClr val="9AA0A6"/>
          </p15:clr>
        </p15:guide>
        <p15:guide id="5" orient="horz" pos="170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6" roundtripDataSignature="AMtx7mgSvnEIMW0LWXlA1RPX7OULw0v/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6BA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>
        <p:guide orient="horz" pos="1620"/>
        <p:guide pos="2880"/>
        <p:guide orient="horz" pos="72"/>
        <p:guide orient="horz" pos="216"/>
        <p:guide orient="horz" pos="1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6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0aa7f45eb_0_54:notes"/>
          <p:cNvSpPr txBox="1">
            <a:spLocks noGrp="1"/>
          </p:cNvSpPr>
          <p:nvPr>
            <p:ph type="body" idx="1"/>
          </p:nvPr>
        </p:nvSpPr>
        <p:spPr>
          <a:xfrm>
            <a:off x="670891" y="4572000"/>
            <a:ext cx="5367000" cy="3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2" name="Google Shape;102;g110aa7f45e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2888" y="374650"/>
            <a:ext cx="7194551" cy="4048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d20d3f464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d20d3f464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40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d20d3f464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d20d3f464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17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d20d3f464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d20d3f464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616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d20d3f464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d20d3f464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21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10aa7f45eb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110aa7f45eb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275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d20d3f464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d20d3f464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891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d20d3f464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d20d3f464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531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d20d3f464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d20d3f464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92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d20d3f464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d20d3f464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135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d20d3f464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d20d3f464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24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d20d3f464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d20d3f464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17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d20d3f464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d20d3f464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106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d20d3f464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d20d3f464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69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d20d3f464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d20d3f464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94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d20d3f464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d20d3f464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602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d20d3f464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d20d3f464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01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Dk Blu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10aa7f45eb_0_68"/>
          <p:cNvSpPr/>
          <p:nvPr/>
        </p:nvSpPr>
        <p:spPr>
          <a:xfrm>
            <a:off x="0" y="0"/>
            <a:ext cx="91440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g110aa7f45eb_0_68"/>
          <p:cNvSpPr>
            <a:spLocks noGrp="1"/>
          </p:cNvSpPr>
          <p:nvPr>
            <p:ph type="pic" idx="2"/>
          </p:nvPr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" name="Google Shape;16;g110aa7f45eb_0_68"/>
          <p:cNvSpPr txBox="1">
            <a:spLocks noGrp="1"/>
          </p:cNvSpPr>
          <p:nvPr>
            <p:ph type="body" idx="1"/>
          </p:nvPr>
        </p:nvSpPr>
        <p:spPr>
          <a:xfrm>
            <a:off x="2249134" y="457209"/>
            <a:ext cx="64377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110aa7f45eb_0_68"/>
          <p:cNvSpPr txBox="1">
            <a:spLocks noGrp="1"/>
          </p:cNvSpPr>
          <p:nvPr>
            <p:ph type="body" idx="3"/>
          </p:nvPr>
        </p:nvSpPr>
        <p:spPr>
          <a:xfrm>
            <a:off x="2249146" y="1628103"/>
            <a:ext cx="64338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" name="Google Shape;18;g110aa7f45eb_0_68"/>
          <p:cNvCxnSpPr/>
          <p:nvPr/>
        </p:nvCxnSpPr>
        <p:spPr>
          <a:xfrm>
            <a:off x="1908402" y="457200"/>
            <a:ext cx="0" cy="260490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Google Shape;19;g110aa7f45eb_0_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8621" y="573025"/>
            <a:ext cx="1109049" cy="110904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g110aa7f45eb_0_68"/>
          <p:cNvSpPr txBox="1"/>
          <p:nvPr/>
        </p:nvSpPr>
        <p:spPr>
          <a:xfrm>
            <a:off x="425363" y="1682075"/>
            <a:ext cx="11757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0" bIns="91425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NATIONALWEATHER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10aa7f45eb_0_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10aa7f45eb_0_83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283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 1">
  <p:cSld name="Dk Blue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10aa7f45eb_0_76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solidFill>
            <a:srgbClr val="0733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110aa7f45eb_0_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10aa7f45eb_0_76"/>
          <p:cNvSpPr txBox="1">
            <a:spLocks noGrp="1"/>
          </p:cNvSpPr>
          <p:nvPr>
            <p:ph type="body" idx="1"/>
          </p:nvPr>
        </p:nvSpPr>
        <p:spPr>
          <a:xfrm>
            <a:off x="457200" y="1162050"/>
            <a:ext cx="8229600" cy="3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3937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 b="0" i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 1">
  <p:cSld name="1_Dk Blue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10aa7f45eb_0_80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solidFill>
            <a:srgbClr val="0733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g110aa7f45eb_0_80"/>
          <p:cNvSpPr txBox="1">
            <a:spLocks noGrp="1"/>
          </p:cNvSpPr>
          <p:nvPr>
            <p:ph type="title"/>
          </p:nvPr>
        </p:nvSpPr>
        <p:spPr>
          <a:xfrm>
            <a:off x="457200" y="1932750"/>
            <a:ext cx="82296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10aa7f45eb_0_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110aa7f45eb_0_86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39318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g110aa7f45eb_0_86"/>
          <p:cNvSpPr txBox="1">
            <a:spLocks noGrp="1"/>
          </p:cNvSpPr>
          <p:nvPr>
            <p:ph type="body" idx="2"/>
          </p:nvPr>
        </p:nvSpPr>
        <p:spPr>
          <a:xfrm>
            <a:off x="4754880" y="1280160"/>
            <a:ext cx="39318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10aa7f45eb_0_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10aa7f45eb_0_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110aa7f45eb_0_92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24690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g110aa7f45eb_0_92"/>
          <p:cNvSpPr txBox="1">
            <a:spLocks noGrp="1"/>
          </p:cNvSpPr>
          <p:nvPr>
            <p:ph type="body" idx="2"/>
          </p:nvPr>
        </p:nvSpPr>
        <p:spPr>
          <a:xfrm>
            <a:off x="3337560" y="1280160"/>
            <a:ext cx="24690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g110aa7f45eb_0_92"/>
          <p:cNvSpPr txBox="1">
            <a:spLocks noGrp="1"/>
          </p:cNvSpPr>
          <p:nvPr>
            <p:ph type="body" idx="3"/>
          </p:nvPr>
        </p:nvSpPr>
        <p:spPr>
          <a:xfrm>
            <a:off x="6217920" y="1280160"/>
            <a:ext cx="24690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10aa7f45eb_0_97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solidFill>
            <a:srgbClr val="0733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arkblue">
  <p:cSld name="Title Darkblu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f0b7839c5_0_263"/>
          <p:cNvSpPr/>
          <p:nvPr/>
        </p:nvSpPr>
        <p:spPr>
          <a:xfrm>
            <a:off x="175" y="0"/>
            <a:ext cx="9144000" cy="4798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10f0b7839c5_0_263"/>
          <p:cNvSpPr txBox="1">
            <a:spLocks noGrp="1"/>
          </p:cNvSpPr>
          <p:nvPr>
            <p:ph type="ctrTitle"/>
          </p:nvPr>
        </p:nvSpPr>
        <p:spPr>
          <a:xfrm>
            <a:off x="311708" y="4397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5" name="Google Shape;75;g10f0b7839c5_0_263"/>
          <p:cNvSpPr txBox="1">
            <a:spLocks noGrp="1"/>
          </p:cNvSpPr>
          <p:nvPr>
            <p:ph type="subTitle" idx="1"/>
          </p:nvPr>
        </p:nvSpPr>
        <p:spPr>
          <a:xfrm>
            <a:off x="311700" y="26817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404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commerce.gov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10aa7f45eb_0_60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595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g110aa7f45eb_0_60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4928" y="4832593"/>
            <a:ext cx="278915" cy="2789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g110aa7f45eb_0_60"/>
          <p:cNvSpPr txBox="1"/>
          <p:nvPr/>
        </p:nvSpPr>
        <p:spPr>
          <a:xfrm>
            <a:off x="1078312" y="4772975"/>
            <a:ext cx="36417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rPr>
              <a:t>NATIONAL WEATHER SERVICE</a:t>
            </a:r>
            <a:endParaRPr sz="1400" b="1" i="0" u="none" strike="noStrike" cap="none">
              <a:solidFill>
                <a:srgbClr val="0A45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g110aa7f45eb_0_6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08496" y="4830313"/>
            <a:ext cx="283465" cy="2834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g110aa7f45eb_0_60"/>
          <p:cNvSpPr txBox="1"/>
          <p:nvPr/>
        </p:nvSpPr>
        <p:spPr>
          <a:xfrm>
            <a:off x="1461448" y="491378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" name="Google Shape;11;g110aa7f45eb_0_60"/>
          <p:cNvSpPr txBox="1">
            <a:spLocks noGrp="1"/>
          </p:cNvSpPr>
          <p:nvPr>
            <p:ph type="title"/>
          </p:nvPr>
        </p:nvSpPr>
        <p:spPr>
          <a:xfrm>
            <a:off x="457200" y="137160"/>
            <a:ext cx="82296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110aa7f45eb_0_60"/>
          <p:cNvSpPr txBox="1">
            <a:spLocks noGrp="1"/>
          </p:cNvSpPr>
          <p:nvPr>
            <p:ph type="body" idx="1"/>
          </p:nvPr>
        </p:nvSpPr>
        <p:spPr>
          <a:xfrm>
            <a:off x="228600" y="822960"/>
            <a:ext cx="8687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2820">
          <p15:clr>
            <a:srgbClr val="F26B43"/>
          </p15:clr>
        </p15:guide>
        <p15:guide id="4" orient="horz" pos="252">
          <p15:clr>
            <a:srgbClr val="F26B43"/>
          </p15:clr>
        </p15:guide>
        <p15:guide id="5" pos="5472">
          <p15:clr>
            <a:srgbClr val="F26B43"/>
          </p15:clr>
        </p15:guide>
        <p15:guide id="6" pos="288">
          <p15:clr>
            <a:srgbClr val="F26B43"/>
          </p15:clr>
        </p15:guide>
        <p15:guide id="7" orient="horz" pos="7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110aa7f45eb_0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54751"/>
            <a:ext cx="9144000" cy="21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133246" y="754312"/>
            <a:ext cx="21162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Presented by Jiayi Peng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9920" y="1189194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52228" y="1095781"/>
            <a:ext cx="62761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Zhan </a:t>
            </a:r>
            <a:r>
              <a:rPr lang="en-US" sz="1200" i="1" dirty="0" smtClean="0">
                <a:solidFill>
                  <a:schemeClr val="bg1"/>
                </a:solidFill>
              </a:rPr>
              <a:t>Zhang, </a:t>
            </a:r>
            <a:r>
              <a:rPr lang="en-US" sz="1200" i="1" dirty="0" err="1">
                <a:solidFill>
                  <a:schemeClr val="bg1"/>
                </a:solidFill>
              </a:rPr>
              <a:t>Weiguo</a:t>
            </a:r>
            <a:r>
              <a:rPr lang="en-US" sz="1200" i="1" dirty="0">
                <a:solidFill>
                  <a:schemeClr val="bg1"/>
                </a:solidFill>
              </a:rPr>
              <a:t> Wang, Bin Liu, </a:t>
            </a:r>
            <a:r>
              <a:rPr lang="en-US" sz="1200" i="1" dirty="0" err="1" smtClean="0">
                <a:solidFill>
                  <a:schemeClr val="bg1"/>
                </a:solidFill>
              </a:rPr>
              <a:t>Yonghui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</a:rPr>
              <a:t>Weng</a:t>
            </a:r>
            <a:r>
              <a:rPr lang="en-US" sz="1200" i="1" dirty="0" smtClean="0">
                <a:solidFill>
                  <a:schemeClr val="bg1"/>
                </a:solidFill>
              </a:rPr>
              <a:t>, </a:t>
            </a:r>
            <a:r>
              <a:rPr lang="en-US" sz="1200" i="1" dirty="0" err="1" smtClean="0">
                <a:solidFill>
                  <a:schemeClr val="bg1"/>
                </a:solidFill>
              </a:rPr>
              <a:t>Avichal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</a:rPr>
              <a:t>Mehra</a:t>
            </a:r>
            <a:r>
              <a:rPr lang="en-US" sz="1200" i="1" dirty="0" smtClean="0">
                <a:solidFill>
                  <a:schemeClr val="bg1"/>
                </a:solidFill>
              </a:rPr>
              <a:t>, Vijay </a:t>
            </a:r>
            <a:r>
              <a:rPr lang="en-US" sz="1200" i="1" dirty="0" err="1" smtClean="0">
                <a:solidFill>
                  <a:schemeClr val="bg1"/>
                </a:solidFill>
              </a:rPr>
              <a:t>Tallapragada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3335" y="1449311"/>
            <a:ext cx="62761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err="1" smtClean="0">
                <a:solidFill>
                  <a:schemeClr val="bg1"/>
                </a:solidFill>
              </a:rPr>
              <a:t>Rajendra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Panda, Matt Long, </a:t>
            </a:r>
            <a:r>
              <a:rPr lang="en-US" sz="1200" i="1" dirty="0" err="1">
                <a:solidFill>
                  <a:schemeClr val="bg1"/>
                </a:solidFill>
              </a:rPr>
              <a:t>Unni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Kirandumkara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893" y="1652220"/>
            <a:ext cx="71004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 </a:t>
            </a:r>
            <a:r>
              <a:rPr lang="en-US" sz="1200" i="1" dirty="0" err="1" smtClean="0">
                <a:solidFill>
                  <a:schemeClr val="bg1"/>
                </a:solidFill>
              </a:rPr>
              <a:t>Xuejin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Zhang, </a:t>
            </a:r>
            <a:r>
              <a:rPr lang="en-US" sz="1200" i="1" dirty="0" err="1">
                <a:solidFill>
                  <a:schemeClr val="bg1"/>
                </a:solidFill>
              </a:rPr>
              <a:t>Sundararaman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</a:rPr>
              <a:t>Gopalakrishnan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i="1" dirty="0" smtClean="0">
                <a:solidFill>
                  <a:schemeClr val="bg1"/>
                </a:solidFill>
              </a:rPr>
              <a:t>Aaron </a:t>
            </a:r>
            <a:r>
              <a:rPr lang="en-US" sz="1200" i="1" dirty="0" err="1" smtClean="0">
                <a:solidFill>
                  <a:schemeClr val="bg1"/>
                </a:solidFill>
              </a:rPr>
              <a:t>Poyer</a:t>
            </a:r>
            <a:r>
              <a:rPr lang="en-US" sz="1200" i="1" dirty="0" smtClean="0">
                <a:solidFill>
                  <a:schemeClr val="bg1"/>
                </a:solidFill>
              </a:rPr>
              <a:t>, William </a:t>
            </a:r>
            <a:r>
              <a:rPr lang="en-US" sz="1200" i="1" dirty="0" err="1">
                <a:solidFill>
                  <a:schemeClr val="bg1"/>
                </a:solidFill>
              </a:rPr>
              <a:t>Komaromi</a:t>
            </a:r>
            <a:r>
              <a:rPr lang="en-US" sz="1200" i="1" dirty="0" smtClean="0">
                <a:solidFill>
                  <a:schemeClr val="bg1"/>
                </a:solidFill>
              </a:rPr>
              <a:t>, Jason Anderson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2555" y="2491128"/>
            <a:ext cx="4644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36th Conference on Hurricanes and Tropical </a:t>
            </a:r>
            <a:r>
              <a:rPr lang="en-US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Meteorology</a:t>
            </a:r>
          </a:p>
          <a:p>
            <a:pPr algn="ctr"/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06-10 May 2024, Long Beach, CA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3335" y="2196699"/>
            <a:ext cx="6843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 </a:t>
            </a:r>
            <a:r>
              <a:rPr lang="en-US" sz="1200" i="1" dirty="0" smtClean="0">
                <a:solidFill>
                  <a:schemeClr val="bg1"/>
                </a:solidFill>
              </a:rPr>
              <a:t>@EMC Hurricane Team; @parallelworks.com</a:t>
            </a:r>
            <a:r>
              <a:rPr lang="en-US" sz="1200" i="1" dirty="0">
                <a:solidFill>
                  <a:schemeClr val="bg1"/>
                </a:solidFill>
              </a:rPr>
              <a:t>; </a:t>
            </a:r>
            <a:r>
              <a:rPr lang="en-US" sz="1200" i="1" dirty="0" smtClean="0">
                <a:solidFill>
                  <a:schemeClr val="bg1"/>
                </a:solidFill>
              </a:rPr>
              <a:t>@HRD; @HFIP management Team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7065" y="319066"/>
            <a:ext cx="684414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600" b="1" dirty="0">
                <a:latin typeface="ArialMT"/>
                <a:ea typeface="Calibri" panose="020F0502020204030204" pitchFamily="34" charset="0"/>
                <a:cs typeface="ArialMT"/>
              </a:rPr>
              <a:t>HAFS ensemble in AWS cloud for 2023 hurricane real time forecasts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tp.emc.ncep.noaa.gov/gc_wmb/jpeng/ECMWF_ens_20231031/Atlantic/plots/evs.hurricane_global_det.abswind_err.al.2023.sea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46" y="466535"/>
            <a:ext cx="3813238" cy="190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ftp.emc.ncep.noaa.gov/gc_wmb/jpeng/CLOUD_AEMN_HEMN_20231031/Atlantic/plots/evs.hurricane_global_det.abswind_err.al.2023.sea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" y="514044"/>
            <a:ext cx="3718220" cy="185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tp.emc.ncep.noaa.gov/gc_wmb/jpeng/CLOUD_AEMN_HEMN_20231031/Atlantic/plots/evs.hurricane_global_det.wind_bias.al.2023.seas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" y="2299153"/>
            <a:ext cx="3718220" cy="185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ftp.emc.ncep.noaa.gov/gc_wmb/jpeng/ECMWF_ens_20231031/Atlantic/plots/evs.hurricane_global_det.wind_bias.al.2023.seas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46" y="2290276"/>
            <a:ext cx="3813238" cy="190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67889" y="55606"/>
            <a:ext cx="65582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2023 TC Intensity Error and Bias (</a:t>
            </a:r>
            <a:r>
              <a:rPr lang="en-US" sz="1800" dirty="0" err="1" smtClean="0">
                <a:solidFill>
                  <a:srgbClr val="FFC000"/>
                </a:solidFill>
              </a:rPr>
              <a:t>HAFSens</a:t>
            </a:r>
            <a:r>
              <a:rPr lang="en-US" sz="1800" dirty="0" smtClean="0">
                <a:solidFill>
                  <a:srgbClr val="0070C0"/>
                </a:solidFill>
              </a:rPr>
              <a:t> VS. </a:t>
            </a:r>
            <a:r>
              <a:rPr lang="en-US" sz="1800" dirty="0" smtClean="0">
                <a:solidFill>
                  <a:srgbClr val="FF0000"/>
                </a:solidFill>
              </a:rPr>
              <a:t>GEFS/EENS</a:t>
            </a:r>
            <a:r>
              <a:rPr lang="en-US" sz="1800" dirty="0" smtClean="0">
                <a:solidFill>
                  <a:srgbClr val="0070C0"/>
                </a:solidFill>
              </a:rPr>
              <a:t>)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GEFS: 31 members, 25km resolution; ECMWF: 51 members, 9km resolution)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5864" y="1443599"/>
            <a:ext cx="1567319" cy="58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sz="800" dirty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GEFS control member (AC00)</a:t>
            </a:r>
          </a:p>
          <a:p>
            <a:pPr marL="0" indent="0">
              <a:buNone/>
            </a:pPr>
            <a:r>
              <a:rPr lang="en-US" altLang="zh-TW" sz="800" dirty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GEFS 30-member mean (AEMN)</a:t>
            </a:r>
          </a:p>
          <a:p>
            <a:pPr marL="0" indent="0">
              <a:buNone/>
            </a:pPr>
            <a:r>
              <a:rPr lang="en-US" altLang="zh-TW" sz="800" dirty="0">
                <a:solidFill>
                  <a:srgbClr val="0070C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HAFS control member (HC00)</a:t>
            </a:r>
          </a:p>
          <a:p>
            <a:pPr marL="0" indent="0">
              <a:buNone/>
            </a:pPr>
            <a:r>
              <a:rPr lang="en-US" altLang="zh-TW" sz="800" dirty="0">
                <a:solidFill>
                  <a:srgbClr val="FFC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HAFS 20-member mean (</a:t>
            </a:r>
            <a:r>
              <a:rPr lang="en-US" altLang="zh-TW" sz="800" dirty="0" smtClean="0">
                <a:solidFill>
                  <a:srgbClr val="FFC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HEMN)</a:t>
            </a:r>
            <a:endParaRPr lang="en-US" altLang="zh-TW" sz="800" dirty="0">
              <a:solidFill>
                <a:srgbClr val="FFC0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9266" y="1443599"/>
            <a:ext cx="1870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sz="800" dirty="0" smtClean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ECMWF </a:t>
            </a:r>
            <a:r>
              <a:rPr lang="en-US" altLang="zh-TW" sz="800" dirty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control member </a:t>
            </a:r>
            <a:r>
              <a:rPr lang="en-US" altLang="zh-TW" sz="800" dirty="0" smtClean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(EC00/9km)</a:t>
            </a:r>
            <a:endParaRPr lang="en-US" altLang="zh-TW" sz="800" dirty="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800" dirty="0" smtClean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ECMWF </a:t>
            </a:r>
            <a:r>
              <a:rPr lang="en-US" altLang="zh-TW" sz="800" dirty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5</a:t>
            </a:r>
            <a:r>
              <a:rPr lang="en-US" altLang="zh-TW" sz="800" dirty="0" smtClean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0-member </a:t>
            </a:r>
            <a:r>
              <a:rPr lang="en-US" altLang="zh-TW" sz="800" dirty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mean </a:t>
            </a:r>
            <a:r>
              <a:rPr lang="en-US" altLang="zh-TW" sz="800" dirty="0" smtClean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(EEMN/9km)</a:t>
            </a:r>
            <a:endParaRPr lang="en-US" altLang="zh-TW" sz="800" dirty="0">
              <a:solidFill>
                <a:srgbClr val="FF00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800" dirty="0">
                <a:solidFill>
                  <a:srgbClr val="0070C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HAFS control member (HC00)</a:t>
            </a:r>
          </a:p>
          <a:p>
            <a:pPr marL="0" indent="0">
              <a:buNone/>
            </a:pPr>
            <a:r>
              <a:rPr lang="en-US" altLang="zh-TW" sz="800" dirty="0">
                <a:solidFill>
                  <a:srgbClr val="FFC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HAFS 20-member mean (</a:t>
            </a:r>
            <a:r>
              <a:rPr lang="en-US" altLang="zh-TW" sz="800" dirty="0" smtClean="0">
                <a:solidFill>
                  <a:srgbClr val="FFC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HEMN)</a:t>
            </a:r>
            <a:endParaRPr lang="en-US" altLang="zh-TW" sz="800" dirty="0">
              <a:solidFill>
                <a:srgbClr val="FFC0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1456" y="4314595"/>
            <a:ext cx="5865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HAFSens</a:t>
            </a:r>
            <a:r>
              <a:rPr lang="en-US" dirty="0" smtClean="0">
                <a:solidFill>
                  <a:srgbClr val="0070C0"/>
                </a:solidFill>
              </a:rPr>
              <a:t>: reduced intensity errors in first 3 days; reduced bias by 10kts.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551" y="1734364"/>
            <a:ext cx="561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error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32994" y="1766107"/>
            <a:ext cx="561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error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5551" y="3593474"/>
            <a:ext cx="513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bias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08909" y="3586497"/>
            <a:ext cx="513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tp.emc.ncep.noaa.gov/gc_wmb/jpeng/CLOUD_HFSAB_20231031/Atlantic/plots/evs.hurricane_global_det.wind_bias.al.2023.sea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7" y="2548768"/>
            <a:ext cx="4133246" cy="206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tp.emc.ncep.noaa.gov/gc_wmb/jpeng/CLOUD_HFSAB_20231031/Atlantic/plots/evs.hurricane_global_det.abswind_err.al.2023.sea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7" y="407026"/>
            <a:ext cx="4117789" cy="205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10913" y="1051525"/>
            <a:ext cx="271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sz="1200" dirty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HFSA operational (HFSA)</a:t>
            </a:r>
          </a:p>
          <a:p>
            <a:pPr marL="0" indent="0">
              <a:buNone/>
            </a:pPr>
            <a:r>
              <a:rPr lang="en-US" altLang="zh-TW" sz="1200" dirty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HFSB operational (HFSB)</a:t>
            </a:r>
          </a:p>
          <a:p>
            <a:pPr marL="0" indent="0"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HAFS </a:t>
            </a:r>
            <a:r>
              <a:rPr lang="en-US" altLang="zh-TW" sz="1200" dirty="0">
                <a:solidFill>
                  <a:srgbClr val="0070C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control member (HC00)</a:t>
            </a:r>
          </a:p>
          <a:p>
            <a:pPr marL="0" indent="0">
              <a:buNone/>
            </a:pPr>
            <a:r>
              <a:rPr lang="en-US" altLang="zh-TW" sz="1200" dirty="0">
                <a:solidFill>
                  <a:srgbClr val="FFC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HAFS 20-member mean (</a:t>
            </a:r>
            <a:r>
              <a:rPr lang="en-US" altLang="zh-TW" sz="1200" dirty="0" smtClean="0">
                <a:solidFill>
                  <a:srgbClr val="FFC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HEMN)</a:t>
            </a:r>
            <a:endParaRPr lang="en-US" altLang="zh-TW" sz="1200" dirty="0">
              <a:solidFill>
                <a:srgbClr val="FFC0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3988" y="170290"/>
            <a:ext cx="44069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2023 Intensity Error/Bias (</a:t>
            </a:r>
            <a:r>
              <a:rPr lang="en-US" b="1" dirty="0" err="1" smtClean="0">
                <a:solidFill>
                  <a:srgbClr val="FFC000"/>
                </a:solidFill>
              </a:rPr>
              <a:t>HAFSens</a:t>
            </a:r>
            <a:r>
              <a:rPr lang="en-US" b="1" dirty="0" smtClean="0">
                <a:solidFill>
                  <a:srgbClr val="0070C0"/>
                </a:solidFill>
              </a:rPr>
              <a:t> VS. </a:t>
            </a:r>
            <a:r>
              <a:rPr lang="en-US" b="1" dirty="0" smtClean="0">
                <a:solidFill>
                  <a:schemeClr val="bg2"/>
                </a:solidFill>
              </a:rPr>
              <a:t>HFSA</a:t>
            </a:r>
            <a:r>
              <a:rPr lang="en-US" b="1" dirty="0" smtClean="0">
                <a:solidFill>
                  <a:srgbClr val="0070C0"/>
                </a:solidFill>
              </a:rPr>
              <a:t>/B)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0328" y="2907705"/>
            <a:ext cx="4641272" cy="75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HAFS </a:t>
            </a:r>
            <a:r>
              <a:rPr lang="en-US" altLang="zh-TW" dirty="0" err="1" smtClean="0">
                <a:solidFill>
                  <a:srgbClr val="0070C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ens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(</a:t>
            </a:r>
            <a:r>
              <a:rPr lang="en-US" altLang="zh-TW" dirty="0" smtClean="0">
                <a:solidFill>
                  <a:srgbClr val="FFC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HEMN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): 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   </a:t>
            </a:r>
            <a:r>
              <a:rPr lang="en-US" altLang="zh-TW" i="1" dirty="0" smtClean="0">
                <a:solidFill>
                  <a:srgbClr val="0070C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Intensity error is close or better than HFSA after 24 hours.</a:t>
            </a:r>
            <a:endParaRPr lang="en-US" altLang="zh-TW" i="1" dirty="0">
              <a:solidFill>
                <a:srgbClr val="0070C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i="1" dirty="0" smtClean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   Initial </a:t>
            </a:r>
            <a:r>
              <a:rPr lang="en-US" altLang="zh-TW" i="1" dirty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large error/bias due to “no VI/DA”.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73454" y="1794407"/>
            <a:ext cx="625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Error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42283" y="3928007"/>
            <a:ext cx="562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tp.emc.ncep.noaa.gov/gc_wmb/jpeng/AWS231101/CTCX_HAFSens/Atlantic/plots/evs.hurricane_global_det.abstk_err.al.2023.sea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55" y="453301"/>
            <a:ext cx="4081035" cy="204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tp.emc.ncep.noaa.gov/gc_wmb/jpeng/AWS231101/CTCX_HAFSens/Atlantic/plots/evs.hurricane_global_det.wind_bias.al.2023.sea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9" y="2538847"/>
            <a:ext cx="4063704" cy="203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tp.emc.ncep.noaa.gov/gc_wmb/jpeng/AWS231101/CTCX_HAFSens/Atlantic/plots/evs.hurricane_global_det.abswind_err.al.2023.seas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8" y="453301"/>
            <a:ext cx="4065874" cy="203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32454" y="246803"/>
            <a:ext cx="5051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Intensity Error/Bias and Track Error (</a:t>
            </a:r>
            <a:r>
              <a:rPr lang="en-US" dirty="0" err="1" smtClean="0">
                <a:solidFill>
                  <a:srgbClr val="FFC000"/>
                </a:solidFill>
              </a:rPr>
              <a:t>HAFSens</a:t>
            </a:r>
            <a:r>
              <a:rPr lang="en-US" dirty="0" smtClean="0">
                <a:solidFill>
                  <a:srgbClr val="0070C0"/>
                </a:solidFill>
              </a:rPr>
              <a:t> VS. </a:t>
            </a:r>
            <a:r>
              <a:rPr lang="en-US" dirty="0" err="1" smtClean="0">
                <a:solidFill>
                  <a:srgbClr val="FF0000"/>
                </a:solidFill>
              </a:rPr>
              <a:t>CTCXens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7690" y="2779846"/>
            <a:ext cx="2937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dirty="0" err="1" smtClean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CTCXens</a:t>
            </a:r>
            <a:r>
              <a:rPr lang="en-US" altLang="zh-TW" dirty="0" smtClean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control member </a:t>
            </a:r>
            <a:r>
              <a:rPr lang="en-US" altLang="zh-TW" dirty="0" smtClean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(XC00</a:t>
            </a:r>
            <a:r>
              <a:rPr lang="en-US" altLang="zh-TW" dirty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zh-TW" dirty="0" err="1" smtClean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CTCXens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0-member 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mean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(XEMN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HAFS control member (HC00)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C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HAFS 20-member mean (</a:t>
            </a:r>
            <a:r>
              <a:rPr lang="en-US" altLang="zh-TW" dirty="0" smtClean="0">
                <a:solidFill>
                  <a:srgbClr val="FFC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HEMN)</a:t>
            </a:r>
            <a:endParaRPr lang="en-US" altLang="zh-TW" dirty="0">
              <a:solidFill>
                <a:srgbClr val="FFC0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45182" y="3832035"/>
            <a:ext cx="37545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70C0"/>
                </a:solidFill>
              </a:rPr>
              <a:t>CTCXens</a:t>
            </a:r>
            <a:r>
              <a:rPr lang="en-US" i="1" dirty="0" smtClean="0">
                <a:solidFill>
                  <a:srgbClr val="0070C0"/>
                </a:solidFill>
              </a:rPr>
              <a:t> did better job for intensity forecast.</a:t>
            </a:r>
          </a:p>
          <a:p>
            <a:r>
              <a:rPr lang="en-US" i="1" dirty="0" err="1" smtClean="0">
                <a:solidFill>
                  <a:srgbClr val="0070C0"/>
                </a:solidFill>
              </a:rPr>
              <a:t>HAFSens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>
                <a:solidFill>
                  <a:srgbClr val="0070C0"/>
                </a:solidFill>
              </a:rPr>
              <a:t>has bigger </a:t>
            </a:r>
            <a:r>
              <a:rPr lang="en-US" i="1" dirty="0" smtClean="0">
                <a:solidFill>
                  <a:srgbClr val="0070C0"/>
                </a:solidFill>
              </a:rPr>
              <a:t>negative intensity bias in the first 60-hours.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9302" y="1810634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Error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32103" y="3948790"/>
            <a:ext cx="534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Bias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83837" y="1810634"/>
            <a:ext cx="1128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Track Error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tp.emc.ncep.noaa.gov/gc_wmb/jpeng/AWS231101/CTCX_HAFSens_spread/Atlantic/plots/evs.hurricane_global_spd.abswind_err.al.2023.sea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0" y="462829"/>
            <a:ext cx="4274055" cy="21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tp.emc.ncep.noaa.gov/gc_wmb/jpeng/AWS231101/CTCX_HAFSens_spread/Atlantic/plots/evs.hurricane_global_spd.abstk_err.al.2023.sea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0" y="2599857"/>
            <a:ext cx="4321386" cy="216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21246" y="75275"/>
            <a:ext cx="5781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Intensity and Track Error/Spread Relationship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5454" y="1262772"/>
            <a:ext cx="2937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dirty="0" err="1" smtClean="0">
                <a:solidFill>
                  <a:srgbClr val="0070C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CTCXens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error (solid blue))</a:t>
            </a:r>
            <a:endParaRPr lang="en-US" altLang="zh-TW" dirty="0">
              <a:solidFill>
                <a:srgbClr val="0070C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dirty="0" err="1" smtClean="0">
                <a:solidFill>
                  <a:srgbClr val="0070C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CTCXens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spread (dashed blue)</a:t>
            </a:r>
            <a:endParaRPr lang="en-US" altLang="zh-TW" dirty="0">
              <a:solidFill>
                <a:srgbClr val="0070C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dirty="0" err="1" smtClean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HAFSens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error (solid red)</a:t>
            </a:r>
            <a:endParaRPr lang="en-US" altLang="zh-TW" dirty="0">
              <a:solidFill>
                <a:srgbClr val="FF00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dirty="0" err="1" smtClean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HAFSens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spread (dashed red)</a:t>
            </a:r>
            <a:endParaRPr lang="en-US" altLang="zh-TW" dirty="0">
              <a:solidFill>
                <a:srgbClr val="FF00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43945" y="3320734"/>
            <a:ext cx="2712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Under dispersive for </a:t>
            </a:r>
            <a:r>
              <a:rPr lang="en-US" i="1" dirty="0" err="1" smtClean="0">
                <a:solidFill>
                  <a:srgbClr val="0070C0"/>
                </a:solidFill>
              </a:rPr>
              <a:t>HAFSens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track/intensity forecasts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1224" y="1842898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Intensity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80052" y="4052698"/>
            <a:ext cx="63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Track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7566" y="90054"/>
            <a:ext cx="4253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2024 HAFS </a:t>
            </a:r>
            <a:r>
              <a:rPr lang="en-US" sz="1800" dirty="0" smtClean="0">
                <a:solidFill>
                  <a:srgbClr val="0070C0"/>
                </a:solidFill>
              </a:rPr>
              <a:t>Ensemble </a:t>
            </a:r>
            <a:r>
              <a:rPr lang="en-US" sz="1800" dirty="0">
                <a:solidFill>
                  <a:srgbClr val="0070C0"/>
                </a:solidFill>
              </a:rPr>
              <a:t>C</a:t>
            </a:r>
            <a:r>
              <a:rPr lang="en-US" sz="1800" dirty="0" smtClean="0">
                <a:solidFill>
                  <a:srgbClr val="0070C0"/>
                </a:solidFill>
              </a:rPr>
              <a:t>onfigurations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6900" y="736385"/>
            <a:ext cx="55452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Atmospheric model:  </a:t>
            </a: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FV3 </a:t>
            </a:r>
            <a:r>
              <a:rPr lang="en-US" sz="1200" dirty="0" err="1" smtClean="0">
                <a:latin typeface="+mn-lt"/>
                <a:cs typeface="Times New Roman" panose="02020603050405020304" pitchFamily="18" charset="0"/>
              </a:rPr>
              <a:t>Dycore</a:t>
            </a: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, ESG (</a:t>
            </a:r>
            <a:r>
              <a:rPr lang="en-US" sz="1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4km</a:t>
            </a: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), L</a:t>
            </a:r>
            <a:r>
              <a:rPr lang="en-US" sz="1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81</a:t>
            </a: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-vertical layers(2hPa)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CCPP </a:t>
            </a:r>
            <a:r>
              <a:rPr lang="en-US" sz="12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Physics: </a:t>
            </a:r>
            <a:r>
              <a:rPr lang="en-US" sz="1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Thompson</a:t>
            </a:r>
            <a:r>
              <a:rPr lang="en-US" sz="1200" dirty="0" smtClean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Microphysics, RRTMG, unified </a:t>
            </a:r>
            <a:r>
              <a:rPr lang="en-US" sz="1200" dirty="0" smtClean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UGWD(v1.0)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sz="1200" dirty="0" smtClean="0">
                <a:solidFill>
                  <a:schemeClr val="bg2"/>
                </a:solidFill>
                <a:latin typeface="+mn-lt"/>
              </a:rPr>
              <a:t>Upgraded 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scale-aware convection </a:t>
            </a:r>
            <a:r>
              <a:rPr lang="en-US" sz="1200" dirty="0" smtClean="0">
                <a:solidFill>
                  <a:schemeClr val="bg2"/>
                </a:solidFill>
                <a:latin typeface="+mn-lt"/>
              </a:rPr>
              <a:t>parameterization (Sa-SAS + shear)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bg2"/>
                </a:solidFill>
                <a:latin typeface="+mn-lt"/>
              </a:rPr>
              <a:t>     Surface 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layer scheme (</a:t>
            </a:r>
            <a:r>
              <a:rPr lang="en-US" sz="1200" dirty="0" smtClean="0">
                <a:solidFill>
                  <a:schemeClr val="bg2"/>
                </a:solidFill>
                <a:latin typeface="+mn-lt"/>
              </a:rPr>
              <a:t>GFS)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bg2"/>
                </a:solidFill>
                <a:latin typeface="+mn-lt"/>
              </a:rPr>
              <a:t>    Upgraded 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PBL, </a:t>
            </a:r>
            <a:r>
              <a:rPr lang="en-US" sz="1200" dirty="0" err="1" smtClean="0">
                <a:solidFill>
                  <a:schemeClr val="bg2"/>
                </a:solidFill>
                <a:latin typeface="+mn-lt"/>
              </a:rPr>
              <a:t>sa</a:t>
            </a:r>
            <a:r>
              <a:rPr lang="en-US" sz="1200" dirty="0" smtClean="0">
                <a:solidFill>
                  <a:schemeClr val="bg2"/>
                </a:solidFill>
                <a:latin typeface="+mn-lt"/>
              </a:rPr>
              <a:t>-TKE-EDMF + shear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sz="1200" dirty="0" smtClean="0">
                <a:solidFill>
                  <a:schemeClr val="bg2"/>
                </a:solidFill>
                <a:latin typeface="+mn-lt"/>
              </a:rPr>
              <a:t>TC-specific 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mixing length scale </a:t>
            </a:r>
            <a:r>
              <a:rPr lang="en-US" sz="1200" dirty="0" smtClean="0">
                <a:solidFill>
                  <a:schemeClr val="bg2"/>
                </a:solidFill>
                <a:latin typeface="+mn-lt"/>
              </a:rPr>
              <a:t>adjustment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Land model:     </a:t>
            </a: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NOAH-LSM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Ocean model:   </a:t>
            </a:r>
            <a:r>
              <a:rPr lang="en-US" sz="1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MOM6</a:t>
            </a: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 (1/12 degree, Atlantic basin)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0982" y="3303262"/>
            <a:ext cx="6338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Stochastic </a:t>
            </a:r>
            <a:r>
              <a:rPr lang="en-US" sz="12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physics: 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SPPT, </a:t>
            </a: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SKEB, SHUM and </a:t>
            </a:r>
            <a:r>
              <a:rPr lang="en-US" sz="1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ocean surface roughness perturbations</a:t>
            </a:r>
            <a:endParaRPr lang="en-US" sz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fontAlgn="base"/>
            <a:r>
              <a:rPr lang="en-US" sz="12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IC/BC: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 GEFS 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grib2 (0.5x0.5</a:t>
            </a: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), RTOFS</a:t>
            </a:r>
            <a:endParaRPr lang="en-US" sz="1200" dirty="0">
              <a:latin typeface="+mn-lt"/>
              <a:cs typeface="Times New Roman" panose="02020603050405020304" pitchFamily="18" charset="0"/>
            </a:endParaRPr>
          </a:p>
          <a:p>
            <a:pPr fontAlgn="base"/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      One 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control member plus 20 perturbed ensemble </a:t>
            </a: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members</a:t>
            </a:r>
          </a:p>
          <a:p>
            <a:pPr fontAlgn="base"/>
            <a:r>
              <a:rPr lang="en-US" sz="1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     Adding </a:t>
            </a:r>
            <a:r>
              <a:rPr lang="en-US" sz="1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VI/DA</a:t>
            </a: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 in the initialization processes</a:t>
            </a:r>
          </a:p>
          <a:p>
            <a:pPr fontAlgn="base"/>
            <a:endParaRPr lang="en-US" sz="1200" dirty="0">
              <a:latin typeface="+mn-lt"/>
              <a:cs typeface="Times New Roman" panose="02020603050405020304" pitchFamily="18" charset="0"/>
            </a:endParaRPr>
          </a:p>
          <a:p>
            <a:pPr fontAlgn="base"/>
            <a:r>
              <a:rPr lang="en-US" sz="1200" dirty="0">
                <a:latin typeface="+mn-lt"/>
                <a:cs typeface="Times New Roman" panose="02020603050405020304" pitchFamily="18" charset="0"/>
              </a:rPr>
              <a:t>Runs </a:t>
            </a: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2 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cycles per day (00Z, </a:t>
            </a: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12Z), 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Atlantic basin </a:t>
            </a: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only</a:t>
            </a:r>
            <a:endParaRPr lang="en-US" sz="12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53" y="605564"/>
            <a:ext cx="6721186" cy="36866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1681" y="219592"/>
            <a:ext cx="63385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O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cean 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surface 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roughness (</a:t>
            </a:r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Z0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 perturbations and the related (</a:t>
            </a:r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Cd/</a:t>
            </a:r>
            <a:r>
              <a:rPr lang="en-US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Ck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 changes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2572" y="4155011"/>
            <a:ext cx="2533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Surface exchange coefficient </a:t>
            </a:r>
            <a:endParaRPr lang="fr-FR" dirty="0" smtClean="0"/>
          </a:p>
          <a:p>
            <a:pPr algn="ctr"/>
            <a:r>
              <a:rPr lang="fr-FR" dirty="0" smtClean="0"/>
              <a:t>for </a:t>
            </a:r>
            <a:r>
              <a:rPr lang="fr-FR" dirty="0" err="1" smtClean="0"/>
              <a:t>momentum</a:t>
            </a:r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>
                <a:solidFill>
                  <a:srgbClr val="FF0000"/>
                </a:solidFill>
              </a:rPr>
              <a:t>Cd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4504" y="4155011"/>
            <a:ext cx="2533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Surface exchange coefficient </a:t>
            </a:r>
            <a:endParaRPr lang="en-US" dirty="0" smtClean="0"/>
          </a:p>
          <a:p>
            <a:pPr algn="ctr"/>
            <a:r>
              <a:rPr lang="en-US" dirty="0" smtClean="0"/>
              <a:t>for </a:t>
            </a:r>
            <a:r>
              <a:rPr lang="en-US" dirty="0"/>
              <a:t>heat and moisture (</a:t>
            </a:r>
            <a:r>
              <a:rPr lang="en-US" dirty="0" err="1">
                <a:solidFill>
                  <a:srgbClr val="FF0000"/>
                </a:solidFill>
              </a:rPr>
              <a:t>Ck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002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tp.emc.ncep.noaa.gov/gc_wmb/jpeng/HAFSensV2/2022092400tr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2" y="117345"/>
            <a:ext cx="2939431" cy="225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tp.emc.ncep.noaa.gov/gc_wmb/jpeng/HAFSensV2T0/2022092400trac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10" y="125525"/>
            <a:ext cx="2881746" cy="22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tp.emc.ncep.noaa.gov/gc_wmb/jpeng/HAFSensV2/2022092400speedx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" y="2369127"/>
            <a:ext cx="3367314" cy="251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tp.emc.ncep.noaa.gov/gc_wmb/jpeng/HAFSensV2T0/2022092400speedxy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88" y="2405887"/>
            <a:ext cx="3269012" cy="24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2308" y="374317"/>
            <a:ext cx="23022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Without</a:t>
            </a:r>
            <a:r>
              <a:rPr lang="en-US" sz="1200" dirty="0">
                <a:solidFill>
                  <a:srgbClr val="0070C0"/>
                </a:solidFill>
              </a:rPr>
              <a:t> Ocean Z0 Perturbation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9795" y="374317"/>
            <a:ext cx="2089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With</a:t>
            </a:r>
            <a:r>
              <a:rPr lang="en-US" sz="1200" dirty="0">
                <a:solidFill>
                  <a:srgbClr val="0070C0"/>
                </a:solidFill>
              </a:rPr>
              <a:t> Ocean Z0 Perturbation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594764" y="981626"/>
            <a:ext cx="2424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HAFS ensemble 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v</a:t>
            </a:r>
            <a:r>
              <a:rPr lang="en-US" dirty="0" smtClean="0">
                <a:solidFill>
                  <a:srgbClr val="0070C0"/>
                </a:solidFill>
              </a:rPr>
              <a:t>ersion 2</a:t>
            </a:r>
            <a:r>
              <a:rPr lang="en-US" dirty="0">
                <a:solidFill>
                  <a:srgbClr val="0070C0"/>
                </a:solidFill>
              </a:rPr>
              <a:t>)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forecast </a:t>
            </a:r>
            <a:r>
              <a:rPr lang="en-US" dirty="0">
                <a:solidFill>
                  <a:srgbClr val="0070C0"/>
                </a:solidFill>
              </a:rPr>
              <a:t>for </a:t>
            </a:r>
            <a:r>
              <a:rPr lang="en-US" dirty="0" smtClean="0">
                <a:solidFill>
                  <a:srgbClr val="0070C0"/>
                </a:solidFill>
              </a:rPr>
              <a:t>IAN  (2022)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63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10aa7f45eb_0_118"/>
          <p:cNvSpPr txBox="1">
            <a:spLocks noGrp="1"/>
          </p:cNvSpPr>
          <p:nvPr>
            <p:ph type="ctrTitle" idx="4294967295"/>
          </p:nvPr>
        </p:nvSpPr>
        <p:spPr>
          <a:xfrm>
            <a:off x="367146" y="69178"/>
            <a:ext cx="7904017" cy="40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100"/>
              <a:buFont typeface="Arial"/>
              <a:buNone/>
            </a:pPr>
            <a:r>
              <a:rPr lang="en" sz="20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g110aa7f45eb_0_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54751"/>
            <a:ext cx="9144000" cy="21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2EAB31-9697-FC79-5CAC-CFA00FA3F17E}"/>
              </a:ext>
            </a:extLst>
          </p:cNvPr>
          <p:cNvSpPr txBox="1"/>
          <p:nvPr/>
        </p:nvSpPr>
        <p:spPr>
          <a:xfrm>
            <a:off x="907473" y="585611"/>
            <a:ext cx="71558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The Hurricane Analysis and Forecast System (HAFS) Ensemble in Real-time on the Cloud (</a:t>
            </a:r>
            <a:r>
              <a:rPr lang="en-US" dirty="0">
                <a:solidFill>
                  <a:srgbClr val="FF0000"/>
                </a:solidFill>
              </a:rPr>
              <a:t>HERC</a:t>
            </a:r>
            <a:r>
              <a:rPr lang="en-US" dirty="0">
                <a:solidFill>
                  <a:schemeClr val="bg1"/>
                </a:solidFill>
              </a:rPr>
              <a:t>) experiment of 2023 was a highly successful real-time demonstration of the feasibility of the National Weather Service (NWS) running a state-of-the-science hurricane modeling system on the </a:t>
            </a:r>
            <a:r>
              <a:rPr lang="en-US" dirty="0" smtClean="0">
                <a:solidFill>
                  <a:schemeClr val="bg1"/>
                </a:solidFill>
              </a:rPr>
              <a:t>cloud (hfip.org).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A new version of HAFS ensemble (V2) including the VI/DA and stochastic parameter perturbations is expected to do a better job for the 2024 hurricane forecasts.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Please go to: </a:t>
            </a:r>
            <a:r>
              <a:rPr lang="en-US" i="1" dirty="0">
                <a:solidFill>
                  <a:srgbClr val="FF0000"/>
                </a:solidFill>
              </a:rPr>
              <a:t>https://www.emc.ncep.noaa.gov/HAFS/HAFSEPS/index.php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tp.emc.ncep.noaa.gov/gc_wmb/jpeng/HAFSensV2/2020082200tr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59" y="955639"/>
            <a:ext cx="3682131" cy="282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tp.emc.ncep.noaa.gov/gc_wmb/jpeng/HAFSensV2/2020082200presx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0" y="1018309"/>
            <a:ext cx="4286458" cy="321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83486" y="412065"/>
            <a:ext cx="56217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HAFS ensemble (version 2) forecast for Hurricane </a:t>
            </a:r>
            <a:r>
              <a:rPr lang="en-US" dirty="0" smtClean="0">
                <a:solidFill>
                  <a:srgbClr val="0070C0"/>
                </a:solidFill>
              </a:rPr>
              <a:t>Laura </a:t>
            </a:r>
            <a:r>
              <a:rPr lang="en-US" dirty="0">
                <a:solidFill>
                  <a:srgbClr val="0070C0"/>
                </a:solidFill>
              </a:rPr>
              <a:t>(2020)</a:t>
            </a:r>
          </a:p>
        </p:txBody>
      </p:sp>
    </p:spTree>
    <p:extLst>
      <p:ext uri="{BB962C8B-B14F-4D97-AF65-F5344CB8AC3E}">
        <p14:creationId xmlns:p14="http://schemas.microsoft.com/office/powerpoint/2010/main" val="2086391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oogle Shape;316;p46"/>
          <p:cNvGraphicFramePr/>
          <p:nvPr>
            <p:extLst>
              <p:ext uri="{D42A27DB-BD31-4B8C-83A1-F6EECF244321}">
                <p14:modId xmlns:p14="http://schemas.microsoft.com/office/powerpoint/2010/main" val="2735142741"/>
              </p:ext>
            </p:extLst>
          </p:nvPr>
        </p:nvGraphicFramePr>
        <p:xfrm>
          <a:off x="865349" y="712925"/>
          <a:ext cx="7749175" cy="395306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8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Arial"/>
                          <a:ea typeface="Arial"/>
                          <a:cs typeface="Arial"/>
                          <a:sym typeface="Arial"/>
                        </a:rPr>
                        <a:t>  Suite 1 (HFSAv2)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Suite 2 (HFSBv2)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Land/ocean Surface</a:t>
                      </a:r>
                      <a:endParaRPr sz="1200" b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NOAH LSM VIIRS veg type, </a:t>
                      </a:r>
                      <a:r>
                        <a:rPr lang="en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MOM6</a:t>
                      </a:r>
                      <a:endParaRPr sz="1200" b="1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NOAH LSM VIIRS veg type </a:t>
                      </a:r>
                      <a:r>
                        <a:rPr lang="en" sz="1200" b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HYCOM</a:t>
                      </a:r>
                      <a:endParaRPr sz="1200" b="1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Surface Layer</a:t>
                      </a:r>
                      <a:endParaRPr sz="1200" b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GFS, HWRF TC-specific sea surface roughnesses</a:t>
                      </a:r>
                      <a:endParaRPr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GFS, HWRF TC-specific sea surface roughnesses</a:t>
                      </a:r>
                      <a:endParaRPr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Boundary Layer</a:t>
                      </a:r>
                      <a:endParaRPr sz="12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Sa-TKE-EDMF+shear:</a:t>
                      </a:r>
                      <a:endParaRPr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sfc_rlm=1</a:t>
                      </a:r>
                      <a:endParaRPr sz="1200" b="1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tc_pbl=0</a:t>
                      </a:r>
                      <a:endParaRPr sz="1200" b="1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elmx/rlmx=250 (nest)</a:t>
                      </a:r>
                      <a:endParaRPr sz="1200" b="1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Sa-TKE-EDMF+shear:</a:t>
                      </a:r>
                      <a:endParaRPr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200" b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sfc_rlm=0</a:t>
                      </a:r>
                      <a:endParaRPr sz="1200" b="1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200" b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tc_pbl=1</a:t>
                      </a:r>
                      <a:endParaRPr sz="1200" b="1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200" b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elmx/rlmx=75 (nest)</a:t>
                      </a:r>
                      <a:endParaRPr sz="1200" b="1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Microphysics </a:t>
                      </a:r>
                      <a:endParaRPr sz="1200" b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Thompson, </a:t>
                      </a:r>
                      <a:r>
                        <a:rPr lang="en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dt_inner=45s (AL) GFDL MPv1 (EP)</a:t>
                      </a:r>
                      <a:endParaRPr sz="1200" b="1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Thompson, dt_inner=36s</a:t>
                      </a:r>
                      <a:endParaRPr sz="1200" b="1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Radiation</a:t>
                      </a:r>
                      <a:endParaRPr sz="1200" b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RRTMG</a:t>
                      </a:r>
                      <a:endParaRPr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Calling frequency </a:t>
                      </a:r>
                      <a:r>
                        <a:rPr lang="en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900 s</a:t>
                      </a:r>
                      <a:endParaRPr sz="1200" b="1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RRTMG</a:t>
                      </a:r>
                      <a:endParaRPr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Calling frequency </a:t>
                      </a:r>
                      <a:r>
                        <a:rPr lang="en" sz="1200" b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720 s</a:t>
                      </a:r>
                      <a:endParaRPr sz="1200" b="1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Cumulus convection (deep</a:t>
                      </a:r>
                      <a:r>
                        <a:rPr lang="en" sz="9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&amp;</a:t>
                      </a:r>
                      <a:r>
                        <a:rPr lang="en" sz="12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shallow)</a:t>
                      </a:r>
                      <a:endParaRPr sz="1200" b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sa-SAS +shear</a:t>
                      </a:r>
                      <a:endParaRPr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progsigma=F (AL), T (EP)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entrainment:clam_deep=0.15</a:t>
                      </a:r>
                      <a:endParaRPr sz="1200" b="1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sa-SAS +shear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progsigma=F (AL), T (EP) 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200" b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entrainment: clam_deep=0.1</a:t>
                      </a:r>
                      <a:endParaRPr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Gravity wave drag</a:t>
                      </a:r>
                      <a:endParaRPr sz="12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Improved UGWPv1 (orographic on/convective off)</a:t>
                      </a:r>
                      <a:endParaRPr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Improved UGWPv1 (orographic on/convective off)</a:t>
                      </a:r>
                      <a:endParaRPr sz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Google Shape;315;p4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 b="1" dirty="0"/>
              <a:t>Final HAFS v2 physics schemes </a:t>
            </a:r>
            <a:endParaRPr sz="2020" b="1" dirty="0"/>
          </a:p>
        </p:txBody>
      </p:sp>
    </p:spTree>
    <p:extLst>
      <p:ext uri="{BB962C8B-B14F-4D97-AF65-F5344CB8AC3E}">
        <p14:creationId xmlns:p14="http://schemas.microsoft.com/office/powerpoint/2010/main" val="125418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10528" y="603035"/>
            <a:ext cx="8216945" cy="442983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Outline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EAB31-9697-FC79-5CAC-CFA00FA3F17E}"/>
              </a:ext>
            </a:extLst>
          </p:cNvPr>
          <p:cNvSpPr txBox="1"/>
          <p:nvPr/>
        </p:nvSpPr>
        <p:spPr>
          <a:xfrm>
            <a:off x="1879145" y="1482437"/>
            <a:ext cx="556074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Motivations 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HAFS ensemble configurations and products in 2023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/>
              <a:t>V</a:t>
            </a:r>
            <a:r>
              <a:rPr lang="en-US" dirty="0" smtClean="0"/>
              <a:t>erifications for 2023 HAFS ensemble forecasts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New configurations for 2024 HAFS ensemble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3509"/>
            <a:ext cx="8250382" cy="540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https://dtcenter.org/sites/default/files/community-code/hwrf/docs/scientific_documents/HWRFv4.0a_ScientificDoc.pdf (P53-54)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54" y="821530"/>
            <a:ext cx="6870700" cy="386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41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ftp.emc.ncep.noaa.gov/gc_wmb/jpeng/ECMWF_ens_20231031/Atlantic/plots/evs.hurricane_global_det.abstk_err.al.2023.sea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35" y="2385348"/>
            <a:ext cx="3858493" cy="192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04163" y="1067439"/>
            <a:ext cx="2937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dirty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GEFS control member (AC00)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GEFS 30-member mean (AEMN)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HAFS control member (HC00)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C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HAFS 20-member mean (</a:t>
            </a:r>
            <a:r>
              <a:rPr lang="en-US" altLang="zh-TW" dirty="0" smtClean="0">
                <a:solidFill>
                  <a:srgbClr val="FFC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HEMN)</a:t>
            </a:r>
            <a:endParaRPr lang="en-US" altLang="zh-TW" dirty="0">
              <a:solidFill>
                <a:srgbClr val="FFC0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9256" y="255965"/>
            <a:ext cx="4169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2023 TC Track Error (</a:t>
            </a:r>
            <a:r>
              <a:rPr lang="en-US" dirty="0" err="1" smtClean="0">
                <a:solidFill>
                  <a:srgbClr val="FFC000"/>
                </a:solidFill>
              </a:rPr>
              <a:t>HAFSens</a:t>
            </a:r>
            <a:r>
              <a:rPr lang="en-US" dirty="0" smtClean="0">
                <a:solidFill>
                  <a:srgbClr val="0070C0"/>
                </a:solidFill>
              </a:rPr>
              <a:t> VS. </a:t>
            </a:r>
            <a:r>
              <a:rPr lang="en-US" dirty="0" smtClean="0">
                <a:solidFill>
                  <a:srgbClr val="FF0000"/>
                </a:solidFill>
              </a:rPr>
              <a:t>GEFS/EENS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s://ftp.emc.ncep.noaa.gov/gc_wmb/jpeng/CLOUD_AEMN_HEMN_20231031/Atlantic/plots/evs.hurricane_global_det.abstk_err.al.2023.sea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35" y="505402"/>
            <a:ext cx="3881871" cy="194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604163" y="2717213"/>
            <a:ext cx="3172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dirty="0" smtClean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ECMWF </a:t>
            </a:r>
            <a:r>
              <a:rPr lang="en-US" altLang="zh-TW" dirty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control member </a:t>
            </a:r>
            <a:r>
              <a:rPr lang="en-US" altLang="zh-TW" dirty="0" smtClean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(EC00/9km)</a:t>
            </a:r>
            <a:endParaRPr lang="en-US" altLang="zh-TW" dirty="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ECMWF 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5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0-member 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mean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(EEMN/9km)</a:t>
            </a:r>
            <a:endParaRPr lang="en-US" altLang="zh-TW" dirty="0">
              <a:solidFill>
                <a:srgbClr val="FF00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HAFS control member (HC00)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C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HAFS 20-member mean (HENS)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71456" y="4314595"/>
            <a:ext cx="6252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HAFSens</a:t>
            </a:r>
            <a:r>
              <a:rPr lang="en-US" dirty="0" smtClean="0">
                <a:solidFill>
                  <a:srgbClr val="0070C0"/>
                </a:solidFill>
              </a:rPr>
              <a:t>: track error increased, most contributed by “Philippe (AL17-2023)”.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ftp.emc.ncep.noaa.gov/gc_wmb/jpeng/AWS231101/HEMN_AEMN/al17/plots/evs.hurricane_global_det.crtk_bias.al.2023.PHILIPPE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72" y="1884219"/>
            <a:ext cx="3768437" cy="188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ftp.emc.ncep.noaa.gov/gc_wmb/jpeng/AWS231101/HEMN_AEMN/al17/plots/evs.hurricane_global_det.abstk_err.al.2023.PHILIPPE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1" y="84515"/>
            <a:ext cx="3750234" cy="18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ftp.emc.ncep.noaa.gov/gc_wmb/jpeng/AWS231101/HEMN_AEMN/al17/plots/evs.hurricane_global_det.altk_bias.al.2023.PHILIPPE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73" y="0"/>
            <a:ext cx="3768437" cy="188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47309" y="4043790"/>
            <a:ext cx="4468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HAFS ensemble </a:t>
            </a:r>
            <a:r>
              <a:rPr lang="en-US" dirty="0" smtClean="0">
                <a:solidFill>
                  <a:srgbClr val="3399FF"/>
                </a:solidFill>
              </a:rPr>
              <a:t>VS. </a:t>
            </a:r>
            <a:r>
              <a:rPr lang="en-US" dirty="0" smtClean="0">
                <a:solidFill>
                  <a:srgbClr val="FF0000"/>
                </a:solidFill>
              </a:rPr>
              <a:t>GEFS ensemble</a:t>
            </a:r>
          </a:p>
          <a:p>
            <a:r>
              <a:rPr lang="en-US" dirty="0" err="1" smtClean="0"/>
              <a:t>Fujiwhara</a:t>
            </a:r>
            <a:r>
              <a:rPr lang="en-US" dirty="0" smtClean="0"/>
              <a:t> Effect: </a:t>
            </a:r>
            <a:r>
              <a:rPr lang="en-US" i="1" dirty="0">
                <a:solidFill>
                  <a:srgbClr val="0070C0"/>
                </a:solidFill>
              </a:rPr>
              <a:t>Philippe (</a:t>
            </a:r>
            <a:r>
              <a:rPr lang="en-US" i="1" dirty="0" smtClean="0">
                <a:solidFill>
                  <a:srgbClr val="0070C0"/>
                </a:solidFill>
              </a:rPr>
              <a:t>AL17) </a:t>
            </a:r>
            <a:r>
              <a:rPr lang="en-US" i="1" dirty="0" smtClean="0">
                <a:solidFill>
                  <a:schemeClr val="bg2"/>
                </a:solidFill>
              </a:rPr>
              <a:t>and Rina (AL18)</a:t>
            </a:r>
            <a:endParaRPr lang="en-US" i="1" dirty="0">
              <a:solidFill>
                <a:schemeClr val="bg2"/>
              </a:solidFill>
            </a:endParaRPr>
          </a:p>
        </p:txBody>
      </p:sp>
      <p:pic>
        <p:nvPicPr>
          <p:cNvPr id="11272" name="Picture 8" descr="https://www.emc.ncep.noaa.gov/HAFS/HAFSEPSForecast/RT2023_NATL/PHILIPPE17L/PHILIPPE17L.2023100100/track_philippe17l_20231001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2" y="2103293"/>
            <a:ext cx="2660073" cy="257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49292" y="2159571"/>
            <a:ext cx="1468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Cross </a:t>
            </a:r>
            <a:r>
              <a:rPr lang="en-US" i="1" dirty="0">
                <a:solidFill>
                  <a:srgbClr val="0070C0"/>
                </a:solidFill>
              </a:rPr>
              <a:t>t</a:t>
            </a:r>
            <a:r>
              <a:rPr lang="en-US" i="1" dirty="0" smtClean="0">
                <a:solidFill>
                  <a:srgbClr val="0070C0"/>
                </a:solidFill>
              </a:rPr>
              <a:t>rack bias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7406" y="275352"/>
            <a:ext cx="1459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Along </a:t>
            </a:r>
            <a:r>
              <a:rPr lang="en-US" i="1" dirty="0">
                <a:solidFill>
                  <a:srgbClr val="0070C0"/>
                </a:solidFill>
              </a:rPr>
              <a:t>t</a:t>
            </a:r>
            <a:r>
              <a:rPr lang="en-US" i="1" dirty="0" smtClean="0">
                <a:solidFill>
                  <a:srgbClr val="0070C0"/>
                </a:solidFill>
              </a:rPr>
              <a:t>rack bias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3496" y="358479"/>
            <a:ext cx="1058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T</a:t>
            </a:r>
            <a:r>
              <a:rPr lang="en-US" i="1" dirty="0" smtClean="0">
                <a:solidFill>
                  <a:srgbClr val="0070C0"/>
                </a:solidFill>
              </a:rPr>
              <a:t>rack error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emc.ncep.noaa.gov/HAFS/HAFSEPSForecast/RT2023_NATL/LEE13L/LEE13L.2023090718/track_lee13l_20230907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27" y="433330"/>
            <a:ext cx="4408255" cy="426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6320" y="77280"/>
            <a:ext cx="3866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Challenge Storm “Lee”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Initial vortex comes from GEFS (very weak)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https://www.emc.ncep.noaa.gov/HAFS/HAFSEPSForecast/RT2023_NATL/LEE13L/LEE13L.2023090718/intensity_lee13l_20230907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20" y="146553"/>
            <a:ext cx="3391373" cy="460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9717" y="180354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Motivations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EAB31-9697-FC79-5CAC-CFA00FA3F17E}"/>
              </a:ext>
            </a:extLst>
          </p:cNvPr>
          <p:cNvSpPr txBox="1"/>
          <p:nvPr/>
        </p:nvSpPr>
        <p:spPr>
          <a:xfrm>
            <a:off x="994063" y="842909"/>
            <a:ext cx="675409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Transformation from </a:t>
            </a:r>
            <a:r>
              <a:rPr lang="en-US" dirty="0"/>
              <a:t>deterministic Impact-based Decision Support Services (IDSS) to probabilistic/ensemble IDSS </a:t>
            </a:r>
            <a:r>
              <a:rPr lang="en-US" dirty="0" smtClean="0"/>
              <a:t>for </a:t>
            </a:r>
            <a:r>
              <a:rPr lang="en-US" dirty="0"/>
              <a:t>hurricane forecasting</a:t>
            </a:r>
            <a:r>
              <a:rPr lang="en-US" dirty="0" smtClean="0"/>
              <a:t> was listed in the </a:t>
            </a:r>
            <a:r>
              <a:rPr lang="en-US" i="1" dirty="0" smtClean="0"/>
              <a:t>NWS </a:t>
            </a:r>
            <a:r>
              <a:rPr lang="en-US" i="1" dirty="0"/>
              <a:t>Strategic Plan for the next 10 </a:t>
            </a:r>
            <a:r>
              <a:rPr lang="en-US" i="1" dirty="0" smtClean="0"/>
              <a:t>years </a:t>
            </a:r>
            <a:r>
              <a:rPr lang="en-US" dirty="0" smtClean="0"/>
              <a:t>(Ken Graham</a:t>
            </a:r>
            <a:r>
              <a:rPr lang="en-US" dirty="0"/>
              <a:t>, </a:t>
            </a:r>
            <a:r>
              <a:rPr lang="en-US" dirty="0" smtClean="0"/>
              <a:t>2023).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of a </a:t>
            </a:r>
            <a:r>
              <a:rPr lang="en-US" dirty="0" smtClean="0"/>
              <a:t>skillful/reliable </a:t>
            </a:r>
            <a:r>
              <a:rPr lang="en-US" dirty="0"/>
              <a:t>high-resolution ensemble remains a significant challenge for forecasters at NHC and JTWC when issuing forecasts related to TC intensity, structure changes, and hazards such as wind, waves, and storm surges</a:t>
            </a:r>
            <a:r>
              <a:rPr lang="en-US" dirty="0" smtClean="0">
                <a:solidFill>
                  <a:schemeClr val="bg2"/>
                </a:solidFill>
              </a:rPr>
              <a:t>. (</a:t>
            </a:r>
            <a:r>
              <a:rPr lang="en-US" dirty="0"/>
              <a:t>Mike </a:t>
            </a:r>
            <a:r>
              <a:rPr lang="en-US" dirty="0" smtClean="0"/>
              <a:t>Brennan, </a:t>
            </a:r>
            <a:r>
              <a:rPr lang="en-US" dirty="0"/>
              <a:t>Wallace </a:t>
            </a:r>
            <a:r>
              <a:rPr lang="en-US" dirty="0" err="1" smtClean="0"/>
              <a:t>Hogsett</a:t>
            </a:r>
            <a:r>
              <a:rPr lang="en-US" dirty="0" smtClean="0"/>
              <a:t> and  </a:t>
            </a:r>
            <a:r>
              <a:rPr lang="en-US" dirty="0"/>
              <a:t>Matthew </a:t>
            </a:r>
            <a:r>
              <a:rPr lang="en-US" dirty="0" err="1" smtClean="0"/>
              <a:t>Kucas</a:t>
            </a:r>
            <a:r>
              <a:rPr lang="en-US" i="1" dirty="0" smtClean="0"/>
              <a:t>, </a:t>
            </a:r>
            <a:r>
              <a:rPr lang="en-US" i="1" dirty="0"/>
              <a:t>9</a:t>
            </a:r>
            <a:r>
              <a:rPr lang="en-US" i="1" baseline="30000" dirty="0"/>
              <a:t>th</a:t>
            </a:r>
            <a:r>
              <a:rPr lang="en-US" i="1" dirty="0"/>
              <a:t> NOAA Ensemble Users Workshop</a:t>
            </a:r>
            <a:r>
              <a:rPr lang="en-US" dirty="0"/>
              <a:t>)</a:t>
            </a: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2"/>
                </a:solidFill>
              </a:rPr>
              <a:t>COAMPS-TC 11-member ensemble </a:t>
            </a:r>
            <a:r>
              <a:rPr lang="en-US" dirty="0" smtClean="0">
                <a:solidFill>
                  <a:schemeClr val="bg2"/>
                </a:solidFill>
              </a:rPr>
              <a:t>was in operational </a:t>
            </a:r>
            <a:r>
              <a:rPr lang="en-US" dirty="0">
                <a:solidFill>
                  <a:schemeClr val="bg2"/>
                </a:solidFill>
              </a:rPr>
              <a:t>(FNMOC) in 2020. Up to two systems (runs) per cycle; slots allocated for NHC / CPHC systems if JTWC does not request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We are here to fulfill the GAP through AWS Cloud Computing.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165" y="1076683"/>
            <a:ext cx="4369926" cy="26094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80259" y="83058"/>
            <a:ext cx="6343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3399FF"/>
                </a:solidFill>
                <a:latin typeface="Arial" panose="020B0604020202020204" pitchFamily="34" charset="0"/>
              </a:rPr>
              <a:t>2023 H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AFS </a:t>
            </a:r>
            <a:r>
              <a:rPr lang="en-US" sz="1800" b="1" dirty="0" smtClean="0">
                <a:solidFill>
                  <a:srgbClr val="3399FF"/>
                </a:solidFill>
                <a:latin typeface="Arial" panose="020B0604020202020204" pitchFamily="34" charset="0"/>
              </a:rPr>
              <a:t>E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nsemble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</a:rPr>
              <a:t>in </a:t>
            </a:r>
            <a:r>
              <a:rPr lang="en-US" sz="1800" b="1" dirty="0" err="1">
                <a:solidFill>
                  <a:srgbClr val="3399FF"/>
                </a:solidFill>
                <a:latin typeface="Arial" panose="020B0604020202020204" pitchFamily="34" charset="0"/>
              </a:rPr>
              <a:t>R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ealtime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</a:rPr>
              <a:t> in the </a:t>
            </a:r>
            <a:r>
              <a:rPr lang="en-US" sz="1800" b="1" dirty="0">
                <a:solidFill>
                  <a:srgbClr val="3399FF"/>
                </a:solidFill>
                <a:latin typeface="Arial" panose="020B0604020202020204" pitchFamily="34" charset="0"/>
              </a:rPr>
              <a:t>C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</a:rPr>
              <a:t>loud (</a:t>
            </a:r>
            <a:r>
              <a:rPr lang="en-US" sz="1800" b="1" dirty="0">
                <a:solidFill>
                  <a:srgbClr val="3399FF"/>
                </a:solidFill>
                <a:latin typeface="Arial" panose="020B0604020202020204" pitchFamily="34" charset="0"/>
              </a:rPr>
              <a:t>HERC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</a:rPr>
              <a:t>)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228" y="696328"/>
            <a:ext cx="45200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Atmospheric model:  </a:t>
            </a:r>
            <a:r>
              <a:rPr lang="en-US" sz="1050" dirty="0" smtClean="0">
                <a:latin typeface="+mn-lt"/>
                <a:cs typeface="Times New Roman" panose="02020603050405020304" pitchFamily="18" charset="0"/>
              </a:rPr>
              <a:t>FV3 </a:t>
            </a:r>
            <a:r>
              <a:rPr lang="en-US" sz="1050" dirty="0" err="1" smtClean="0">
                <a:latin typeface="+mn-lt"/>
                <a:cs typeface="Times New Roman" panose="02020603050405020304" pitchFamily="18" charset="0"/>
              </a:rPr>
              <a:t>Dycore</a:t>
            </a:r>
            <a:r>
              <a:rPr lang="en-US" sz="1050" dirty="0" smtClean="0">
                <a:latin typeface="+mn-lt"/>
                <a:cs typeface="Times New Roman" panose="02020603050405020304" pitchFamily="18" charset="0"/>
              </a:rPr>
              <a:t>, ESG (6km), L65-vertical layers(2hPa)</a:t>
            </a:r>
          </a:p>
          <a:p>
            <a:pPr>
              <a:lnSpc>
                <a:spcPct val="150000"/>
              </a:lnSpc>
            </a:pPr>
            <a:r>
              <a:rPr lang="en-US" sz="105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CCPP </a:t>
            </a:r>
            <a:r>
              <a:rPr lang="en-US" sz="105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Physics: </a:t>
            </a:r>
            <a:r>
              <a:rPr lang="en-US" sz="1050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GFDL Microphysics, RRTMG, unified </a:t>
            </a:r>
            <a:r>
              <a:rPr lang="en-US" sz="1050" dirty="0" smtClean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UGWD(v1.0)</a:t>
            </a:r>
          </a:p>
          <a:p>
            <a:pPr>
              <a:lnSpc>
                <a:spcPct val="150000"/>
              </a:lnSpc>
            </a:pPr>
            <a:r>
              <a:rPr lang="en-US" sz="1050" dirty="0" smtClean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sz="1050" dirty="0" smtClean="0">
                <a:solidFill>
                  <a:schemeClr val="bg2"/>
                </a:solidFill>
                <a:latin typeface="+mn-lt"/>
              </a:rPr>
              <a:t>Upgraded </a:t>
            </a:r>
            <a:r>
              <a:rPr lang="en-US" sz="1050" dirty="0">
                <a:solidFill>
                  <a:schemeClr val="bg2"/>
                </a:solidFill>
                <a:latin typeface="+mn-lt"/>
              </a:rPr>
              <a:t>scale-aware convection parameterization</a:t>
            </a:r>
          </a:p>
          <a:p>
            <a:pPr>
              <a:lnSpc>
                <a:spcPct val="150000"/>
              </a:lnSpc>
            </a:pPr>
            <a:r>
              <a:rPr lang="en-US" sz="1050" dirty="0" smtClean="0">
                <a:solidFill>
                  <a:schemeClr val="bg2"/>
                </a:solidFill>
                <a:latin typeface="+mn-lt"/>
              </a:rPr>
              <a:t>     Surface </a:t>
            </a:r>
            <a:r>
              <a:rPr lang="en-US" sz="1050" dirty="0">
                <a:solidFill>
                  <a:schemeClr val="bg2"/>
                </a:solidFill>
                <a:latin typeface="+mn-lt"/>
              </a:rPr>
              <a:t>layer scheme (</a:t>
            </a:r>
            <a:r>
              <a:rPr lang="en-US" sz="1050" dirty="0" smtClean="0">
                <a:solidFill>
                  <a:schemeClr val="bg2"/>
                </a:solidFill>
                <a:latin typeface="+mn-lt"/>
              </a:rPr>
              <a:t>GFS)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050" dirty="0" smtClean="0">
                <a:solidFill>
                  <a:schemeClr val="bg2"/>
                </a:solidFill>
                <a:latin typeface="+mn-lt"/>
              </a:rPr>
              <a:t>    Upgraded </a:t>
            </a:r>
            <a:r>
              <a:rPr lang="en-US" sz="1050" dirty="0">
                <a:solidFill>
                  <a:schemeClr val="bg2"/>
                </a:solidFill>
                <a:latin typeface="+mn-lt"/>
              </a:rPr>
              <a:t>PBL, </a:t>
            </a:r>
            <a:r>
              <a:rPr lang="en-US" sz="1050" dirty="0" smtClean="0">
                <a:solidFill>
                  <a:schemeClr val="bg2"/>
                </a:solidFill>
                <a:latin typeface="+mn-lt"/>
              </a:rPr>
              <a:t>TKE-EDMF</a:t>
            </a:r>
          </a:p>
          <a:p>
            <a:pPr>
              <a:lnSpc>
                <a:spcPct val="150000"/>
              </a:lnSpc>
            </a:pPr>
            <a:r>
              <a:rPr lang="en-US" sz="1050" dirty="0" smtClean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sz="1050" dirty="0" smtClean="0">
                <a:solidFill>
                  <a:schemeClr val="bg2"/>
                </a:solidFill>
                <a:latin typeface="+mn-lt"/>
              </a:rPr>
              <a:t>TC-specific </a:t>
            </a:r>
            <a:r>
              <a:rPr lang="en-US" sz="1050" dirty="0">
                <a:solidFill>
                  <a:schemeClr val="bg2"/>
                </a:solidFill>
                <a:latin typeface="+mn-lt"/>
              </a:rPr>
              <a:t>mixing length scale </a:t>
            </a:r>
            <a:r>
              <a:rPr lang="en-US" sz="1050" dirty="0" smtClean="0">
                <a:solidFill>
                  <a:schemeClr val="bg2"/>
                </a:solidFill>
                <a:latin typeface="+mn-lt"/>
              </a:rPr>
              <a:t>adjustment</a:t>
            </a:r>
          </a:p>
          <a:p>
            <a:pPr>
              <a:lnSpc>
                <a:spcPct val="150000"/>
              </a:lnSpc>
            </a:pPr>
            <a:r>
              <a:rPr lang="en-US" sz="105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Land model:     </a:t>
            </a:r>
            <a:r>
              <a:rPr lang="en-US" sz="1050" dirty="0" smtClean="0">
                <a:latin typeface="+mn-lt"/>
                <a:cs typeface="Times New Roman" panose="02020603050405020304" pitchFamily="18" charset="0"/>
              </a:rPr>
              <a:t>NOAH-LSM</a:t>
            </a:r>
          </a:p>
          <a:p>
            <a:pPr>
              <a:lnSpc>
                <a:spcPct val="150000"/>
              </a:lnSpc>
            </a:pPr>
            <a:r>
              <a:rPr lang="en-US" sz="105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Ocean model:   </a:t>
            </a:r>
            <a:r>
              <a:rPr lang="en-US" sz="1050" dirty="0" smtClean="0">
                <a:latin typeface="+mn-lt"/>
                <a:cs typeface="Times New Roman" panose="02020603050405020304" pitchFamily="18" charset="0"/>
              </a:rPr>
              <a:t>HYCOM (1/12 degree, Atlantic basin</a:t>
            </a:r>
            <a:r>
              <a:rPr lang="en-US" sz="1050" dirty="0" smtClean="0">
                <a:latin typeface="+mn-lt"/>
                <a:cs typeface="Times New Roman" panose="02020603050405020304" pitchFamily="18" charset="0"/>
              </a:rPr>
              <a:t>)</a:t>
            </a:r>
            <a:endParaRPr lang="en-US" sz="105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228" y="2971591"/>
            <a:ext cx="4800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05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Stochastic </a:t>
            </a:r>
            <a:r>
              <a:rPr lang="en-US" sz="105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physics: </a:t>
            </a:r>
            <a:endParaRPr lang="en-US" sz="1050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pPr fontAlgn="base"/>
            <a:r>
              <a:rPr lang="en-US" sz="1050" dirty="0">
                <a:latin typeface="+mj-lt"/>
              </a:rPr>
              <a:t>Stochastically Perturbed Physics Tendencies </a:t>
            </a:r>
            <a:r>
              <a:rPr lang="en-US" sz="1050" dirty="0" smtClean="0">
                <a:latin typeface="+mj-lt"/>
              </a:rPr>
              <a:t>(</a:t>
            </a:r>
            <a:r>
              <a:rPr lang="en-US" sz="1050" i="1" dirty="0" smtClean="0">
                <a:latin typeface="+mj-lt"/>
                <a:cs typeface="Times New Roman" panose="02020603050405020304" pitchFamily="18" charset="0"/>
              </a:rPr>
              <a:t>SPPT</a:t>
            </a:r>
            <a:r>
              <a:rPr lang="en-US" sz="1050" dirty="0" smtClean="0">
                <a:latin typeface="+mj-lt"/>
                <a:cs typeface="Times New Roman" panose="02020603050405020304" pitchFamily="18" charset="0"/>
              </a:rPr>
              <a:t>) </a:t>
            </a:r>
          </a:p>
          <a:p>
            <a:pPr fontAlgn="base"/>
            <a:r>
              <a:rPr lang="en-US" sz="1050" dirty="0">
                <a:latin typeface="+mj-lt"/>
              </a:rPr>
              <a:t>Stochastically Kinetic Energy </a:t>
            </a:r>
            <a:r>
              <a:rPr lang="en-US" sz="1050" dirty="0" smtClean="0">
                <a:latin typeface="+mj-lt"/>
              </a:rPr>
              <a:t>Backscatter (</a:t>
            </a:r>
            <a:r>
              <a:rPr lang="en-US" sz="1050" i="1" dirty="0" smtClean="0">
                <a:latin typeface="+mj-lt"/>
                <a:cs typeface="Times New Roman" panose="02020603050405020304" pitchFamily="18" charset="0"/>
              </a:rPr>
              <a:t>SKEB</a:t>
            </a:r>
            <a:r>
              <a:rPr lang="en-US" sz="1050" dirty="0" smtClean="0">
                <a:latin typeface="+mj-lt"/>
                <a:cs typeface="Times New Roman" panose="02020603050405020304" pitchFamily="18" charset="0"/>
              </a:rPr>
              <a:t>) </a:t>
            </a:r>
          </a:p>
          <a:p>
            <a:pPr fontAlgn="base"/>
            <a:r>
              <a:rPr lang="en-US" sz="1050" dirty="0">
                <a:latin typeface="+mj-lt"/>
              </a:rPr>
              <a:t>Stochastically Perturbed PBL </a:t>
            </a:r>
            <a:r>
              <a:rPr lang="en-US" sz="1050" dirty="0" smtClean="0">
                <a:latin typeface="+mj-lt"/>
              </a:rPr>
              <a:t>Humidity (</a:t>
            </a:r>
            <a:r>
              <a:rPr lang="en-US" sz="1050" i="1" dirty="0" smtClean="0">
                <a:latin typeface="+mj-lt"/>
                <a:cs typeface="Times New Roman" panose="02020603050405020304" pitchFamily="18" charset="0"/>
              </a:rPr>
              <a:t>SHUM</a:t>
            </a:r>
            <a:r>
              <a:rPr lang="en-US" sz="1050" dirty="0" smtClean="0">
                <a:latin typeface="+mj-lt"/>
                <a:cs typeface="Times New Roman" panose="02020603050405020304" pitchFamily="18" charset="0"/>
              </a:rPr>
              <a:t>)</a:t>
            </a:r>
            <a:endParaRPr lang="en-US" sz="1050" dirty="0">
              <a:latin typeface="+mj-lt"/>
              <a:cs typeface="Times New Roman" panose="02020603050405020304" pitchFamily="18" charset="0"/>
            </a:endParaRPr>
          </a:p>
          <a:p>
            <a:pPr fontAlgn="base"/>
            <a:r>
              <a:rPr lang="en-US" sz="105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IC/BC:</a:t>
            </a:r>
            <a:r>
              <a:rPr lang="en-US" sz="105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050" dirty="0" smtClean="0">
                <a:latin typeface="+mj-lt"/>
                <a:cs typeface="Times New Roman" panose="02020603050405020304" pitchFamily="18" charset="0"/>
              </a:rPr>
              <a:t> GEFS </a:t>
            </a:r>
            <a:r>
              <a:rPr lang="en-US" sz="1050" dirty="0">
                <a:latin typeface="+mj-lt"/>
                <a:cs typeface="Times New Roman" panose="02020603050405020304" pitchFamily="18" charset="0"/>
              </a:rPr>
              <a:t>grib2 (0.5x0.5</a:t>
            </a:r>
            <a:r>
              <a:rPr lang="en-US" sz="1050" dirty="0" smtClean="0">
                <a:latin typeface="+mj-lt"/>
                <a:cs typeface="Times New Roman" panose="02020603050405020304" pitchFamily="18" charset="0"/>
              </a:rPr>
              <a:t>), RTOFS</a:t>
            </a:r>
            <a:endParaRPr lang="en-US" sz="1050" dirty="0">
              <a:latin typeface="+mj-lt"/>
              <a:cs typeface="Times New Roman" panose="02020603050405020304" pitchFamily="18" charset="0"/>
            </a:endParaRPr>
          </a:p>
          <a:p>
            <a:pPr fontAlgn="base"/>
            <a:r>
              <a:rPr lang="en-US" sz="1050" dirty="0" smtClean="0">
                <a:latin typeface="+mj-lt"/>
                <a:cs typeface="Times New Roman" panose="02020603050405020304" pitchFamily="18" charset="0"/>
              </a:rPr>
              <a:t>      One </a:t>
            </a:r>
            <a:r>
              <a:rPr lang="en-US" sz="1050" dirty="0">
                <a:latin typeface="+mj-lt"/>
                <a:cs typeface="Times New Roman" panose="02020603050405020304" pitchFamily="18" charset="0"/>
              </a:rPr>
              <a:t>control member plus 20 perturbed ensemble </a:t>
            </a:r>
            <a:r>
              <a:rPr lang="en-US" sz="1050" dirty="0" smtClean="0">
                <a:latin typeface="+mj-lt"/>
                <a:cs typeface="Times New Roman" panose="02020603050405020304" pitchFamily="18" charset="0"/>
              </a:rPr>
              <a:t>members</a:t>
            </a:r>
          </a:p>
          <a:p>
            <a:pPr fontAlgn="base"/>
            <a:endParaRPr lang="en-US" sz="1050" dirty="0">
              <a:latin typeface="+mj-lt"/>
              <a:cs typeface="Times New Roman" panose="02020603050405020304" pitchFamily="18" charset="0"/>
            </a:endParaRPr>
          </a:p>
          <a:p>
            <a:pPr fontAlgn="base"/>
            <a:r>
              <a:rPr lang="en-US" sz="1050" dirty="0">
                <a:latin typeface="+mj-lt"/>
                <a:cs typeface="Times New Roman" panose="02020603050405020304" pitchFamily="18" charset="0"/>
              </a:rPr>
              <a:t>Runs 4 cycles per day (00Z, 06 Z, 12Z, 18Z), Atlantic basin only</a:t>
            </a:r>
          </a:p>
          <a:p>
            <a:pPr fontAlgn="base"/>
            <a:r>
              <a:rPr lang="en-US" sz="1050" dirty="0" smtClean="0">
                <a:solidFill>
                  <a:srgbClr val="0A4595"/>
                </a:solidFill>
                <a:latin typeface="+mj-lt"/>
                <a:cs typeface="Times New Roman" panose="02020603050405020304" pitchFamily="18" charset="0"/>
              </a:rPr>
              <a:t>Computing </a:t>
            </a:r>
            <a:r>
              <a:rPr lang="en-US" sz="1050" dirty="0">
                <a:solidFill>
                  <a:srgbClr val="0A4595"/>
                </a:solidFill>
                <a:latin typeface="+mj-lt"/>
                <a:cs typeface="Times New Roman" panose="02020603050405020304" pitchFamily="18" charset="0"/>
              </a:rPr>
              <a:t>resources: </a:t>
            </a:r>
            <a:r>
              <a:rPr lang="en-US" sz="1050" dirty="0" smtClean="0">
                <a:solidFill>
                  <a:srgbClr val="0A4595"/>
                </a:solidFill>
                <a:latin typeface="+mj-lt"/>
                <a:cs typeface="Times New Roman" panose="02020603050405020304" pitchFamily="18" charset="0"/>
              </a:rPr>
              <a:t>In </a:t>
            </a:r>
            <a:r>
              <a:rPr lang="en-US" sz="1050" dirty="0">
                <a:solidFill>
                  <a:srgbClr val="0A4595"/>
                </a:solidFill>
                <a:latin typeface="+mj-lt"/>
                <a:cs typeface="Times New Roman" panose="02020603050405020304" pitchFamily="18" charset="0"/>
              </a:rPr>
              <a:t>AWS cloud 6 nodes or 576 cores per forecast job</a:t>
            </a:r>
            <a:r>
              <a:rPr lang="en-US" sz="1050" dirty="0" smtClean="0">
                <a:solidFill>
                  <a:srgbClr val="0A4595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197423" y="365325"/>
            <a:ext cx="2462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j-lt"/>
              </a:rPr>
              <a:t>based on HAFSv1.0(HFSA)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43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1F34-4B7A-67C8-F4F4-0B9B96E7E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32009"/>
            <a:ext cx="8229600" cy="4139744"/>
          </a:xfrm>
        </p:spPr>
        <p:txBody>
          <a:bodyPr>
            <a:norm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Computing</a:t>
            </a:r>
            <a:endParaRPr lang="en-US" sz="1400" dirty="0">
              <a:solidFill>
                <a:schemeClr val="bg2"/>
              </a:solidFill>
            </a:endParaRPr>
          </a:p>
          <a:p>
            <a:pPr marL="9715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2"/>
                </a:solidFill>
              </a:rPr>
              <a:t>Using </a:t>
            </a:r>
            <a:r>
              <a:rPr lang="en-US" sz="1500" dirty="0" err="1">
                <a:solidFill>
                  <a:schemeClr val="bg2"/>
                </a:solidFill>
              </a:rPr>
              <a:t>Rocoto</a:t>
            </a:r>
            <a:r>
              <a:rPr lang="en-US" sz="1500" dirty="0">
                <a:solidFill>
                  <a:schemeClr val="bg2"/>
                </a:solidFill>
              </a:rPr>
              <a:t>, 21 workflows (one per member) are run continuously</a:t>
            </a:r>
          </a:p>
          <a:p>
            <a:pPr marL="9715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2"/>
                </a:solidFill>
              </a:rPr>
              <a:t>Each workflow creates multiple jobs - submitted to the same SLURM job queue</a:t>
            </a:r>
          </a:p>
          <a:p>
            <a:pPr marL="971550" lvl="1" indent="-285750"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schemeClr val="bg2"/>
                </a:solidFill>
              </a:rPr>
              <a:t>Entire </a:t>
            </a:r>
            <a:r>
              <a:rPr lang="en-US" sz="1500" dirty="0">
                <a:solidFill>
                  <a:schemeClr val="bg2"/>
                </a:solidFill>
              </a:rPr>
              <a:t>workflow for a cycle – completes under 6 hours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Data movement – per cycle</a:t>
            </a:r>
            <a:endParaRPr lang="en-US" sz="1400" dirty="0">
              <a:solidFill>
                <a:schemeClr val="bg2"/>
              </a:solidFill>
            </a:endParaRPr>
          </a:p>
          <a:p>
            <a:pPr marL="9715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2"/>
                </a:solidFill>
              </a:rPr>
              <a:t>Majority of input data accessed from S3 bucket – intra-cloud transfer</a:t>
            </a:r>
          </a:p>
          <a:p>
            <a:pPr marL="9715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2"/>
                </a:solidFill>
              </a:rPr>
              <a:t>Output data – </a:t>
            </a:r>
            <a:r>
              <a:rPr lang="en-US" sz="1500" dirty="0" smtClean="0">
                <a:solidFill>
                  <a:schemeClr val="bg2"/>
                </a:solidFill>
              </a:rPr>
              <a:t>6.6TB </a:t>
            </a:r>
            <a:r>
              <a:rPr lang="en-US" sz="1500" dirty="0">
                <a:solidFill>
                  <a:schemeClr val="bg2"/>
                </a:solidFill>
              </a:rPr>
              <a:t>per cycle</a:t>
            </a:r>
          </a:p>
          <a:p>
            <a:pPr marL="1428750" lvl="2" indent="-285750">
              <a:buFont typeface="Wingdings" pitchFamily="2" charset="2"/>
              <a:buChar char="§"/>
            </a:pPr>
            <a:r>
              <a:rPr lang="en-US" sz="1300" dirty="0">
                <a:solidFill>
                  <a:schemeClr val="bg2"/>
                </a:solidFill>
              </a:rPr>
              <a:t>Output is stored initially in </a:t>
            </a:r>
            <a:r>
              <a:rPr lang="en-US" sz="1300" dirty="0" err="1">
                <a:solidFill>
                  <a:schemeClr val="bg2"/>
                </a:solidFill>
              </a:rPr>
              <a:t>Lustre</a:t>
            </a:r>
            <a:r>
              <a:rPr lang="en-US" sz="1300" dirty="0">
                <a:solidFill>
                  <a:schemeClr val="bg2"/>
                </a:solidFill>
              </a:rPr>
              <a:t> </a:t>
            </a:r>
            <a:r>
              <a:rPr lang="en-US" sz="1300" dirty="0" smtClean="0">
                <a:solidFill>
                  <a:schemeClr val="bg2"/>
                </a:solidFill>
              </a:rPr>
              <a:t>file system</a:t>
            </a:r>
            <a:endParaRPr lang="en-US" sz="1300" dirty="0">
              <a:solidFill>
                <a:schemeClr val="bg2"/>
              </a:solidFill>
            </a:endParaRPr>
          </a:p>
          <a:p>
            <a:pPr marL="1428750" lvl="2" indent="-285750">
              <a:buFont typeface="Wingdings" pitchFamily="2" charset="2"/>
              <a:buChar char="§"/>
            </a:pPr>
            <a:r>
              <a:rPr lang="en-US" sz="1300" dirty="0">
                <a:solidFill>
                  <a:schemeClr val="bg2"/>
                </a:solidFill>
              </a:rPr>
              <a:t>When a new cycle starts – output from previous cycle is transferred to S3 </a:t>
            </a:r>
            <a:r>
              <a:rPr lang="en-US" sz="1300" dirty="0" smtClean="0">
                <a:solidFill>
                  <a:schemeClr val="bg2"/>
                </a:solidFill>
              </a:rPr>
              <a:t>bucket</a:t>
            </a:r>
          </a:p>
          <a:p>
            <a:pPr marL="1428750" lvl="2" indent="-285750">
              <a:buFont typeface="Wingdings" pitchFamily="2" charset="2"/>
              <a:buChar char="§"/>
            </a:pPr>
            <a:r>
              <a:rPr lang="en-US" sz="1500" dirty="0" err="1">
                <a:solidFill>
                  <a:srgbClr val="0070C0"/>
                </a:solidFill>
              </a:rPr>
              <a:t>aws</a:t>
            </a:r>
            <a:r>
              <a:rPr lang="en-US" sz="1500" dirty="0">
                <a:solidFill>
                  <a:srgbClr val="0070C0"/>
                </a:solidFill>
              </a:rPr>
              <a:t> s3 ls </a:t>
            </a:r>
            <a:r>
              <a:rPr lang="en-US" sz="1500" dirty="0" smtClean="0">
                <a:solidFill>
                  <a:srgbClr val="0070C0"/>
                </a:solidFill>
              </a:rPr>
              <a:t>s3://noaa-nws-hafs-pds/herc/</a:t>
            </a:r>
            <a:endParaRPr lang="en-US" sz="1500" dirty="0">
              <a:solidFill>
                <a:srgbClr val="0070C0"/>
              </a:solidFill>
            </a:endParaRPr>
          </a:p>
          <a:p>
            <a:pPr marL="971550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2"/>
                </a:solidFill>
              </a:rPr>
              <a:t>Limited set of output files transferred to a NOAA on-prem system</a:t>
            </a:r>
          </a:p>
          <a:p>
            <a:pPr marL="1428750" lvl="2" indent="-285750">
              <a:buFont typeface="Wingdings" pitchFamily="2" charset="2"/>
              <a:buChar char="§"/>
            </a:pPr>
            <a:r>
              <a:rPr lang="en-US" sz="1300" dirty="0">
                <a:solidFill>
                  <a:schemeClr val="bg2"/>
                </a:solidFill>
              </a:rPr>
              <a:t>Generate graphics for NOAA and other organizations</a:t>
            </a:r>
            <a:endParaRPr lang="en-US" sz="1500" dirty="0">
              <a:solidFill>
                <a:schemeClr val="bg2"/>
              </a:solidFill>
            </a:endParaRPr>
          </a:p>
          <a:p>
            <a:pPr marL="971550" lvl="1" indent="-285750">
              <a:buFont typeface="Courier New" panose="02070309020205020404" pitchFamily="49" charset="0"/>
              <a:buChar char="o"/>
            </a:pP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2712298" y="173426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Running HAFS ensemble in AWS Cloud</a:t>
            </a:r>
          </a:p>
        </p:txBody>
      </p:sp>
    </p:spTree>
    <p:extLst>
      <p:ext uri="{BB962C8B-B14F-4D97-AF65-F5344CB8AC3E}">
        <p14:creationId xmlns:p14="http://schemas.microsoft.com/office/powerpoint/2010/main" val="188845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emc.ncep.noaa.gov/HAFS/HAFSEPSForecast/RT2023_NATL/IDALIA10L/IDALIA10L.2023082800/track_idalia10l_20230828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" y="323659"/>
            <a:ext cx="4470277" cy="432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emc.ncep.noaa.gov/HAFS/HAFSEPSForecast/RT2023_NATL/IDALIA10L/IDALIA10L.2023082800/intensity_mem_idalia10l_20230828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26" y="76199"/>
            <a:ext cx="3433373" cy="46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1838" y="169771"/>
            <a:ext cx="2842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2023 HAFS Ensemble Products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8199" y="1787480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10m wind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0277" y="4176317"/>
            <a:ext cx="524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SLP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emc.ncep.noaa.gov/HAFS/HAFSEPSForecast/RT2023_NATL/IDALIA10L/IDALIA10L.2023082800/ri_idalia10l_20230828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83" y="702420"/>
            <a:ext cx="5316936" cy="39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51555" y="394643"/>
            <a:ext cx="44510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https://www.emc.ncep.noaa.gov/HAFS/HAFSEPS/index.php</a:t>
            </a:r>
          </a:p>
        </p:txBody>
      </p:sp>
      <p:sp>
        <p:nvSpPr>
          <p:cNvPr id="6" name="Rectangle 5"/>
          <p:cNvSpPr/>
          <p:nvPr/>
        </p:nvSpPr>
        <p:spPr>
          <a:xfrm>
            <a:off x="3159567" y="86866"/>
            <a:ext cx="2842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2023 HAFS Ensemble Products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1555" y="4312386"/>
            <a:ext cx="47659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Rapid Intensification happened before </a:t>
            </a:r>
            <a:r>
              <a:rPr lang="en-US" dirty="0" err="1" smtClean="0">
                <a:solidFill>
                  <a:srgbClr val="0070C0"/>
                </a:solidFill>
              </a:rPr>
              <a:t>Idalia’s</a:t>
            </a:r>
            <a:r>
              <a:rPr lang="en-US" dirty="0" smtClean="0">
                <a:solidFill>
                  <a:srgbClr val="0070C0"/>
                </a:solidFill>
              </a:rPr>
              <a:t> landfall.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emc.ncep.noaa.gov/HAFS/HAFSEPSForecast/RT2023_NATL/IDALIA10L/IDALIA10L.2023082800/w34_idalia10l_20230828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27" y="443723"/>
            <a:ext cx="5209310" cy="391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6298" y="135946"/>
            <a:ext cx="4044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Wind Speed Probability (&gt;</a:t>
            </a:r>
            <a:r>
              <a:rPr lang="en-US" b="1" dirty="0" smtClean="0">
                <a:solidFill>
                  <a:srgbClr val="FF0000"/>
                </a:solidFill>
              </a:rPr>
              <a:t>34kts</a:t>
            </a:r>
            <a:r>
              <a:rPr lang="en-US" b="1" dirty="0" smtClean="0">
                <a:solidFill>
                  <a:srgbClr val="0070C0"/>
                </a:solidFill>
              </a:rPr>
              <a:t>; 50kts; 64kts)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2164" y="4392770"/>
            <a:ext cx="79871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HAFS ensemble surface wind fields could be applied to drive the WW3, P-surge model, etc., for hazards forecasts.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5698" y="1648934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Day-3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5761" y="1649177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Day-2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00246" y="1648934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Day-1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62450" y="3637061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Day-4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83059" y="3652646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Day-5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ww.emc.ncep.noaa.gov/HAFS/HAFSEPSForecast/RT2023_NATL/IDALIA10L/IDALIA10L.2023082800/p01_idalia10l_20230828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1" y="616527"/>
            <a:ext cx="5147205" cy="38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ftp.emc.ncep.noaa.gov/gc_wmb/jpeng/CCPA_apcpsfc_20230830t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66" y="184437"/>
            <a:ext cx="3262745" cy="32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2917" y="199826"/>
            <a:ext cx="35974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Precipitation Probability (&gt;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0070C0"/>
                </a:solidFill>
              </a:rPr>
              <a:t>;4;8 inches)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8866" y="4473895"/>
            <a:ext cx="42551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https://www.emc.ncep.noaa.gov/HAFS/HAFSEPS/index.php</a:t>
            </a:r>
          </a:p>
        </p:txBody>
      </p:sp>
      <p:sp>
        <p:nvSpPr>
          <p:cNvPr id="7" name="Rectangle 6"/>
          <p:cNvSpPr/>
          <p:nvPr/>
        </p:nvSpPr>
        <p:spPr>
          <a:xfrm>
            <a:off x="6038064" y="4166118"/>
            <a:ext cx="2363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More products, please visit: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7626" y="1870607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Day-3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73052" y="1870607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Day-2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22813" y="1870607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Day-1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22813" y="3782534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Day-4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57409" y="3782534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Day-5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06883" y="2386127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Day-3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59647" y="3474757"/>
            <a:ext cx="2589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srgbClr val="0070C0"/>
                </a:solidFill>
              </a:rPr>
              <a:t>We encourage WPC forecasters to use HAFS PQPF products.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NOAA Colors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4526</TotalTime>
  <Words>1383</Words>
  <Application>Microsoft Office PowerPoint</Application>
  <PresentationFormat>On-screen Show (16:9)</PresentationFormat>
  <Paragraphs>205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Wingdings</vt:lpstr>
      <vt:lpstr>Times New Roman</vt:lpstr>
      <vt:lpstr>Arial Narrow</vt:lpstr>
      <vt:lpstr>Courier New</vt:lpstr>
      <vt:lpstr>PMingLiU</vt:lpstr>
      <vt:lpstr>ArialMT</vt:lpstr>
      <vt:lpstr>Calibri</vt:lpstr>
      <vt:lpstr>Custom Design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Final HAFS v2 physics schemes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Jiayi Peng</dc:creator>
  <cp:lastModifiedBy>Jiayi Peng</cp:lastModifiedBy>
  <cp:revision>592</cp:revision>
  <dcterms:modified xsi:type="dcterms:W3CDTF">2024-05-07T14:40:16Z</dcterms:modified>
</cp:coreProperties>
</file>