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0" r:id="rId2"/>
    <p:sldId id="271" r:id="rId3"/>
    <p:sldId id="272" r:id="rId4"/>
    <p:sldId id="262" r:id="rId5"/>
    <p:sldId id="277" r:id="rId6"/>
    <p:sldId id="256" r:id="rId7"/>
    <p:sldId id="268" r:id="rId8"/>
    <p:sldId id="269" r:id="rId9"/>
    <p:sldId id="257" r:id="rId10"/>
  </p:sldIdLst>
  <p:sldSz cx="12179300" cy="9134475" type="ledger"/>
  <p:notesSz cx="6858000" cy="9313863"/>
  <p:defaultTextStyle>
    <a:defPPr>
      <a:defRPr lang="en-US"/>
    </a:defPPr>
    <a:lvl1pPr marL="0" algn="l" defTabSz="1217483" rtl="0" eaLnBrk="1" latinLnBrk="0" hangingPunct="1">
      <a:defRPr sz="2400" kern="1200">
        <a:solidFill>
          <a:schemeClr val="tx1"/>
        </a:solidFill>
        <a:latin typeface="+mn-lt"/>
        <a:ea typeface="+mn-ea"/>
        <a:cs typeface="+mn-cs"/>
      </a:defRPr>
    </a:lvl1pPr>
    <a:lvl2pPr marL="608741" algn="l" defTabSz="1217483" rtl="0" eaLnBrk="1" latinLnBrk="0" hangingPunct="1">
      <a:defRPr sz="2400" kern="1200">
        <a:solidFill>
          <a:schemeClr val="tx1"/>
        </a:solidFill>
        <a:latin typeface="+mn-lt"/>
        <a:ea typeface="+mn-ea"/>
        <a:cs typeface="+mn-cs"/>
      </a:defRPr>
    </a:lvl2pPr>
    <a:lvl3pPr marL="1217483" algn="l" defTabSz="1217483" rtl="0" eaLnBrk="1" latinLnBrk="0" hangingPunct="1">
      <a:defRPr sz="2400" kern="1200">
        <a:solidFill>
          <a:schemeClr val="tx1"/>
        </a:solidFill>
        <a:latin typeface="+mn-lt"/>
        <a:ea typeface="+mn-ea"/>
        <a:cs typeface="+mn-cs"/>
      </a:defRPr>
    </a:lvl3pPr>
    <a:lvl4pPr marL="1826225" algn="l" defTabSz="1217483" rtl="0" eaLnBrk="1" latinLnBrk="0" hangingPunct="1">
      <a:defRPr sz="2400" kern="1200">
        <a:solidFill>
          <a:schemeClr val="tx1"/>
        </a:solidFill>
        <a:latin typeface="+mn-lt"/>
        <a:ea typeface="+mn-ea"/>
        <a:cs typeface="+mn-cs"/>
      </a:defRPr>
    </a:lvl4pPr>
    <a:lvl5pPr marL="2434966" algn="l" defTabSz="1217483" rtl="0" eaLnBrk="1" latinLnBrk="0" hangingPunct="1">
      <a:defRPr sz="2400" kern="1200">
        <a:solidFill>
          <a:schemeClr val="tx1"/>
        </a:solidFill>
        <a:latin typeface="+mn-lt"/>
        <a:ea typeface="+mn-ea"/>
        <a:cs typeface="+mn-cs"/>
      </a:defRPr>
    </a:lvl5pPr>
    <a:lvl6pPr marL="3043707" algn="l" defTabSz="1217483" rtl="0" eaLnBrk="1" latinLnBrk="0" hangingPunct="1">
      <a:defRPr sz="2400" kern="1200">
        <a:solidFill>
          <a:schemeClr val="tx1"/>
        </a:solidFill>
        <a:latin typeface="+mn-lt"/>
        <a:ea typeface="+mn-ea"/>
        <a:cs typeface="+mn-cs"/>
      </a:defRPr>
    </a:lvl6pPr>
    <a:lvl7pPr marL="3652449" algn="l" defTabSz="1217483" rtl="0" eaLnBrk="1" latinLnBrk="0" hangingPunct="1">
      <a:defRPr sz="2400" kern="1200">
        <a:solidFill>
          <a:schemeClr val="tx1"/>
        </a:solidFill>
        <a:latin typeface="+mn-lt"/>
        <a:ea typeface="+mn-ea"/>
        <a:cs typeface="+mn-cs"/>
      </a:defRPr>
    </a:lvl7pPr>
    <a:lvl8pPr marL="4261191" algn="l" defTabSz="1217483" rtl="0" eaLnBrk="1" latinLnBrk="0" hangingPunct="1">
      <a:defRPr sz="2400" kern="1200">
        <a:solidFill>
          <a:schemeClr val="tx1"/>
        </a:solidFill>
        <a:latin typeface="+mn-lt"/>
        <a:ea typeface="+mn-ea"/>
        <a:cs typeface="+mn-cs"/>
      </a:defRPr>
    </a:lvl8pPr>
    <a:lvl9pPr marL="4869932" algn="l" defTabSz="1217483"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10AC7"/>
    <a:srgbClr val="9081FD"/>
    <a:srgbClr val="1334CB"/>
    <a:srgbClr val="DDDDDD"/>
    <a:srgbClr val="FFF19B"/>
    <a:srgbClr val="CB8301"/>
    <a:srgbClr val="ABBFE3"/>
    <a:srgbClr val="044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39" d="100"/>
          <a:sy n="39" d="100"/>
        </p:scale>
        <p:origin x="-427" y="-125"/>
      </p:cViewPr>
      <p:guideLst>
        <p:guide orient="horz" pos="2877"/>
        <p:guide pos="3836"/>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C739ABD-67D5-40E1-A2BD-05680682DF24}" type="datetimeFigureOut">
              <a:rPr lang="en-US" smtClean="0"/>
              <a:pPr/>
              <a:t>1/23/2012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09991B0A-6C48-4899-985B-E6A81C4572DD}" type="slidenum">
              <a:rPr lang="en-US" smtClean="0"/>
              <a:pPr/>
              <a:t>‹#›</a:t>
            </a:fld>
            <a:endParaRPr lang="en-US"/>
          </a:p>
        </p:txBody>
      </p:sp>
    </p:spTree>
    <p:extLst>
      <p:ext uri="{BB962C8B-B14F-4D97-AF65-F5344CB8AC3E}">
        <p14:creationId xmlns:p14="http://schemas.microsoft.com/office/powerpoint/2010/main" val="1075749848"/>
      </p:ext>
    </p:extLst>
  </p:cSld>
  <p:clrMap bg1="lt1" tx1="dk1" bg2="lt2" tx2="dk2" accent1="accent1" accent2="accent2" accent3="accent3" accent4="accent4" accent5="accent5" accent6="accent6" hlink="hlink" folHlink="folHlink"/>
  <p:notesStyle>
    <a:lvl1pPr marL="0" algn="l" defTabSz="1217604" rtl="0" eaLnBrk="1" latinLnBrk="0" hangingPunct="1">
      <a:defRPr sz="1600" kern="1200">
        <a:solidFill>
          <a:schemeClr val="tx1"/>
        </a:solidFill>
        <a:latin typeface="+mn-lt"/>
        <a:ea typeface="+mn-ea"/>
        <a:cs typeface="+mn-cs"/>
      </a:defRPr>
    </a:lvl1pPr>
    <a:lvl2pPr marL="608803" algn="l" defTabSz="1217604" rtl="0" eaLnBrk="1" latinLnBrk="0" hangingPunct="1">
      <a:defRPr sz="1600" kern="1200">
        <a:solidFill>
          <a:schemeClr val="tx1"/>
        </a:solidFill>
        <a:latin typeface="+mn-lt"/>
        <a:ea typeface="+mn-ea"/>
        <a:cs typeface="+mn-cs"/>
      </a:defRPr>
    </a:lvl2pPr>
    <a:lvl3pPr marL="1217604" algn="l" defTabSz="1217604" rtl="0" eaLnBrk="1" latinLnBrk="0" hangingPunct="1">
      <a:defRPr sz="1600" kern="1200">
        <a:solidFill>
          <a:schemeClr val="tx1"/>
        </a:solidFill>
        <a:latin typeface="+mn-lt"/>
        <a:ea typeface="+mn-ea"/>
        <a:cs typeface="+mn-cs"/>
      </a:defRPr>
    </a:lvl3pPr>
    <a:lvl4pPr marL="1826407" algn="l" defTabSz="1217604" rtl="0" eaLnBrk="1" latinLnBrk="0" hangingPunct="1">
      <a:defRPr sz="1600" kern="1200">
        <a:solidFill>
          <a:schemeClr val="tx1"/>
        </a:solidFill>
        <a:latin typeface="+mn-lt"/>
        <a:ea typeface="+mn-ea"/>
        <a:cs typeface="+mn-cs"/>
      </a:defRPr>
    </a:lvl4pPr>
    <a:lvl5pPr marL="2435210" algn="l" defTabSz="1217604" rtl="0" eaLnBrk="1" latinLnBrk="0" hangingPunct="1">
      <a:defRPr sz="1600" kern="1200">
        <a:solidFill>
          <a:schemeClr val="tx1"/>
        </a:solidFill>
        <a:latin typeface="+mn-lt"/>
        <a:ea typeface="+mn-ea"/>
        <a:cs typeface="+mn-cs"/>
      </a:defRPr>
    </a:lvl5pPr>
    <a:lvl6pPr marL="3044012" algn="l" defTabSz="1217604" rtl="0" eaLnBrk="1" latinLnBrk="0" hangingPunct="1">
      <a:defRPr sz="1600" kern="1200">
        <a:solidFill>
          <a:schemeClr val="tx1"/>
        </a:solidFill>
        <a:latin typeface="+mn-lt"/>
        <a:ea typeface="+mn-ea"/>
        <a:cs typeface="+mn-cs"/>
      </a:defRPr>
    </a:lvl6pPr>
    <a:lvl7pPr marL="3652814" algn="l" defTabSz="1217604" rtl="0" eaLnBrk="1" latinLnBrk="0" hangingPunct="1">
      <a:defRPr sz="1600" kern="1200">
        <a:solidFill>
          <a:schemeClr val="tx1"/>
        </a:solidFill>
        <a:latin typeface="+mn-lt"/>
        <a:ea typeface="+mn-ea"/>
        <a:cs typeface="+mn-cs"/>
      </a:defRPr>
    </a:lvl7pPr>
    <a:lvl8pPr marL="4261617" algn="l" defTabSz="1217604" rtl="0" eaLnBrk="1" latinLnBrk="0" hangingPunct="1">
      <a:defRPr sz="1600" kern="1200">
        <a:solidFill>
          <a:schemeClr val="tx1"/>
        </a:solidFill>
        <a:latin typeface="+mn-lt"/>
        <a:ea typeface="+mn-ea"/>
        <a:cs typeface="+mn-cs"/>
      </a:defRPr>
    </a:lvl8pPr>
    <a:lvl9pPr marL="4870419" algn="l" defTabSz="12176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4485" eaLnBrk="0" hangingPunct="0">
              <a:defRPr sz="6800">
                <a:solidFill>
                  <a:schemeClr val="tx1"/>
                </a:solidFill>
                <a:latin typeface="Arial" charset="0"/>
                <a:ea typeface="ＭＳ Ｐゴシック" pitchFamily="-106" charset="-128"/>
              </a:defRPr>
            </a:lvl1pPr>
            <a:lvl2pPr marL="25126545" indent="-24823219" defTabSz="914485" eaLnBrk="0" hangingPunct="0">
              <a:defRPr sz="6800">
                <a:solidFill>
                  <a:schemeClr val="tx1"/>
                </a:solidFill>
                <a:latin typeface="Arial" charset="0"/>
                <a:ea typeface="ＭＳ Ｐゴシック" pitchFamily="-106" charset="-128"/>
              </a:defRPr>
            </a:lvl2pPr>
            <a:lvl3pPr marL="34247362" indent="-33642210" defTabSz="914485" eaLnBrk="0" hangingPunct="0">
              <a:defRPr sz="6800">
                <a:solidFill>
                  <a:schemeClr val="tx1"/>
                </a:solidFill>
                <a:latin typeface="Arial" charset="0"/>
                <a:ea typeface="ＭＳ Ｐゴシック" pitchFamily="-106" charset="-128"/>
              </a:defRPr>
            </a:lvl3pPr>
            <a:lvl4pPr eaLnBrk="0" hangingPunct="0">
              <a:defRPr sz="6800">
                <a:solidFill>
                  <a:schemeClr val="tx1"/>
                </a:solidFill>
                <a:latin typeface="Arial" charset="0"/>
                <a:ea typeface="ＭＳ Ｐゴシック" pitchFamily="-106" charset="-128"/>
              </a:defRPr>
            </a:lvl4pPr>
            <a:lvl5pPr eaLnBrk="0" hangingPunct="0">
              <a:defRPr sz="6800">
                <a:solidFill>
                  <a:schemeClr val="tx1"/>
                </a:solidFill>
                <a:latin typeface="Arial" charset="0"/>
                <a:ea typeface="ＭＳ Ｐゴシック" pitchFamily="-106" charset="-128"/>
              </a:defRPr>
            </a:lvl5pPr>
            <a:lvl6pPr marL="432465" eaLnBrk="0" fontAlgn="base" hangingPunct="0">
              <a:spcBef>
                <a:spcPct val="0"/>
              </a:spcBef>
              <a:spcAft>
                <a:spcPct val="0"/>
              </a:spcAft>
              <a:defRPr sz="6800">
                <a:solidFill>
                  <a:schemeClr val="tx1"/>
                </a:solidFill>
                <a:latin typeface="Arial" charset="0"/>
                <a:ea typeface="ＭＳ Ｐゴシック" pitchFamily="-106" charset="-128"/>
              </a:defRPr>
            </a:lvl6pPr>
            <a:lvl7pPr marL="864931" eaLnBrk="0" fontAlgn="base" hangingPunct="0">
              <a:spcBef>
                <a:spcPct val="0"/>
              </a:spcBef>
              <a:spcAft>
                <a:spcPct val="0"/>
              </a:spcAft>
              <a:defRPr sz="6800">
                <a:solidFill>
                  <a:schemeClr val="tx1"/>
                </a:solidFill>
                <a:latin typeface="Arial" charset="0"/>
                <a:ea typeface="ＭＳ Ｐゴシック" pitchFamily="-106" charset="-128"/>
              </a:defRPr>
            </a:lvl7pPr>
            <a:lvl8pPr marL="1297396" eaLnBrk="0" fontAlgn="base" hangingPunct="0">
              <a:spcBef>
                <a:spcPct val="0"/>
              </a:spcBef>
              <a:spcAft>
                <a:spcPct val="0"/>
              </a:spcAft>
              <a:defRPr sz="6800">
                <a:solidFill>
                  <a:schemeClr val="tx1"/>
                </a:solidFill>
                <a:latin typeface="Arial" charset="0"/>
                <a:ea typeface="ＭＳ Ｐゴシック" pitchFamily="-106" charset="-128"/>
              </a:defRPr>
            </a:lvl8pPr>
            <a:lvl9pPr marL="1729862" eaLnBrk="0" fontAlgn="base" hangingPunct="0">
              <a:spcBef>
                <a:spcPct val="0"/>
              </a:spcBef>
              <a:spcAft>
                <a:spcPct val="0"/>
              </a:spcAft>
              <a:defRPr sz="6800">
                <a:solidFill>
                  <a:schemeClr val="tx1"/>
                </a:solidFill>
                <a:latin typeface="Arial" charset="0"/>
                <a:ea typeface="ＭＳ Ｐゴシック" pitchFamily="-106" charset="-128"/>
              </a:defRPr>
            </a:lvl9pPr>
          </a:lstStyle>
          <a:p>
            <a:pPr eaLnBrk="1" hangingPunct="1"/>
            <a:fld id="{66A22D18-9AC5-41FD-A828-4525D4B4BF4E}" type="slidenum">
              <a:rPr lang="en-US" sz="1200"/>
              <a:pPr eaLnBrk="1" hangingPunct="1"/>
              <a:t>1</a:t>
            </a:fld>
            <a:endParaRPr lang="en-US" sz="1200"/>
          </a:p>
        </p:txBody>
      </p:sp>
      <p:sp>
        <p:nvSpPr>
          <p:cNvPr id="16387" name="Rectangle 2"/>
          <p:cNvSpPr>
            <a:spLocks noGrp="1" noRot="1" noChangeAspect="1" noChangeArrowheads="1" noTextEdit="1"/>
          </p:cNvSpPr>
          <p:nvPr>
            <p:ph type="sldImg"/>
          </p:nvPr>
        </p:nvSpPr>
        <p:spPr>
          <a:xfrm>
            <a:off x="1106488" y="696913"/>
            <a:ext cx="4656137" cy="3492500"/>
          </a:xfrm>
          <a:solidFill>
            <a:srgbClr val="FFFFFF"/>
          </a:solidFill>
          <a:ln/>
        </p:spPr>
      </p:sp>
      <p:sp>
        <p:nvSpPr>
          <p:cNvPr id="16388" name="Text Box 3"/>
          <p:cNvSpPr>
            <a:spLocks noGrp="1" noChangeArrowheads="1"/>
          </p:cNvSpPr>
          <p:nvPr>
            <p:ph type="body" idx="1"/>
          </p:nvPr>
        </p:nvSpPr>
        <p:spPr>
          <a:xfrm>
            <a:off x="912318" y="4422854"/>
            <a:ext cx="5034855" cy="4193395"/>
          </a:xfrm>
        </p:spPr>
        <p:txBody>
          <a:bodyPr wrap="none" anchor="ctr"/>
          <a:lstStyle/>
          <a:p>
            <a:pPr eaLnBrk="1" hangingPunct="1"/>
            <a:endParaRPr lang="en-US" smtClean="0">
              <a:latin typeface="Arial"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9" y="2837610"/>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741" indent="0" algn="ctr">
              <a:buNone/>
              <a:defRPr>
                <a:solidFill>
                  <a:schemeClr val="tx1">
                    <a:tint val="75000"/>
                  </a:schemeClr>
                </a:solidFill>
              </a:defRPr>
            </a:lvl2pPr>
            <a:lvl3pPr marL="1217483" indent="0" algn="ctr">
              <a:buNone/>
              <a:defRPr>
                <a:solidFill>
                  <a:schemeClr val="tx1">
                    <a:tint val="75000"/>
                  </a:schemeClr>
                </a:solidFill>
              </a:defRPr>
            </a:lvl3pPr>
            <a:lvl4pPr marL="1826225" indent="0" algn="ctr">
              <a:buNone/>
              <a:defRPr>
                <a:solidFill>
                  <a:schemeClr val="tx1">
                    <a:tint val="75000"/>
                  </a:schemeClr>
                </a:solidFill>
              </a:defRPr>
            </a:lvl4pPr>
            <a:lvl5pPr marL="2434966" indent="0" algn="ctr">
              <a:buNone/>
              <a:defRPr>
                <a:solidFill>
                  <a:schemeClr val="tx1">
                    <a:tint val="75000"/>
                  </a:schemeClr>
                </a:solidFill>
              </a:defRPr>
            </a:lvl5pPr>
            <a:lvl6pPr marL="3043707" indent="0" algn="ctr">
              <a:buNone/>
              <a:defRPr>
                <a:solidFill>
                  <a:schemeClr val="tx1">
                    <a:tint val="75000"/>
                  </a:schemeClr>
                </a:solidFill>
              </a:defRPr>
            </a:lvl6pPr>
            <a:lvl7pPr marL="3652449" indent="0" algn="ctr">
              <a:buNone/>
              <a:defRPr>
                <a:solidFill>
                  <a:schemeClr val="tx1">
                    <a:tint val="75000"/>
                  </a:schemeClr>
                </a:solidFill>
              </a:defRPr>
            </a:lvl7pPr>
            <a:lvl8pPr marL="4261191" indent="0" algn="ctr">
              <a:buNone/>
              <a:defRPr>
                <a:solidFill>
                  <a:schemeClr val="tx1">
                    <a:tint val="75000"/>
                  </a:schemeClr>
                </a:solidFill>
              </a:defRPr>
            </a:lvl8pPr>
            <a:lvl9pPr marL="48699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D693B-463D-4B60-93A5-7989973D649F}" type="datetime1">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2F9DA-ABA7-41A4-AA6B-17116E689C6D}" type="datetime1">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3" y="365805"/>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5"/>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DC6A1-5D07-464A-8C27-CCBBDD6EAB59}" type="datetime1">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A31C8-79DB-4B94-B64C-87085F8D1402}" type="datetime1">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2" y="5869748"/>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2" y="3871581"/>
            <a:ext cx="10352405" cy="1998166"/>
          </a:xfrm>
        </p:spPr>
        <p:txBody>
          <a:bodyPr anchor="b"/>
          <a:lstStyle>
            <a:lvl1pPr marL="0" indent="0">
              <a:buNone/>
              <a:defRPr sz="2700">
                <a:solidFill>
                  <a:schemeClr val="tx1">
                    <a:tint val="75000"/>
                  </a:schemeClr>
                </a:solidFill>
              </a:defRPr>
            </a:lvl1pPr>
            <a:lvl2pPr marL="608741" indent="0">
              <a:buNone/>
              <a:defRPr sz="2400">
                <a:solidFill>
                  <a:schemeClr val="tx1">
                    <a:tint val="75000"/>
                  </a:schemeClr>
                </a:solidFill>
              </a:defRPr>
            </a:lvl2pPr>
            <a:lvl3pPr marL="1217483" indent="0">
              <a:buNone/>
              <a:defRPr sz="2100">
                <a:solidFill>
                  <a:schemeClr val="tx1">
                    <a:tint val="75000"/>
                  </a:schemeClr>
                </a:solidFill>
              </a:defRPr>
            </a:lvl3pPr>
            <a:lvl4pPr marL="1826225" indent="0">
              <a:buNone/>
              <a:defRPr sz="1900">
                <a:solidFill>
                  <a:schemeClr val="tx1">
                    <a:tint val="75000"/>
                  </a:schemeClr>
                </a:solidFill>
              </a:defRPr>
            </a:lvl4pPr>
            <a:lvl5pPr marL="2434966" indent="0">
              <a:buNone/>
              <a:defRPr sz="1900">
                <a:solidFill>
                  <a:schemeClr val="tx1">
                    <a:tint val="75000"/>
                  </a:schemeClr>
                </a:solidFill>
              </a:defRPr>
            </a:lvl5pPr>
            <a:lvl6pPr marL="3043707" indent="0">
              <a:buNone/>
              <a:defRPr sz="1900">
                <a:solidFill>
                  <a:schemeClr val="tx1">
                    <a:tint val="75000"/>
                  </a:schemeClr>
                </a:solidFill>
              </a:defRPr>
            </a:lvl6pPr>
            <a:lvl7pPr marL="3652449" indent="0">
              <a:buNone/>
              <a:defRPr sz="1900">
                <a:solidFill>
                  <a:schemeClr val="tx1">
                    <a:tint val="75000"/>
                  </a:schemeClr>
                </a:solidFill>
              </a:defRPr>
            </a:lvl7pPr>
            <a:lvl8pPr marL="4261191" indent="0">
              <a:buNone/>
              <a:defRPr sz="1900">
                <a:solidFill>
                  <a:schemeClr val="tx1">
                    <a:tint val="75000"/>
                  </a:schemeClr>
                </a:solidFill>
              </a:defRPr>
            </a:lvl8pPr>
            <a:lvl9pPr marL="4869932"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F8B3B-0891-4DD2-BFFD-08A880A1F308}" type="datetime1">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81"/>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5" y="2131381"/>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0A2DB-8714-4813-AF30-DFD89FE47FEC}" type="datetime1">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6"/>
            <a:ext cx="5381306" cy="852127"/>
          </a:xfrm>
        </p:spPr>
        <p:txBody>
          <a:bodyPr anchor="b"/>
          <a:lstStyle>
            <a:lvl1pPr marL="0" indent="0">
              <a:buNone/>
              <a:defRPr sz="3200" b="1"/>
            </a:lvl1pPr>
            <a:lvl2pPr marL="608741" indent="0">
              <a:buNone/>
              <a:defRPr sz="2700" b="1"/>
            </a:lvl2pPr>
            <a:lvl3pPr marL="1217483" indent="0">
              <a:buNone/>
              <a:defRPr sz="2400" b="1"/>
            </a:lvl3pPr>
            <a:lvl4pPr marL="1826225" indent="0">
              <a:buNone/>
              <a:defRPr sz="2100" b="1"/>
            </a:lvl4pPr>
            <a:lvl5pPr marL="2434966" indent="0">
              <a:buNone/>
              <a:defRPr sz="2100" b="1"/>
            </a:lvl5pPr>
            <a:lvl6pPr marL="3043707" indent="0">
              <a:buNone/>
              <a:defRPr sz="2100" b="1"/>
            </a:lvl6pPr>
            <a:lvl7pPr marL="3652449" indent="0">
              <a:buNone/>
              <a:defRPr sz="2100" b="1"/>
            </a:lvl7pPr>
            <a:lvl8pPr marL="4261191" indent="0">
              <a:buNone/>
              <a:defRPr sz="2100" b="1"/>
            </a:lvl8pPr>
            <a:lvl9pPr marL="486993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7" y="2044686"/>
            <a:ext cx="5383420" cy="852127"/>
          </a:xfrm>
        </p:spPr>
        <p:txBody>
          <a:bodyPr anchor="b"/>
          <a:lstStyle>
            <a:lvl1pPr marL="0" indent="0">
              <a:buNone/>
              <a:defRPr sz="3200" b="1"/>
            </a:lvl1pPr>
            <a:lvl2pPr marL="608741" indent="0">
              <a:buNone/>
              <a:defRPr sz="2700" b="1"/>
            </a:lvl2pPr>
            <a:lvl3pPr marL="1217483" indent="0">
              <a:buNone/>
              <a:defRPr sz="2400" b="1"/>
            </a:lvl3pPr>
            <a:lvl4pPr marL="1826225" indent="0">
              <a:buNone/>
              <a:defRPr sz="2100" b="1"/>
            </a:lvl4pPr>
            <a:lvl5pPr marL="2434966" indent="0">
              <a:buNone/>
              <a:defRPr sz="2100" b="1"/>
            </a:lvl5pPr>
            <a:lvl6pPr marL="3043707" indent="0">
              <a:buNone/>
              <a:defRPr sz="2100" b="1"/>
            </a:lvl6pPr>
            <a:lvl7pPr marL="3652449" indent="0">
              <a:buNone/>
              <a:defRPr sz="2100" b="1"/>
            </a:lvl7pPr>
            <a:lvl8pPr marL="4261191" indent="0">
              <a:buNone/>
              <a:defRPr sz="2100" b="1"/>
            </a:lvl8pPr>
            <a:lvl9pPr marL="486993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7"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CED5C-A993-45A1-99D5-8FC752D49B18}" type="datetime1">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218F3-2745-4D2A-BF38-3B016C3435DD}" type="datetime1">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17E8-0FDB-4A85-A381-C5F37C313477}" type="datetime1">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7"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9" y="363691"/>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7" y="1911477"/>
            <a:ext cx="4006906" cy="6248235"/>
          </a:xfrm>
        </p:spPr>
        <p:txBody>
          <a:bodyPr/>
          <a:lstStyle>
            <a:lvl1pPr marL="0" indent="0">
              <a:buNone/>
              <a:defRPr sz="1900"/>
            </a:lvl1pPr>
            <a:lvl2pPr marL="608741" indent="0">
              <a:buNone/>
              <a:defRPr sz="1600"/>
            </a:lvl2pPr>
            <a:lvl3pPr marL="1217483" indent="0">
              <a:buNone/>
              <a:defRPr sz="1300"/>
            </a:lvl3pPr>
            <a:lvl4pPr marL="1826225" indent="0">
              <a:buNone/>
              <a:defRPr sz="1200"/>
            </a:lvl4pPr>
            <a:lvl5pPr marL="2434966" indent="0">
              <a:buNone/>
              <a:defRPr sz="1200"/>
            </a:lvl5pPr>
            <a:lvl6pPr marL="3043707" indent="0">
              <a:buNone/>
              <a:defRPr sz="1200"/>
            </a:lvl6pPr>
            <a:lvl7pPr marL="3652449" indent="0">
              <a:buNone/>
              <a:defRPr sz="1200"/>
            </a:lvl7pPr>
            <a:lvl8pPr marL="4261191" indent="0">
              <a:buNone/>
              <a:defRPr sz="1200"/>
            </a:lvl8pPr>
            <a:lvl9pPr marL="486993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AA2C8-B0CD-4863-9D5B-045A3377776D}" type="datetime1">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3"/>
            <a:ext cx="7307580" cy="5480685"/>
          </a:xfrm>
        </p:spPr>
        <p:txBody>
          <a:bodyPr/>
          <a:lstStyle>
            <a:lvl1pPr marL="0" indent="0">
              <a:buNone/>
              <a:defRPr sz="4300"/>
            </a:lvl1pPr>
            <a:lvl2pPr marL="608741" indent="0">
              <a:buNone/>
              <a:defRPr sz="3700"/>
            </a:lvl2pPr>
            <a:lvl3pPr marL="1217483" indent="0">
              <a:buNone/>
              <a:defRPr sz="3200"/>
            </a:lvl3pPr>
            <a:lvl4pPr marL="1826225" indent="0">
              <a:buNone/>
              <a:defRPr sz="2700"/>
            </a:lvl4pPr>
            <a:lvl5pPr marL="2434966" indent="0">
              <a:buNone/>
              <a:defRPr sz="2700"/>
            </a:lvl5pPr>
            <a:lvl6pPr marL="3043707" indent="0">
              <a:buNone/>
              <a:defRPr sz="2700"/>
            </a:lvl6pPr>
            <a:lvl7pPr marL="3652449" indent="0">
              <a:buNone/>
              <a:defRPr sz="2700"/>
            </a:lvl7pPr>
            <a:lvl8pPr marL="4261191" indent="0">
              <a:buNone/>
              <a:defRPr sz="2700"/>
            </a:lvl8pPr>
            <a:lvl9pPr marL="4869932" indent="0">
              <a:buNone/>
              <a:defRPr sz="2700"/>
            </a:lvl9pPr>
          </a:lstStyle>
          <a:p>
            <a:endParaRPr lang="en-US"/>
          </a:p>
        </p:txBody>
      </p:sp>
      <p:sp>
        <p:nvSpPr>
          <p:cNvPr id="4" name="Text Placeholder 3"/>
          <p:cNvSpPr>
            <a:spLocks noGrp="1"/>
          </p:cNvSpPr>
          <p:nvPr>
            <p:ph type="body" sz="half" idx="2"/>
          </p:nvPr>
        </p:nvSpPr>
        <p:spPr>
          <a:xfrm>
            <a:off x="2387228" y="7148997"/>
            <a:ext cx="7307580" cy="1072031"/>
          </a:xfrm>
        </p:spPr>
        <p:txBody>
          <a:bodyPr/>
          <a:lstStyle>
            <a:lvl1pPr marL="0" indent="0">
              <a:buNone/>
              <a:defRPr sz="1900"/>
            </a:lvl1pPr>
            <a:lvl2pPr marL="608741" indent="0">
              <a:buNone/>
              <a:defRPr sz="1600"/>
            </a:lvl2pPr>
            <a:lvl3pPr marL="1217483" indent="0">
              <a:buNone/>
              <a:defRPr sz="1300"/>
            </a:lvl3pPr>
            <a:lvl4pPr marL="1826225" indent="0">
              <a:buNone/>
              <a:defRPr sz="1200"/>
            </a:lvl4pPr>
            <a:lvl5pPr marL="2434966" indent="0">
              <a:buNone/>
              <a:defRPr sz="1200"/>
            </a:lvl5pPr>
            <a:lvl6pPr marL="3043707" indent="0">
              <a:buNone/>
              <a:defRPr sz="1200"/>
            </a:lvl6pPr>
            <a:lvl7pPr marL="3652449" indent="0">
              <a:buNone/>
              <a:defRPr sz="1200"/>
            </a:lvl7pPr>
            <a:lvl8pPr marL="4261191" indent="0">
              <a:buNone/>
              <a:defRPr sz="1200"/>
            </a:lvl8pPr>
            <a:lvl9pPr marL="486993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F0645-16A5-4A38-AEB4-BDA97BB977FA}" type="datetime1">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3"/>
            <a:ext cx="10961370" cy="1522413"/>
          </a:xfrm>
          <a:prstGeom prst="rect">
            <a:avLst/>
          </a:prstGeom>
        </p:spPr>
        <p:txBody>
          <a:bodyPr vert="horz" lIns="121748" tIns="60874" rIns="121748" bIns="6087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81"/>
            <a:ext cx="10961370" cy="6028331"/>
          </a:xfrm>
          <a:prstGeom prst="rect">
            <a:avLst/>
          </a:prstGeom>
        </p:spPr>
        <p:txBody>
          <a:bodyPr vert="horz" lIns="121748" tIns="60874" rIns="121748" bIns="608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6" y="8466307"/>
            <a:ext cx="2841837" cy="486326"/>
          </a:xfrm>
          <a:prstGeom prst="rect">
            <a:avLst/>
          </a:prstGeom>
        </p:spPr>
        <p:txBody>
          <a:bodyPr vert="horz" lIns="121748" tIns="60874" rIns="121748" bIns="60874" rtlCol="0" anchor="ctr"/>
          <a:lstStyle>
            <a:lvl1pPr algn="l">
              <a:defRPr sz="1600">
                <a:solidFill>
                  <a:schemeClr val="tx1">
                    <a:tint val="75000"/>
                  </a:schemeClr>
                </a:solidFill>
              </a:defRPr>
            </a:lvl1pPr>
          </a:lstStyle>
          <a:p>
            <a:fld id="{234A2323-0D87-4C17-ABBB-182427D9EF6A}" type="datetime1">
              <a:rPr lang="en-US" smtClean="0"/>
              <a:t>1/23/2012</a:t>
            </a:fld>
            <a:endParaRPr lang="en-US"/>
          </a:p>
        </p:txBody>
      </p:sp>
      <p:sp>
        <p:nvSpPr>
          <p:cNvPr id="5" name="Footer Placeholder 4"/>
          <p:cNvSpPr>
            <a:spLocks noGrp="1"/>
          </p:cNvSpPr>
          <p:nvPr>
            <p:ph type="ftr" sz="quarter" idx="3"/>
          </p:nvPr>
        </p:nvSpPr>
        <p:spPr>
          <a:xfrm>
            <a:off x="4161261" y="8466307"/>
            <a:ext cx="3856778" cy="486326"/>
          </a:xfrm>
          <a:prstGeom prst="rect">
            <a:avLst/>
          </a:prstGeom>
        </p:spPr>
        <p:txBody>
          <a:bodyPr vert="horz" lIns="121748" tIns="60874" rIns="121748" bIns="60874"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28498" y="8466307"/>
            <a:ext cx="2841837" cy="486326"/>
          </a:xfrm>
          <a:prstGeom prst="rect">
            <a:avLst/>
          </a:prstGeom>
        </p:spPr>
        <p:txBody>
          <a:bodyPr vert="horz" lIns="121748" tIns="60874" rIns="121748" bIns="60874"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17483" rtl="0" eaLnBrk="1" latinLnBrk="0" hangingPunct="1">
        <a:spcBef>
          <a:spcPct val="0"/>
        </a:spcBef>
        <a:buNone/>
        <a:defRPr sz="5900" kern="1200">
          <a:solidFill>
            <a:schemeClr val="tx1"/>
          </a:solidFill>
          <a:latin typeface="+mj-lt"/>
          <a:ea typeface="+mj-ea"/>
          <a:cs typeface="+mj-cs"/>
        </a:defRPr>
      </a:lvl1pPr>
    </p:titleStyle>
    <p:bodyStyle>
      <a:lvl1pPr marL="456556" indent="-456556" algn="l" defTabSz="121748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206" indent="-380463" algn="l" defTabSz="121748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854" indent="-304371" algn="l" defTabSz="121748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595" indent="-304371" algn="l" defTabSz="1217483"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9337" indent="-304371" algn="l" defTabSz="1217483"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8078" indent="-304371" algn="l" defTabSz="121748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820" indent="-304371" algn="l" defTabSz="121748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561" indent="-304371" algn="l" defTabSz="121748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4303" indent="-304371" algn="l" defTabSz="121748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483" rtl="0" eaLnBrk="1" latinLnBrk="0" hangingPunct="1">
        <a:defRPr sz="2400" kern="1200">
          <a:solidFill>
            <a:schemeClr val="tx1"/>
          </a:solidFill>
          <a:latin typeface="+mn-lt"/>
          <a:ea typeface="+mn-ea"/>
          <a:cs typeface="+mn-cs"/>
        </a:defRPr>
      </a:lvl1pPr>
      <a:lvl2pPr marL="608741" algn="l" defTabSz="1217483" rtl="0" eaLnBrk="1" latinLnBrk="0" hangingPunct="1">
        <a:defRPr sz="2400" kern="1200">
          <a:solidFill>
            <a:schemeClr val="tx1"/>
          </a:solidFill>
          <a:latin typeface="+mn-lt"/>
          <a:ea typeface="+mn-ea"/>
          <a:cs typeface="+mn-cs"/>
        </a:defRPr>
      </a:lvl2pPr>
      <a:lvl3pPr marL="1217483" algn="l" defTabSz="1217483" rtl="0" eaLnBrk="1" latinLnBrk="0" hangingPunct="1">
        <a:defRPr sz="2400" kern="1200">
          <a:solidFill>
            <a:schemeClr val="tx1"/>
          </a:solidFill>
          <a:latin typeface="+mn-lt"/>
          <a:ea typeface="+mn-ea"/>
          <a:cs typeface="+mn-cs"/>
        </a:defRPr>
      </a:lvl3pPr>
      <a:lvl4pPr marL="1826225" algn="l" defTabSz="1217483" rtl="0" eaLnBrk="1" latinLnBrk="0" hangingPunct="1">
        <a:defRPr sz="2400" kern="1200">
          <a:solidFill>
            <a:schemeClr val="tx1"/>
          </a:solidFill>
          <a:latin typeface="+mn-lt"/>
          <a:ea typeface="+mn-ea"/>
          <a:cs typeface="+mn-cs"/>
        </a:defRPr>
      </a:lvl4pPr>
      <a:lvl5pPr marL="2434966" algn="l" defTabSz="1217483" rtl="0" eaLnBrk="1" latinLnBrk="0" hangingPunct="1">
        <a:defRPr sz="2400" kern="1200">
          <a:solidFill>
            <a:schemeClr val="tx1"/>
          </a:solidFill>
          <a:latin typeface="+mn-lt"/>
          <a:ea typeface="+mn-ea"/>
          <a:cs typeface="+mn-cs"/>
        </a:defRPr>
      </a:lvl5pPr>
      <a:lvl6pPr marL="3043707" algn="l" defTabSz="1217483" rtl="0" eaLnBrk="1" latinLnBrk="0" hangingPunct="1">
        <a:defRPr sz="2400" kern="1200">
          <a:solidFill>
            <a:schemeClr val="tx1"/>
          </a:solidFill>
          <a:latin typeface="+mn-lt"/>
          <a:ea typeface="+mn-ea"/>
          <a:cs typeface="+mn-cs"/>
        </a:defRPr>
      </a:lvl6pPr>
      <a:lvl7pPr marL="3652449" algn="l" defTabSz="1217483" rtl="0" eaLnBrk="1" latinLnBrk="0" hangingPunct="1">
        <a:defRPr sz="2400" kern="1200">
          <a:solidFill>
            <a:schemeClr val="tx1"/>
          </a:solidFill>
          <a:latin typeface="+mn-lt"/>
          <a:ea typeface="+mn-ea"/>
          <a:cs typeface="+mn-cs"/>
        </a:defRPr>
      </a:lvl7pPr>
      <a:lvl8pPr marL="4261191" algn="l" defTabSz="1217483" rtl="0" eaLnBrk="1" latinLnBrk="0" hangingPunct="1">
        <a:defRPr sz="2400" kern="1200">
          <a:solidFill>
            <a:schemeClr val="tx1"/>
          </a:solidFill>
          <a:latin typeface="+mn-lt"/>
          <a:ea typeface="+mn-ea"/>
          <a:cs typeface="+mn-cs"/>
        </a:defRPr>
      </a:lvl8pPr>
      <a:lvl9pPr marL="4869932" algn="l" defTabSz="121748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ortal.nccs.nasa.gov/josse/index.pl" TargetMode="External"/><Relationship Id="rId7" Type="http://schemas.openxmlformats.org/officeDocument/2006/relationships/hyperlink" Target="mailto:worley@ucar.edu" TargetMode="External"/><Relationship Id="rId2" Type="http://schemas.openxmlformats.org/officeDocument/2006/relationships/hyperlink" Target="http://portal.nccs.nasa.gov/osse/index.pl" TargetMode="External"/><Relationship Id="rId1" Type="http://schemas.openxmlformats.org/officeDocument/2006/relationships/slideLayout" Target="../slideLayouts/slideLayout7.xml"/><Relationship Id="rId6" Type="http://schemas.openxmlformats.org/officeDocument/2006/relationships/hyperlink" Target="mailto:chifan@ucar.edu" TargetMode="External"/><Relationship Id="rId5" Type="http://schemas.openxmlformats.org/officeDocument/2006/relationships/hyperlink" Target="mailto:wmchale@nccs.nasa.gov" TargetMode="External"/><Relationship Id="rId4" Type="http://schemas.openxmlformats.org/officeDocument/2006/relationships/hyperlink" Target="mailto:Ellen.M.Salmon@NA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010AC7"/>
            </a:gs>
            <a:gs pos="2000">
              <a:schemeClr val="accent1">
                <a:tint val="44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292" y="-228362"/>
            <a:ext cx="12191470" cy="9134475"/>
          </a:xfrm>
          <a:prstGeom prst="rect">
            <a:avLst/>
          </a:prstGeom>
        </p:spPr>
      </p:pic>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818" eaLnBrk="0" hangingPunct="0">
              <a:defRPr sz="2400">
                <a:solidFill>
                  <a:schemeClr val="tx1"/>
                </a:solidFill>
                <a:latin typeface="Arial" charset="0"/>
                <a:ea typeface="ＭＳ Ｐゴシック" pitchFamily="-106" charset="-128"/>
              </a:defRPr>
            </a:lvl1pPr>
            <a:lvl2pPr marL="12635058" indent="-12482764" defTabSz="1217818"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152293" eaLnBrk="0" fontAlgn="base" hangingPunct="0">
              <a:spcBef>
                <a:spcPct val="0"/>
              </a:spcBef>
              <a:spcAft>
                <a:spcPct val="0"/>
              </a:spcAft>
              <a:defRPr sz="2400">
                <a:solidFill>
                  <a:schemeClr val="tx1"/>
                </a:solidFill>
                <a:latin typeface="Arial" charset="0"/>
                <a:ea typeface="ＭＳ Ｐゴシック" pitchFamily="-106" charset="-128"/>
              </a:defRPr>
            </a:lvl6pPr>
            <a:lvl7pPr marL="304587" eaLnBrk="0" fontAlgn="base" hangingPunct="0">
              <a:spcBef>
                <a:spcPct val="0"/>
              </a:spcBef>
              <a:spcAft>
                <a:spcPct val="0"/>
              </a:spcAft>
              <a:defRPr sz="2400">
                <a:solidFill>
                  <a:schemeClr val="tx1"/>
                </a:solidFill>
                <a:latin typeface="Arial" charset="0"/>
                <a:ea typeface="ＭＳ Ｐゴシック" pitchFamily="-106" charset="-128"/>
              </a:defRPr>
            </a:lvl7pPr>
            <a:lvl8pPr marL="456880" eaLnBrk="0" fontAlgn="base" hangingPunct="0">
              <a:spcBef>
                <a:spcPct val="0"/>
              </a:spcBef>
              <a:spcAft>
                <a:spcPct val="0"/>
              </a:spcAft>
              <a:defRPr sz="2400">
                <a:solidFill>
                  <a:schemeClr val="tx1"/>
                </a:solidFill>
                <a:latin typeface="Arial" charset="0"/>
                <a:ea typeface="ＭＳ Ｐゴシック" pitchFamily="-106" charset="-128"/>
              </a:defRPr>
            </a:lvl8pPr>
            <a:lvl9pPr marL="609173"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fld id="{5C35C2CF-6C7A-4DB2-9E31-12B94CD01C25}" type="slidenum">
              <a:rPr lang="en-US" sz="1900"/>
              <a:pPr eaLnBrk="1" hangingPunct="1"/>
              <a:t>1</a:t>
            </a:fld>
            <a:endParaRPr lang="en-US" sz="1900"/>
          </a:p>
        </p:txBody>
      </p:sp>
      <p:grpSp>
        <p:nvGrpSpPr>
          <p:cNvPr id="15364" name="Group 3"/>
          <p:cNvGrpSpPr>
            <a:grpSpLocks/>
          </p:cNvGrpSpPr>
          <p:nvPr/>
        </p:nvGrpSpPr>
        <p:grpSpPr bwMode="auto">
          <a:xfrm>
            <a:off x="3552756" y="4973744"/>
            <a:ext cx="5319710" cy="1594721"/>
            <a:chOff x="1680" y="2352"/>
            <a:chExt cx="2516" cy="756"/>
          </a:xfrm>
        </p:grpSpPr>
        <p:sp>
          <p:nvSpPr>
            <p:cNvPr id="15371" name="AutoShape 4"/>
            <p:cNvSpPr>
              <a:spLocks noChangeArrowheads="1"/>
            </p:cNvSpPr>
            <p:nvPr/>
          </p:nvSpPr>
          <p:spPr bwMode="auto">
            <a:xfrm>
              <a:off x="1680" y="2352"/>
              <a:ext cx="2516" cy="404"/>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5372" name="AutoShape 5"/>
            <p:cNvSpPr>
              <a:spLocks noChangeArrowheads="1"/>
            </p:cNvSpPr>
            <p:nvPr/>
          </p:nvSpPr>
          <p:spPr bwMode="auto">
            <a:xfrm>
              <a:off x="1680" y="2352"/>
              <a:ext cx="344" cy="756"/>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59943" tIns="187171" rIns="359943" bIns="187171">
              <a:spAutoFit/>
            </a:bodyPr>
            <a:lstStyle/>
            <a:p>
              <a:pPr defTabSz="1217818">
                <a:buClr>
                  <a:srgbClr val="F9F9F9"/>
                </a:buClr>
                <a:buSzPct val="100000"/>
                <a:tabLst>
                  <a:tab pos="0" algn="l"/>
                  <a:tab pos="609702" algn="l"/>
                  <a:tab pos="1217818" algn="l"/>
                  <a:tab pos="1828049" algn="l"/>
                  <a:tab pos="2437751" algn="l"/>
                  <a:tab pos="3044280" algn="l"/>
                  <a:tab pos="3653982" algn="l"/>
                  <a:tab pos="4265271" algn="l"/>
                  <a:tab pos="4872329" algn="l"/>
                  <a:tab pos="5482031" algn="l"/>
                  <a:tab pos="6091733" algn="l"/>
                  <a:tab pos="6699848" algn="l"/>
                  <a:tab pos="7309551" algn="l"/>
                  <a:tab pos="7919253" algn="l"/>
                  <a:tab pos="8526311" algn="l"/>
                  <a:tab pos="9136013" algn="l"/>
                  <a:tab pos="9744129" algn="l"/>
                  <a:tab pos="10355417" algn="l"/>
                  <a:tab pos="10963533" algn="l"/>
                  <a:tab pos="11572177" algn="l"/>
                  <a:tab pos="12181879" algn="l"/>
                </a:tabLst>
              </a:pPr>
              <a:endParaRPr lang="en-US" sz="7900" b="1">
                <a:solidFill>
                  <a:srgbClr val="F9F9F9"/>
                </a:solidFill>
                <a:latin typeface="Times New Roman" pitchFamily="-106" charset="0"/>
                <a:cs typeface="Arial" charset="0"/>
              </a:endParaRPr>
            </a:p>
          </p:txBody>
        </p:sp>
      </p:grpSp>
      <p:sp>
        <p:nvSpPr>
          <p:cNvPr id="15365" name="Text Box 6"/>
          <p:cNvSpPr txBox="1">
            <a:spLocks noChangeArrowheads="1"/>
          </p:cNvSpPr>
          <p:nvPr/>
        </p:nvSpPr>
        <p:spPr bwMode="auto">
          <a:xfrm>
            <a:off x="1622620" y="354701"/>
            <a:ext cx="9355574" cy="1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9" tIns="38064" rIns="76129" bIns="38064">
            <a:spAutoFit/>
          </a:bodyPr>
          <a:lstStyle>
            <a:lvl1pPr defTabSz="3656013" eaLnBrk="0" hangingPunct="0">
              <a:defRPr sz="7200">
                <a:solidFill>
                  <a:schemeClr val="tx1"/>
                </a:solidFill>
                <a:latin typeface="Arial" charset="0"/>
                <a:ea typeface="ＭＳ Ｐゴシック" pitchFamily="-106" charset="-128"/>
              </a:defRPr>
            </a:lvl1pPr>
            <a:lvl2pPr marL="37931725" indent="-37474525" defTabSz="3656013"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a:r>
              <a:rPr lang="en-US" sz="4000" dirty="0">
                <a:solidFill>
                  <a:srgbClr val="FFF19B"/>
                </a:solidFill>
              </a:rPr>
              <a:t>Internationally Collaborative Joint OSSEs </a:t>
            </a:r>
            <a:r>
              <a:rPr lang="en-US" sz="4000" dirty="0">
                <a:solidFill>
                  <a:srgbClr val="FFF19B"/>
                </a:solidFill>
              </a:rPr>
              <a:t> </a:t>
            </a:r>
            <a:r>
              <a:rPr lang="en-US" sz="4000" dirty="0">
                <a:solidFill>
                  <a:srgbClr val="FFF19B"/>
                </a:solidFill>
              </a:rPr>
              <a:t>Progress At </a:t>
            </a:r>
            <a:r>
              <a:rPr lang="en-US" sz="4000" dirty="0">
                <a:solidFill>
                  <a:srgbClr val="FFF19B"/>
                </a:solidFill>
              </a:rPr>
              <a:t>NOAA</a:t>
            </a:r>
          </a:p>
        </p:txBody>
      </p:sp>
      <p:sp>
        <p:nvSpPr>
          <p:cNvPr id="15366" name="Text Box 9"/>
          <p:cNvSpPr txBox="1">
            <a:spLocks noChangeArrowheads="1"/>
          </p:cNvSpPr>
          <p:nvPr/>
        </p:nvSpPr>
        <p:spPr bwMode="auto">
          <a:xfrm>
            <a:off x="409792" y="2232872"/>
            <a:ext cx="11605637" cy="150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59" tIns="15229" rIns="30459" bIns="15229">
            <a:spAutoFit/>
          </a:bodyPr>
          <a:lstStyle>
            <a:lvl1pPr defTabSz="3656013" eaLnBrk="0" hangingPunct="0">
              <a:defRPr sz="7200">
                <a:solidFill>
                  <a:schemeClr val="tx1"/>
                </a:solidFill>
                <a:latin typeface="Arial" charset="0"/>
                <a:ea typeface="ＭＳ Ｐゴシック" pitchFamily="-106" charset="-128"/>
              </a:defRPr>
            </a:lvl1pPr>
            <a:lvl2pPr marL="37931725" indent="-37474525" defTabSz="3656013"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a:r>
              <a:rPr lang="en-US" sz="2400" dirty="0">
                <a:solidFill>
                  <a:srgbClr val="FFFF00"/>
                </a:solidFill>
              </a:rPr>
              <a:t>Michiko </a:t>
            </a:r>
            <a:r>
              <a:rPr lang="en-US" sz="2400" dirty="0" err="1">
                <a:solidFill>
                  <a:srgbClr val="FFFF00"/>
                </a:solidFill>
              </a:rPr>
              <a:t>Masutani</a:t>
            </a:r>
            <a:r>
              <a:rPr lang="en-US" sz="2400" dirty="0">
                <a:solidFill>
                  <a:srgbClr val="FFFF00"/>
                </a:solidFill>
              </a:rPr>
              <a:t>[1,2,#], Lars Peter </a:t>
            </a:r>
            <a:r>
              <a:rPr lang="en-US" sz="2400" dirty="0" err="1" smtClean="0">
                <a:solidFill>
                  <a:srgbClr val="FFFF00"/>
                </a:solidFill>
              </a:rPr>
              <a:t>Riishojgaard</a:t>
            </a:r>
            <a:r>
              <a:rPr lang="en-US" sz="2400" dirty="0">
                <a:solidFill>
                  <a:srgbClr val="FFFF00"/>
                </a:solidFill>
              </a:rPr>
              <a:t> [2</a:t>
            </a:r>
            <a:r>
              <a:rPr lang="en-US" sz="2400" dirty="0" smtClean="0">
                <a:solidFill>
                  <a:srgbClr val="FFFF00"/>
                </a:solidFill>
              </a:rPr>
              <a:t>,$], </a:t>
            </a:r>
            <a:r>
              <a:rPr lang="en-US" sz="2400" dirty="0" err="1" smtClean="0">
                <a:solidFill>
                  <a:srgbClr val="FFFF00"/>
                </a:solidFill>
              </a:rPr>
              <a:t>Zaizhong</a:t>
            </a:r>
            <a:r>
              <a:rPr lang="en-US" sz="2400" dirty="0" smtClean="0">
                <a:solidFill>
                  <a:srgbClr val="FFFF00"/>
                </a:solidFill>
              </a:rPr>
              <a:t> </a:t>
            </a:r>
            <a:r>
              <a:rPr lang="en-US" sz="2400" dirty="0">
                <a:solidFill>
                  <a:srgbClr val="FFFF00"/>
                </a:solidFill>
              </a:rPr>
              <a:t>Ma[2</a:t>
            </a:r>
            <a:r>
              <a:rPr lang="en-US" sz="2400" dirty="0" smtClean="0">
                <a:solidFill>
                  <a:srgbClr val="FFFF00"/>
                </a:solidFill>
              </a:rPr>
              <a:t>,$], </a:t>
            </a:r>
          </a:p>
          <a:p>
            <a:pPr algn="ctr"/>
            <a:r>
              <a:rPr lang="en-US" sz="2400" dirty="0" smtClean="0">
                <a:solidFill>
                  <a:srgbClr val="FFFF00"/>
                </a:solidFill>
              </a:rPr>
              <a:t>Jack </a:t>
            </a:r>
            <a:r>
              <a:rPr lang="en-US" sz="2400" dirty="0">
                <a:solidFill>
                  <a:srgbClr val="FFFF00"/>
                </a:solidFill>
              </a:rPr>
              <a:t>S. </a:t>
            </a:r>
            <a:r>
              <a:rPr lang="en-US" sz="2400" dirty="0" err="1">
                <a:solidFill>
                  <a:srgbClr val="FFFF00"/>
                </a:solidFill>
              </a:rPr>
              <a:t>Woollen</a:t>
            </a:r>
            <a:r>
              <a:rPr lang="en-US" sz="2400" dirty="0">
                <a:solidFill>
                  <a:srgbClr val="FFFF00"/>
                </a:solidFill>
              </a:rPr>
              <a:t>[1</a:t>
            </a:r>
            <a:r>
              <a:rPr lang="en-US" sz="2400" dirty="0" smtClean="0">
                <a:solidFill>
                  <a:srgbClr val="FFFF00"/>
                </a:solidFill>
              </a:rPr>
              <a:t>,+], Dave Emmitt[5], </a:t>
            </a:r>
            <a:r>
              <a:rPr lang="en-US" sz="2400" dirty="0">
                <a:solidFill>
                  <a:srgbClr val="FFFF00"/>
                </a:solidFill>
              </a:rPr>
              <a:t>Sid </a:t>
            </a:r>
            <a:r>
              <a:rPr lang="en-US" sz="2400" dirty="0" smtClean="0">
                <a:solidFill>
                  <a:srgbClr val="FFFF00"/>
                </a:solidFill>
              </a:rPr>
              <a:t>Wood[5], </a:t>
            </a:r>
            <a:r>
              <a:rPr lang="en-US" sz="2400" dirty="0">
                <a:solidFill>
                  <a:srgbClr val="FFFF00"/>
                </a:solidFill>
              </a:rPr>
              <a:t>Steve </a:t>
            </a:r>
            <a:r>
              <a:rPr lang="en-US" sz="2400" dirty="0" smtClean="0">
                <a:solidFill>
                  <a:srgbClr val="FFFF00"/>
                </a:solidFill>
              </a:rPr>
              <a:t>Greco[5],</a:t>
            </a:r>
          </a:p>
          <a:p>
            <a:pPr algn="ctr"/>
            <a:r>
              <a:rPr lang="en-US" sz="2400" dirty="0" smtClean="0">
                <a:solidFill>
                  <a:srgbClr val="FFFF00"/>
                </a:solidFill>
              </a:rPr>
              <a:t> Tong </a:t>
            </a:r>
            <a:r>
              <a:rPr lang="en-US" sz="2400" dirty="0">
                <a:solidFill>
                  <a:srgbClr val="FFFF00"/>
                </a:solidFill>
              </a:rPr>
              <a:t>Zhu[3,@], </a:t>
            </a:r>
            <a:r>
              <a:rPr lang="en-US" sz="2400" dirty="0" err="1">
                <a:solidFill>
                  <a:srgbClr val="FFFF00"/>
                </a:solidFill>
              </a:rPr>
              <a:t>Yuanfu</a:t>
            </a:r>
            <a:r>
              <a:rPr lang="en-US" sz="2400" dirty="0">
                <a:solidFill>
                  <a:srgbClr val="FFFF00"/>
                </a:solidFill>
              </a:rPr>
              <a:t>  </a:t>
            </a:r>
            <a:r>
              <a:rPr lang="en-US" sz="2400" dirty="0" err="1">
                <a:solidFill>
                  <a:srgbClr val="FFFF00"/>
                </a:solidFill>
              </a:rPr>
              <a:t>Xie</a:t>
            </a:r>
            <a:r>
              <a:rPr lang="en-US" sz="2400" dirty="0">
                <a:solidFill>
                  <a:srgbClr val="FFFF00"/>
                </a:solidFill>
              </a:rPr>
              <a:t>[4</a:t>
            </a:r>
            <a:r>
              <a:rPr lang="en-US" sz="2400" dirty="0" smtClean="0">
                <a:solidFill>
                  <a:srgbClr val="FFFF00"/>
                </a:solidFill>
              </a:rPr>
              <a:t>]</a:t>
            </a:r>
            <a:endParaRPr lang="en-US" sz="2400" dirty="0">
              <a:solidFill>
                <a:srgbClr val="FFFF00"/>
              </a:solidFill>
            </a:endParaRPr>
          </a:p>
          <a:p>
            <a:pPr algn="ctr"/>
            <a:endParaRPr lang="en-US" sz="2400" dirty="0">
              <a:solidFill>
                <a:srgbClr val="FFFF00"/>
              </a:solidFill>
            </a:endParaRPr>
          </a:p>
        </p:txBody>
      </p:sp>
      <p:sp>
        <p:nvSpPr>
          <p:cNvPr id="15367" name="Text Box 10"/>
          <p:cNvSpPr txBox="1">
            <a:spLocks noChangeArrowheads="1"/>
          </p:cNvSpPr>
          <p:nvPr/>
        </p:nvSpPr>
        <p:spPr bwMode="auto">
          <a:xfrm>
            <a:off x="1939788" y="4013249"/>
            <a:ext cx="8945093" cy="30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0459" tIns="15229" rIns="30459" bIns="15229">
            <a:spAutoFit/>
          </a:bodyPr>
          <a:lstStyle>
            <a:lvl1pPr defTabSz="3656013" eaLnBrk="0" hangingPunct="0">
              <a:defRPr sz="7200">
                <a:solidFill>
                  <a:schemeClr val="tx1"/>
                </a:solidFill>
                <a:latin typeface="Arial" charset="0"/>
                <a:ea typeface="ＭＳ Ｐゴシック" pitchFamily="-106" charset="-128"/>
              </a:defRPr>
            </a:lvl1pPr>
            <a:lvl2pPr marL="37931725" indent="-37474525" defTabSz="3656013"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a:r>
              <a:rPr lang="en-US" altLang="ja-JP" sz="1800" dirty="0">
                <a:solidFill>
                  <a:srgbClr val="DDDDFF"/>
                </a:solidFill>
              </a:rPr>
              <a:t>[1]NOAA/National Centers for Environmental Prediction (NCEP)</a:t>
            </a:r>
          </a:p>
          <a:p>
            <a:pPr algn="ctr"/>
            <a:r>
              <a:rPr lang="en-US" altLang="ja-JP" sz="1800" dirty="0">
                <a:solidFill>
                  <a:srgbClr val="DDDDFF"/>
                </a:solidFill>
              </a:rPr>
              <a:t>[2]Joint Center for Satellite and Data Assimilation (JCSDA)</a:t>
            </a:r>
          </a:p>
          <a:p>
            <a:pPr algn="ctr"/>
            <a:r>
              <a:rPr lang="fr-FR" altLang="ja-JP" sz="1800" dirty="0">
                <a:solidFill>
                  <a:srgbClr val="DDDDFF"/>
                </a:solidFill>
              </a:rPr>
              <a:t>[3]NOAA/ NESDIS/STAR</a:t>
            </a:r>
            <a:r>
              <a:rPr lang="en-US" altLang="ja-JP" sz="1800" dirty="0">
                <a:solidFill>
                  <a:srgbClr val="DDDDFF"/>
                </a:solidFill>
              </a:rPr>
              <a:t>,</a:t>
            </a:r>
          </a:p>
          <a:p>
            <a:pPr algn="ctr"/>
            <a:r>
              <a:rPr lang="en-US" altLang="ja-JP" sz="1800" dirty="0">
                <a:solidFill>
                  <a:srgbClr val="DDDDFF"/>
                </a:solidFill>
              </a:rPr>
              <a:t>[4]NOAA/Earth System Research Laboratory (ESRL)   </a:t>
            </a:r>
          </a:p>
          <a:p>
            <a:pPr algn="ctr"/>
            <a:r>
              <a:rPr lang="en-US" altLang="ja-JP" sz="1800" dirty="0">
                <a:solidFill>
                  <a:srgbClr val="DDDDFF"/>
                </a:solidFill>
              </a:rPr>
              <a:t>[</a:t>
            </a:r>
            <a:r>
              <a:rPr lang="en-US" altLang="ja-JP" sz="1800" dirty="0">
                <a:solidFill>
                  <a:srgbClr val="DDDDFF"/>
                </a:solidFill>
              </a:rPr>
              <a:t>5</a:t>
            </a:r>
            <a:r>
              <a:rPr lang="en-US" altLang="ja-JP" sz="1800" dirty="0">
                <a:solidFill>
                  <a:srgbClr val="DDDDFF"/>
                </a:solidFill>
              </a:rPr>
              <a:t>]Simpson </a:t>
            </a:r>
            <a:r>
              <a:rPr lang="en-US" altLang="ja-JP" sz="1800" dirty="0">
                <a:solidFill>
                  <a:srgbClr val="DDDDFF"/>
                </a:solidFill>
              </a:rPr>
              <a:t>Weather Associates</a:t>
            </a:r>
          </a:p>
          <a:p>
            <a:pPr algn="ctr"/>
            <a:r>
              <a:rPr lang="en-US" altLang="ja-JP" sz="1800" dirty="0">
                <a:solidFill>
                  <a:srgbClr val="DDDDDD"/>
                </a:solidFill>
              </a:rPr>
              <a:t># Wyle Information Systems, McLean, VA,</a:t>
            </a:r>
          </a:p>
          <a:p>
            <a:pPr algn="ctr"/>
            <a:r>
              <a:rPr lang="en-US" altLang="ja-JP" sz="1800" dirty="0">
                <a:solidFill>
                  <a:srgbClr val="DDDDDD"/>
                </a:solidFill>
              </a:rPr>
              <a:t>+IM </a:t>
            </a:r>
            <a:r>
              <a:rPr lang="en-US" altLang="ja-JP" sz="1800" dirty="0">
                <a:solidFill>
                  <a:srgbClr val="DDDDDD"/>
                </a:solidFill>
              </a:rPr>
              <a:t>Systems </a:t>
            </a:r>
            <a:r>
              <a:rPr lang="en-US" altLang="ja-JP" sz="1800" dirty="0">
                <a:solidFill>
                  <a:srgbClr val="DDDDDD"/>
                </a:solidFill>
              </a:rPr>
              <a:t>Group)IMSG), MD</a:t>
            </a:r>
          </a:p>
          <a:p>
            <a:pPr algn="ctr"/>
            <a:r>
              <a:rPr lang="en-US" altLang="ja-JP" sz="1800" dirty="0">
                <a:solidFill>
                  <a:srgbClr val="DDDDDD"/>
                </a:solidFill>
              </a:rPr>
              <a:t>$</a:t>
            </a:r>
            <a:r>
              <a:rPr lang="en-US" sz="1800" dirty="0">
                <a:solidFill>
                  <a:srgbClr val="DDDDDD"/>
                </a:solidFill>
              </a:rPr>
              <a:t>Earth System Science Interdisciplinary Center, </a:t>
            </a:r>
            <a:r>
              <a:rPr lang="en-US" sz="1800" dirty="0">
                <a:solidFill>
                  <a:srgbClr val="DDDDDD"/>
                </a:solidFill>
              </a:rPr>
              <a:t>Univ. of Maryland, </a:t>
            </a:r>
            <a:r>
              <a:rPr lang="en-US" sz="1800" dirty="0">
                <a:solidFill>
                  <a:srgbClr val="DDDDDD"/>
                </a:solidFill>
              </a:rPr>
              <a:t>College Park</a:t>
            </a:r>
            <a:r>
              <a:rPr lang="en-US" sz="1800" dirty="0"/>
              <a:t>,</a:t>
            </a:r>
            <a:r>
              <a:rPr lang="en-US" altLang="ja-JP" sz="1800" dirty="0">
                <a:solidFill>
                  <a:srgbClr val="DDDDDD"/>
                </a:solidFill>
              </a:rPr>
              <a:t>, </a:t>
            </a:r>
            <a:endParaRPr lang="en-US" altLang="ja-JP" sz="1800" dirty="0">
              <a:solidFill>
                <a:srgbClr val="DDDDDD"/>
              </a:solidFill>
            </a:endParaRPr>
          </a:p>
          <a:p>
            <a:pPr algn="ctr"/>
            <a:r>
              <a:rPr lang="en-US" altLang="ja-JP" sz="1800" dirty="0">
                <a:solidFill>
                  <a:srgbClr val="DDDDDD"/>
                </a:solidFill>
              </a:rPr>
              <a:t>@Cooperative Institute for Research in the Atmosphere (CIRA)/CSU, CO</a:t>
            </a:r>
          </a:p>
          <a:p>
            <a:pPr algn="ctr"/>
            <a:endParaRPr lang="en-US" altLang="ja-JP" sz="1800" dirty="0">
              <a:solidFill>
                <a:srgbClr val="DDDDDD"/>
              </a:solidFill>
            </a:endParaRPr>
          </a:p>
          <a:p>
            <a:pPr algn="ctr"/>
            <a:endParaRPr lang="en-US" sz="1800" dirty="0"/>
          </a:p>
        </p:txBody>
      </p:sp>
      <p:pic>
        <p:nvPicPr>
          <p:cNvPr id="15368" name="Picture 4" descr="logo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6851" y="0"/>
            <a:ext cx="1227682" cy="118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1"/>
          <p:cNvSpPr txBox="1">
            <a:spLocks noChangeArrowheads="1"/>
          </p:cNvSpPr>
          <p:nvPr/>
        </p:nvSpPr>
        <p:spPr bwMode="auto">
          <a:xfrm>
            <a:off x="2132849" y="7256833"/>
            <a:ext cx="7875911" cy="8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59" tIns="15229" rIns="30459" bIns="15229">
            <a:spAutoFit/>
          </a:bodyPr>
          <a:lstStyle>
            <a:lvl1pPr eaLnBrk="0" hangingPunct="0">
              <a:defRPr sz="7200">
                <a:solidFill>
                  <a:schemeClr val="tx1"/>
                </a:solidFill>
                <a:latin typeface="Arial" charset="0"/>
                <a:ea typeface="ＭＳ Ｐゴシック" pitchFamily="-106" charset="-128"/>
              </a:defRPr>
            </a:lvl1pPr>
            <a:lvl2pPr marL="37931725" indent="-37474525"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eaLnBrk="1" hangingPunct="1"/>
            <a:r>
              <a:rPr lang="en-US" sz="1800" dirty="0" err="1">
                <a:solidFill>
                  <a:schemeClr val="bg2"/>
                </a:solidFill>
              </a:rPr>
              <a:t>OSSE:Observing</a:t>
            </a:r>
            <a:r>
              <a:rPr lang="en-US" sz="1800" dirty="0">
                <a:solidFill>
                  <a:schemeClr val="bg2"/>
                </a:solidFill>
              </a:rPr>
              <a:t> Systems Simulation Experiments</a:t>
            </a:r>
          </a:p>
          <a:p>
            <a:pPr eaLnBrk="1" hangingPunct="1"/>
            <a:r>
              <a:rPr lang="en-US" sz="1800" dirty="0">
                <a:solidFill>
                  <a:schemeClr val="bg2"/>
                </a:solidFill>
              </a:rPr>
              <a:t>http://www.emc.ncep.noaa.gov/research/JointOSSEs/</a:t>
            </a:r>
          </a:p>
          <a:p>
            <a:pPr eaLnBrk="1" hangingPunct="1"/>
            <a:endParaRPr lang="en-US" sz="1800" dirty="0">
              <a:solidFill>
                <a:schemeClr val="bg2"/>
              </a:solidFill>
            </a:endParaRPr>
          </a:p>
        </p:txBody>
      </p:sp>
    </p:spTree>
    <p:extLst>
      <p:ext uri="{BB962C8B-B14F-4D97-AF65-F5344CB8AC3E}">
        <p14:creationId xmlns:p14="http://schemas.microsoft.com/office/powerpoint/2010/main" val="13703983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6746972" y="2324851"/>
            <a:ext cx="4946921" cy="190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916" tIns="50958" rIns="101916" bIns="50958"/>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buFont typeface="Wingdings" pitchFamily="-106" charset="2"/>
              <a:buChar char="Ø"/>
            </a:pPr>
            <a:r>
              <a:rPr lang="en-US" sz="1300" dirty="0"/>
              <a:t>Data impact on analysis and forecast will be evaluated.</a:t>
            </a:r>
          </a:p>
          <a:p>
            <a:pPr>
              <a:buFont typeface="Wingdings" pitchFamily="-106" charset="2"/>
              <a:buChar char="Ø"/>
            </a:pPr>
            <a:endParaRPr lang="en-US" sz="1300" dirty="0"/>
          </a:p>
          <a:p>
            <a:pPr>
              <a:buFont typeface="Wingdings" pitchFamily="-106" charset="2"/>
              <a:buChar char="Ø"/>
            </a:pPr>
            <a:r>
              <a:rPr lang="en-GB" sz="1300" dirty="0"/>
              <a:t>A </a:t>
            </a:r>
            <a:r>
              <a:rPr lang="en-US" sz="1300" dirty="0"/>
              <a:t>Full OSSE can provide detailed quantitative evaluations of the configuration of observing systems.</a:t>
            </a:r>
          </a:p>
          <a:p>
            <a:pPr>
              <a:buFont typeface="Wingdings" pitchFamily="-106" charset="2"/>
              <a:buChar char="Ø"/>
            </a:pPr>
            <a:endParaRPr lang="en-US" sz="1300" dirty="0"/>
          </a:p>
          <a:p>
            <a:pPr>
              <a:buFont typeface="Wingdings" pitchFamily="-106" charset="2"/>
              <a:buChar char="Ø"/>
            </a:pPr>
            <a:r>
              <a:rPr lang="en-GB" sz="1300" dirty="0">
                <a:solidFill>
                  <a:srgbClr val="000000"/>
                </a:solidFill>
              </a:rPr>
              <a:t>A Full OSSE can use an existing operational system and help the development of an operational system</a:t>
            </a:r>
          </a:p>
        </p:txBody>
      </p:sp>
      <p:sp>
        <p:nvSpPr>
          <p:cNvPr id="17412" name="Rectangle 5"/>
          <p:cNvSpPr>
            <a:spLocks noChangeArrowheads="1"/>
          </p:cNvSpPr>
          <p:nvPr/>
        </p:nvSpPr>
        <p:spPr bwMode="auto">
          <a:xfrm>
            <a:off x="7563338" y="1692627"/>
            <a:ext cx="3651124" cy="528615"/>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1908" tIns="50954" rIns="101908" bIns="50954" anchor="ctr"/>
          <a:lstStyle/>
          <a:p>
            <a:pPr algn="ctr" defTabSz="1217818"/>
            <a:r>
              <a:rPr lang="en-US" sz="3100" b="1">
                <a:solidFill>
                  <a:schemeClr val="tx2"/>
                </a:solidFill>
              </a:rPr>
              <a:t>Advantages</a:t>
            </a:r>
          </a:p>
        </p:txBody>
      </p:sp>
      <p:sp>
        <p:nvSpPr>
          <p:cNvPr id="17413" name="Text Box 6"/>
          <p:cNvSpPr txBox="1">
            <a:spLocks noChangeArrowheads="1"/>
          </p:cNvSpPr>
          <p:nvPr/>
        </p:nvSpPr>
        <p:spPr bwMode="auto">
          <a:xfrm>
            <a:off x="7316038" y="4317731"/>
            <a:ext cx="3825337" cy="1322156"/>
          </a:xfrm>
          <a:prstGeom prst="rect">
            <a:avLst/>
          </a:prstGeom>
          <a:noFill/>
          <a:ln w="38100" cmpd="dbl">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lIns="91470" tIns="45735" rIns="91470" bIns="45735">
            <a:spAutoFit/>
          </a:bodyPr>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r>
              <a:rPr lang="en-US" sz="1600" b="1" dirty="0"/>
              <a:t>Existing Data assimilation system and </a:t>
            </a:r>
            <a:r>
              <a:rPr lang="en-US" sz="1600" b="1" dirty="0"/>
              <a:t>verification </a:t>
            </a:r>
            <a:r>
              <a:rPr lang="en-US" sz="1600" b="1" dirty="0"/>
              <a:t>method  are used for Full OSSEs.  This will help development of DAS and verification tools.</a:t>
            </a:r>
          </a:p>
        </p:txBody>
      </p:sp>
      <p:sp>
        <p:nvSpPr>
          <p:cNvPr id="17414" name="Rectangle 7"/>
          <p:cNvSpPr>
            <a:spLocks noChangeArrowheads="1"/>
          </p:cNvSpPr>
          <p:nvPr/>
        </p:nvSpPr>
        <p:spPr bwMode="auto">
          <a:xfrm>
            <a:off x="1672264" y="4260640"/>
            <a:ext cx="3624463" cy="515929"/>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1908" tIns="50954" rIns="101908" bIns="50954" anchor="ctr"/>
          <a:lstStyle/>
          <a:p>
            <a:pPr algn="ctr" defTabSz="1217818"/>
            <a:r>
              <a:rPr lang="en-US" sz="2900">
                <a:solidFill>
                  <a:schemeClr val="tx2"/>
                </a:solidFill>
              </a:rPr>
              <a:t>OSSE Calibration</a:t>
            </a:r>
          </a:p>
        </p:txBody>
      </p:sp>
      <p:sp>
        <p:nvSpPr>
          <p:cNvPr id="17415" name="Text Box 2"/>
          <p:cNvSpPr txBox="1">
            <a:spLocks noChangeArrowheads="1"/>
          </p:cNvSpPr>
          <p:nvPr/>
        </p:nvSpPr>
        <p:spPr bwMode="auto">
          <a:xfrm>
            <a:off x="464722" y="2107590"/>
            <a:ext cx="5988064" cy="207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916" tIns="50958" rIns="101916" bIns="50958">
            <a:spAutoFit/>
          </a:bodyPr>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buFont typeface="Wingdings" pitchFamily="-106" charset="2"/>
              <a:buChar char="Ø"/>
            </a:pPr>
            <a:r>
              <a:rPr lang="en-US" sz="1600" dirty="0"/>
              <a:t>A Nature Run (NR, proxy true atmosphere) is produced from a free forecast run using the highest resolution operational model  which is significantly different from </a:t>
            </a:r>
            <a:r>
              <a:rPr lang="en-US" sz="1600" dirty="0"/>
              <a:t>the NWP </a:t>
            </a:r>
            <a:r>
              <a:rPr lang="en-US" sz="1600" dirty="0"/>
              <a:t>model used in </a:t>
            </a:r>
            <a:r>
              <a:rPr lang="en-US" sz="1600" dirty="0"/>
              <a:t>Data Assimilation Systems.</a:t>
            </a:r>
            <a:endParaRPr lang="en-US" sz="1600" dirty="0"/>
          </a:p>
          <a:p>
            <a:pPr>
              <a:buFont typeface="Wingdings" pitchFamily="-106" charset="2"/>
              <a:buChar char="Ø"/>
            </a:pPr>
            <a:r>
              <a:rPr lang="en-US" sz="1600" dirty="0"/>
              <a:t>Calibrations </a:t>
            </a:r>
            <a:r>
              <a:rPr lang="en-US" sz="1600" dirty="0"/>
              <a:t>is </a:t>
            </a:r>
            <a:r>
              <a:rPr lang="en-US" sz="1600" dirty="0"/>
              <a:t>performed to provide quantitative data impact assessment.</a:t>
            </a:r>
          </a:p>
          <a:p>
            <a:pPr>
              <a:buFont typeface="Wingdings" pitchFamily="-106" charset="2"/>
              <a:buChar char="Ø"/>
            </a:pPr>
            <a:r>
              <a:rPr lang="en-US" sz="1600" dirty="0"/>
              <a:t>.  Without calibration quantitative evaluation of data impact is not possible. </a:t>
            </a:r>
            <a:endParaRPr lang="en-US" sz="1600" b="1" dirty="0"/>
          </a:p>
        </p:txBody>
      </p:sp>
      <p:sp>
        <p:nvSpPr>
          <p:cNvPr id="17416" name="Rectangle 10"/>
          <p:cNvSpPr>
            <a:spLocks noChangeArrowheads="1"/>
          </p:cNvSpPr>
          <p:nvPr/>
        </p:nvSpPr>
        <p:spPr bwMode="auto">
          <a:xfrm>
            <a:off x="3922327" y="253736"/>
            <a:ext cx="4668823" cy="817768"/>
          </a:xfrm>
          <a:prstGeom prst="rect">
            <a:avLst/>
          </a:prstGeom>
          <a:solidFill>
            <a:schemeClr val="accent5">
              <a:lumMod val="20000"/>
              <a:lumOff val="80000"/>
            </a:schemeClr>
          </a:solidFill>
          <a:ln w="127000" cmpd="thinThick">
            <a:solidFill>
              <a:srgbClr val="0070C0"/>
            </a:solidFill>
            <a:miter lim="800000"/>
            <a:headEnd/>
            <a:tailEnd/>
          </a:ln>
        </p:spPr>
        <p:txBody>
          <a:bodyPr lIns="101908" tIns="50954" rIns="101908" bIns="50954" anchor="ctr"/>
          <a:lstStyle/>
          <a:p>
            <a:pPr algn="ctr" defTabSz="1217818"/>
            <a:r>
              <a:rPr lang="en-US" sz="3500" b="1" dirty="0">
                <a:solidFill>
                  <a:schemeClr val="tx2"/>
                </a:solidFill>
              </a:rPr>
              <a:t>Full OSSEs</a:t>
            </a:r>
          </a:p>
        </p:txBody>
      </p:sp>
      <p:sp>
        <p:nvSpPr>
          <p:cNvPr id="17417" name="Text Box 2"/>
          <p:cNvSpPr txBox="1">
            <a:spLocks noChangeArrowheads="1"/>
          </p:cNvSpPr>
          <p:nvPr/>
        </p:nvSpPr>
        <p:spPr bwMode="auto">
          <a:xfrm>
            <a:off x="1981159" y="1156082"/>
            <a:ext cx="9181821" cy="65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916" tIns="50958" rIns="101916" bIns="50958">
            <a:spAutoFit/>
          </a:bodyPr>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r>
              <a:rPr lang="en-US" sz="1800" b="1" i="1">
                <a:solidFill>
                  <a:srgbClr val="339933"/>
                </a:solidFill>
              </a:rPr>
              <a:t>There are many types of simulation experiments. Sometimes, we have to call our OSSE a ‘Full OSSE’ to avoid confusion.</a:t>
            </a:r>
          </a:p>
        </p:txBody>
      </p:sp>
      <p:sp>
        <p:nvSpPr>
          <p:cNvPr id="17418" name="Rectangle 13"/>
          <p:cNvSpPr>
            <a:spLocks noChangeArrowheads="1"/>
          </p:cNvSpPr>
          <p:nvPr/>
        </p:nvSpPr>
        <p:spPr bwMode="auto">
          <a:xfrm>
            <a:off x="187773" y="6749362"/>
            <a:ext cx="12137930" cy="21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22" tIns="60910" rIns="121822" bIns="60910"/>
          <a:lstStyle/>
          <a:p>
            <a:pPr marL="457409" indent="-457409" defTabSz="1217818">
              <a:lnSpc>
                <a:spcPct val="80000"/>
              </a:lnSpc>
              <a:spcBef>
                <a:spcPct val="20000"/>
              </a:spcBef>
              <a:buFontTx/>
              <a:buChar char="•"/>
            </a:pPr>
            <a:r>
              <a:rPr lang="en-US" sz="1600" dirty="0"/>
              <a:t>Full OSSEs are expensive</a:t>
            </a:r>
          </a:p>
          <a:p>
            <a:pPr marL="989378" lvl="1" indent="-379676" defTabSz="1217818">
              <a:lnSpc>
                <a:spcPct val="80000"/>
              </a:lnSpc>
              <a:spcBef>
                <a:spcPct val="20000"/>
              </a:spcBef>
              <a:buFontTx/>
              <a:buChar char="–"/>
            </a:pPr>
            <a:r>
              <a:rPr lang="en-US" sz="1600" dirty="0"/>
              <a:t>Sharing one Nature Run and simulated observation </a:t>
            </a:r>
            <a:r>
              <a:rPr lang="en-US" sz="1600" dirty="0">
                <a:solidFill>
                  <a:srgbClr val="EA1414"/>
                </a:solidFill>
              </a:rPr>
              <a:t>saves costs</a:t>
            </a:r>
            <a:endParaRPr lang="en-US" sz="1600" dirty="0">
              <a:solidFill>
                <a:srgbClr val="EA1414"/>
              </a:solidFill>
            </a:endParaRPr>
          </a:p>
          <a:p>
            <a:pPr marL="989378" lvl="1" indent="-379676" defTabSz="1217818">
              <a:lnSpc>
                <a:spcPct val="80000"/>
              </a:lnSpc>
              <a:spcBef>
                <a:spcPct val="20000"/>
              </a:spcBef>
              <a:buFontTx/>
              <a:buChar char="–"/>
            </a:pPr>
            <a:r>
              <a:rPr lang="en-US" sz="1600" dirty="0"/>
              <a:t>Sharing </a:t>
            </a:r>
            <a:r>
              <a:rPr lang="en-US" sz="1600" dirty="0"/>
              <a:t>diverse resources</a:t>
            </a:r>
          </a:p>
          <a:p>
            <a:pPr marL="457409" indent="-457409" defTabSz="1217818">
              <a:lnSpc>
                <a:spcPct val="80000"/>
              </a:lnSpc>
              <a:spcBef>
                <a:spcPct val="20000"/>
              </a:spcBef>
              <a:buFontTx/>
              <a:buChar char="•"/>
            </a:pPr>
            <a:r>
              <a:rPr lang="en-US" sz="1600" dirty="0"/>
              <a:t>OSSE-based decisions have international stakeholders</a:t>
            </a:r>
          </a:p>
          <a:p>
            <a:pPr marL="989378" lvl="1" indent="-379676" defTabSz="1217818">
              <a:lnSpc>
                <a:spcPct val="80000"/>
              </a:lnSpc>
              <a:spcBef>
                <a:spcPct val="20000"/>
              </a:spcBef>
              <a:buFontTx/>
              <a:buChar char="–"/>
            </a:pPr>
            <a:r>
              <a:rPr lang="en-US" sz="1600" dirty="0"/>
              <a:t>Decisions on major space systems have important scientific, technical, financial and political ramifications</a:t>
            </a:r>
          </a:p>
          <a:p>
            <a:pPr marL="989378" lvl="1" indent="-379676" defTabSz="1217818">
              <a:lnSpc>
                <a:spcPct val="80000"/>
              </a:lnSpc>
              <a:spcBef>
                <a:spcPct val="20000"/>
              </a:spcBef>
              <a:buFontTx/>
              <a:buChar char="–"/>
            </a:pPr>
            <a:r>
              <a:rPr lang="en-US" sz="1600" dirty="0"/>
              <a:t>Community ownership and oversight of OSSE capability is important for maintaining credibility</a:t>
            </a:r>
          </a:p>
          <a:p>
            <a:pPr marL="457409" indent="-457409" defTabSz="1217818">
              <a:lnSpc>
                <a:spcPct val="80000"/>
              </a:lnSpc>
              <a:spcBef>
                <a:spcPct val="20000"/>
              </a:spcBef>
              <a:buFontTx/>
              <a:buChar char="•"/>
            </a:pPr>
            <a:r>
              <a:rPr lang="en-US" sz="1600" dirty="0"/>
              <a:t>Independent but related data assimilation systems allow us to test </a:t>
            </a:r>
            <a:r>
              <a:rPr lang="en-US" sz="1600" dirty="0"/>
              <a:t>the </a:t>
            </a:r>
            <a:r>
              <a:rPr lang="en-US" sz="1600" dirty="0">
                <a:solidFill>
                  <a:srgbClr val="EA1414"/>
                </a:solidFill>
              </a:rPr>
              <a:t>robustness</a:t>
            </a:r>
            <a:r>
              <a:rPr lang="en-US" sz="1600" dirty="0"/>
              <a:t> </a:t>
            </a:r>
            <a:r>
              <a:rPr lang="en-US" sz="1600" dirty="0"/>
              <a:t>of answers</a:t>
            </a:r>
          </a:p>
        </p:txBody>
      </p:sp>
      <p:sp>
        <p:nvSpPr>
          <p:cNvPr id="17419" name="Rectangle 14"/>
          <p:cNvSpPr>
            <a:spLocks noChangeArrowheads="1"/>
          </p:cNvSpPr>
          <p:nvPr/>
        </p:nvSpPr>
        <p:spPr bwMode="auto">
          <a:xfrm>
            <a:off x="2381411" y="6082514"/>
            <a:ext cx="7561499" cy="619009"/>
          </a:xfrm>
          <a:prstGeom prst="rect">
            <a:avLst/>
          </a:prstGeom>
          <a:solidFill>
            <a:schemeClr val="accent3">
              <a:lumMod val="20000"/>
              <a:lumOff val="80000"/>
            </a:schemeClr>
          </a:solidFill>
          <a:ln w="38100" cmpd="dbl">
            <a:solidFill>
              <a:schemeClr val="tx1"/>
            </a:solidFill>
            <a:miter lim="800000"/>
            <a:headEnd/>
            <a:tailEnd/>
          </a:ln>
        </p:spPr>
        <p:txBody>
          <a:bodyPr lIns="121822" tIns="60910" rIns="121822" bIns="60910" anchor="ctr"/>
          <a:lstStyle/>
          <a:p>
            <a:pPr algn="ctr" defTabSz="1217818"/>
            <a:r>
              <a:rPr lang="en-US" sz="3500"/>
              <a:t>International Joint OSSE capability</a:t>
            </a:r>
            <a:endParaRPr lang="en-US" sz="3500" i="1"/>
          </a:p>
        </p:txBody>
      </p:sp>
      <p:sp>
        <p:nvSpPr>
          <p:cNvPr id="17420" name="Rectangle 13"/>
          <p:cNvSpPr>
            <a:spLocks noChangeArrowheads="1"/>
          </p:cNvSpPr>
          <p:nvPr/>
        </p:nvSpPr>
        <p:spPr bwMode="auto">
          <a:xfrm>
            <a:off x="636177" y="4847404"/>
            <a:ext cx="6089650" cy="101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59" tIns="15229" rIns="30459" bIns="15229">
            <a:spAutoFit/>
          </a:bodyPr>
          <a:lstStyle/>
          <a:p>
            <a:r>
              <a:rPr lang="en-US" sz="1600"/>
              <a:t>Calibration of OSSEs verifies the simulated data impact by comparing it to real data impact. In order to conduct an OSSE calibration, the data impact of existing instruments has to be compared to their impact in the OSSE.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3263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6"/>
          <p:cNvSpPr txBox="1">
            <a:spLocks noChangeArrowheads="1"/>
          </p:cNvSpPr>
          <p:nvPr/>
        </p:nvSpPr>
        <p:spPr bwMode="auto">
          <a:xfrm>
            <a:off x="792464" y="7637436"/>
            <a:ext cx="10951112" cy="568098"/>
          </a:xfrm>
          <a:prstGeom prst="rect">
            <a:avLst/>
          </a:prstGeom>
          <a:solidFill>
            <a:schemeClr val="bg1">
              <a:lumMod val="95000"/>
            </a:schemeClr>
          </a:solidFill>
          <a:ln w="9525">
            <a:noFill/>
            <a:miter lim="800000"/>
            <a:headEnd/>
            <a:tailEnd/>
          </a:ln>
        </p:spPr>
        <p:txBody>
          <a:bodyPr wrap="square" lIns="75458" tIns="37729" rIns="75458" bIns="37729">
            <a:spAutoFit/>
          </a:bodyPr>
          <a:lstStyle>
            <a:lvl1pPr defTabSz="2522538" eaLnBrk="0" hangingPunct="0">
              <a:defRPr sz="7200">
                <a:solidFill>
                  <a:schemeClr val="tx1"/>
                </a:solidFill>
                <a:latin typeface="Arial" charset="0"/>
                <a:ea typeface="ＭＳ Ｐゴシック" pitchFamily="-106" charset="-128"/>
              </a:defRPr>
            </a:lvl1pPr>
            <a:lvl2pPr marL="37931725" indent="-37474525" defTabSz="2522538"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r>
              <a:rPr lang="en-US" sz="1600" b="1" i="1" dirty="0">
                <a:solidFill>
                  <a:srgbClr val="C0004E"/>
                </a:solidFill>
              </a:rPr>
              <a:t>Note: </a:t>
            </a:r>
            <a:r>
              <a:rPr lang="en-US" altLang="ja-JP" sz="1600" b="1" i="1" dirty="0">
                <a:solidFill>
                  <a:srgbClr val="C0004E"/>
                </a:solidFill>
              </a:rPr>
              <a:t>This data must not be used for commercial purposes and re-distribution rights are not given. </a:t>
            </a:r>
            <a:r>
              <a:rPr lang="en-US" altLang="ja-JP" sz="1600" b="1" i="1" dirty="0">
                <a:solidFill>
                  <a:srgbClr val="C0004E"/>
                </a:solidFill>
              </a:rPr>
              <a:t>User lists </a:t>
            </a:r>
            <a:r>
              <a:rPr lang="en-US" altLang="ja-JP" sz="1600" b="1" i="1" dirty="0">
                <a:solidFill>
                  <a:srgbClr val="F2F2F2"/>
                </a:solidFill>
              </a:rPr>
              <a:t>lists</a:t>
            </a:r>
            <a:r>
              <a:rPr lang="en-US" altLang="ja-JP" sz="1600" b="1" i="1" dirty="0">
                <a:solidFill>
                  <a:srgbClr val="C0004E"/>
                </a:solidFill>
              </a:rPr>
              <a:t> are maintained by Michiko </a:t>
            </a:r>
            <a:r>
              <a:rPr lang="en-US" altLang="ja-JP" sz="1600" b="1" i="1" dirty="0" err="1">
                <a:solidFill>
                  <a:srgbClr val="C0004E"/>
                </a:solidFill>
              </a:rPr>
              <a:t>Masutani</a:t>
            </a:r>
            <a:r>
              <a:rPr lang="en-US" altLang="ja-JP" sz="1600" b="1" i="1" dirty="0">
                <a:solidFill>
                  <a:srgbClr val="C0004E"/>
                </a:solidFill>
              </a:rPr>
              <a:t> and ECMWF</a:t>
            </a:r>
            <a:endParaRPr lang="en-US" sz="1600" b="1" i="1" dirty="0">
              <a:solidFill>
                <a:srgbClr val="C0004E"/>
              </a:solidFill>
            </a:endParaRPr>
          </a:p>
        </p:txBody>
      </p:sp>
      <p:sp>
        <p:nvSpPr>
          <p:cNvPr id="18437" name="Rectangle 7"/>
          <p:cNvSpPr>
            <a:spLocks noChangeArrowheads="1"/>
          </p:cNvSpPr>
          <p:nvPr/>
        </p:nvSpPr>
        <p:spPr bwMode="auto">
          <a:xfrm>
            <a:off x="347737" y="152241"/>
            <a:ext cx="6111254" cy="1007314"/>
          </a:xfrm>
          <a:prstGeom prst="rect">
            <a:avLst/>
          </a:prstGeom>
          <a:solidFill>
            <a:schemeClr val="accent5">
              <a:lumMod val="20000"/>
              <a:lumOff val="80000"/>
            </a:schemeClr>
          </a:solidFill>
          <a:ln w="76200">
            <a:solidFill>
              <a:srgbClr val="0070C0"/>
            </a:solidFill>
            <a:miter lim="800000"/>
            <a:headEnd/>
            <a:tailEnd/>
          </a:ln>
        </p:spPr>
        <p:txBody>
          <a:bodyPr lIns="15737" tIns="8184" rIns="15737" bIns="8184" anchor="ctr"/>
          <a:lstStyle/>
          <a:p>
            <a:pPr algn="ctr" defTabSz="305116" eaLnBrk="0" hangingPunct="0">
              <a:lnSpc>
                <a:spcPts val="3717"/>
              </a:lnSpc>
              <a:tabLst>
                <a:tab pos="0" algn="l"/>
                <a:tab pos="152293" algn="l"/>
                <a:tab pos="305116" algn="l"/>
                <a:tab pos="462168" algn="l"/>
                <a:tab pos="614461" algn="l"/>
                <a:tab pos="766755" algn="l"/>
                <a:tab pos="924336" algn="l"/>
                <a:tab pos="1076629" algn="l"/>
                <a:tab pos="1228922" algn="l"/>
                <a:tab pos="1386504" algn="l"/>
                <a:tab pos="1534038" algn="l"/>
                <a:tab pos="1691090" algn="l"/>
                <a:tab pos="1843913" algn="l"/>
                <a:tab pos="2000965" algn="l"/>
                <a:tab pos="2153258" algn="l"/>
                <a:tab pos="2306081" algn="l"/>
                <a:tab pos="2458374" algn="l"/>
                <a:tab pos="2610667" algn="l"/>
                <a:tab pos="2767720" algn="l"/>
                <a:tab pos="2920542" algn="l"/>
                <a:tab pos="3077594" algn="l"/>
              </a:tabLst>
              <a:defRPr/>
            </a:pPr>
            <a:r>
              <a:rPr lang="en-GB" sz="3100" dirty="0">
                <a:ln>
                  <a:solidFill>
                    <a:schemeClr val="tx1"/>
                  </a:solidFill>
                </a:ln>
                <a:latin typeface="Times New Roman" pitchFamily="-106" charset="0"/>
                <a:cs typeface="ＭＳ Ｐゴシック" pitchFamily="-106" charset="-128"/>
              </a:rPr>
              <a:t>Joint </a:t>
            </a:r>
            <a:r>
              <a:rPr lang="en-GB" sz="3100" dirty="0">
                <a:ln>
                  <a:solidFill>
                    <a:schemeClr val="tx1"/>
                  </a:solidFill>
                </a:ln>
                <a:latin typeface="Times New Roman" pitchFamily="-106" charset="0"/>
                <a:cs typeface="ＭＳ Ｐゴシック" pitchFamily="-106" charset="-128"/>
              </a:rPr>
              <a:t>OSSE Nature </a:t>
            </a:r>
            <a:r>
              <a:rPr lang="en-GB" sz="3100" dirty="0">
                <a:ln>
                  <a:solidFill>
                    <a:schemeClr val="tx1"/>
                  </a:solidFill>
                </a:ln>
                <a:latin typeface="Times New Roman" pitchFamily="-106" charset="0"/>
                <a:cs typeface="ＭＳ Ｐゴシック" pitchFamily="-106" charset="-128"/>
              </a:rPr>
              <a:t>Run by </a:t>
            </a:r>
            <a:r>
              <a:rPr lang="en-GB" sz="3100" dirty="0">
                <a:ln>
                  <a:solidFill>
                    <a:schemeClr val="tx1"/>
                  </a:solidFill>
                </a:ln>
                <a:latin typeface="Times New Roman" pitchFamily="-106" charset="0"/>
                <a:cs typeface="ＭＳ Ｐゴシック" pitchFamily="-106" charset="-128"/>
              </a:rPr>
              <a:t>ECMWF</a:t>
            </a:r>
            <a:endParaRPr lang="en-GB" sz="2100" dirty="0">
              <a:latin typeface="Arial" pitchFamily="-106" charset="0"/>
              <a:cs typeface="ＭＳ Ｐゴシック" pitchFamily="-106" charset="-128"/>
            </a:endParaRPr>
          </a:p>
        </p:txBody>
      </p:sp>
      <p:sp>
        <p:nvSpPr>
          <p:cNvPr id="18438" name="Rectangle 8"/>
          <p:cNvSpPr>
            <a:spLocks noChangeArrowheads="1"/>
          </p:cNvSpPr>
          <p:nvPr/>
        </p:nvSpPr>
        <p:spPr bwMode="auto">
          <a:xfrm>
            <a:off x="792464" y="2981391"/>
            <a:ext cx="5221801" cy="164928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5737" tIns="8184" rIns="15737" bIns="8184" anchor="ctr"/>
          <a:lstStyle/>
          <a:p>
            <a:pPr algn="ctr" defTabSz="305116" eaLnBrk="0" hangingPunct="0">
              <a:lnSpc>
                <a:spcPct val="80000"/>
              </a:lnSpc>
              <a:spcBef>
                <a:spcPts val="188"/>
              </a:spcBef>
              <a:tabLst>
                <a:tab pos="152293" algn="l"/>
                <a:tab pos="305116" algn="l"/>
                <a:tab pos="462168" algn="l"/>
                <a:tab pos="614461" algn="l"/>
                <a:tab pos="766755" algn="l"/>
                <a:tab pos="919577" algn="l"/>
                <a:tab pos="1076629" algn="l"/>
                <a:tab pos="1228922" algn="l"/>
                <a:tab pos="1381745" algn="l"/>
                <a:tab pos="1534038" algn="l"/>
                <a:tab pos="1691090" algn="l"/>
                <a:tab pos="1843913" algn="l"/>
                <a:tab pos="2000965" algn="l"/>
                <a:tab pos="2148499" algn="l"/>
                <a:tab pos="2306081" algn="l"/>
                <a:tab pos="2453615" algn="l"/>
                <a:tab pos="2610667" algn="l"/>
                <a:tab pos="2767720" algn="l"/>
                <a:tab pos="2920542" algn="l"/>
                <a:tab pos="3072835" algn="l"/>
              </a:tabLst>
            </a:pPr>
            <a:r>
              <a:rPr lang="en-GB" sz="2000" b="1" dirty="0"/>
              <a:t>ECMWF </a:t>
            </a:r>
            <a:r>
              <a:rPr lang="en-GB" sz="2000" b="1" dirty="0"/>
              <a:t>Nature </a:t>
            </a:r>
            <a:r>
              <a:rPr lang="en-GB" sz="2000" b="1" dirty="0"/>
              <a:t>run used at NOAA</a:t>
            </a:r>
            <a:endParaRPr lang="en-GB" sz="2000" b="1" dirty="0"/>
          </a:p>
          <a:p>
            <a:pPr algn="ctr" defTabSz="305116" eaLnBrk="0" hangingPunct="0">
              <a:lnSpc>
                <a:spcPct val="80000"/>
              </a:lnSpc>
              <a:spcBef>
                <a:spcPts val="188"/>
              </a:spcBef>
              <a:tabLst>
                <a:tab pos="152293" algn="l"/>
                <a:tab pos="305116" algn="l"/>
                <a:tab pos="462168" algn="l"/>
                <a:tab pos="614461" algn="l"/>
                <a:tab pos="766755" algn="l"/>
                <a:tab pos="919577" algn="l"/>
                <a:tab pos="1076629" algn="l"/>
                <a:tab pos="1228922" algn="l"/>
                <a:tab pos="1381745" algn="l"/>
                <a:tab pos="1534038" algn="l"/>
                <a:tab pos="1691090" algn="l"/>
                <a:tab pos="1843913" algn="l"/>
                <a:tab pos="2000965" algn="l"/>
                <a:tab pos="2148499" algn="l"/>
                <a:tab pos="2306081" algn="l"/>
                <a:tab pos="2453615" algn="l"/>
                <a:tab pos="2610667" algn="l"/>
                <a:tab pos="2767720" algn="l"/>
                <a:tab pos="2920542" algn="l"/>
                <a:tab pos="3072835" algn="l"/>
              </a:tabLst>
            </a:pPr>
            <a:r>
              <a:rPr lang="en-GB" sz="2000" b="1" dirty="0"/>
              <a:t>Spectral resolution :  T511 </a:t>
            </a:r>
          </a:p>
          <a:p>
            <a:pPr algn="ctr" defTabSz="305116" eaLnBrk="0" hangingPunct="0">
              <a:lnSpc>
                <a:spcPct val="80000"/>
              </a:lnSpc>
              <a:spcBef>
                <a:spcPts val="188"/>
              </a:spcBef>
              <a:tabLst>
                <a:tab pos="152293" algn="l"/>
                <a:tab pos="305116" algn="l"/>
                <a:tab pos="462168" algn="l"/>
                <a:tab pos="614461" algn="l"/>
                <a:tab pos="766755" algn="l"/>
                <a:tab pos="919577" algn="l"/>
                <a:tab pos="1076629" algn="l"/>
                <a:tab pos="1228922" algn="l"/>
                <a:tab pos="1381745" algn="l"/>
                <a:tab pos="1534038" algn="l"/>
                <a:tab pos="1691090" algn="l"/>
                <a:tab pos="1843913" algn="l"/>
                <a:tab pos="2000965" algn="l"/>
                <a:tab pos="2148499" algn="l"/>
                <a:tab pos="2306081" algn="l"/>
                <a:tab pos="2453615" algn="l"/>
                <a:tab pos="2610667" algn="l"/>
                <a:tab pos="2767720" algn="l"/>
                <a:tab pos="2920542" algn="l"/>
                <a:tab pos="3072835" algn="l"/>
              </a:tabLst>
            </a:pPr>
            <a:r>
              <a:rPr lang="en-GB" sz="2000" b="1" dirty="0"/>
              <a:t>13 month long. Starting May1st,2005</a:t>
            </a:r>
          </a:p>
          <a:p>
            <a:pPr algn="ctr" defTabSz="305116" eaLnBrk="0" hangingPunct="0">
              <a:lnSpc>
                <a:spcPct val="80000"/>
              </a:lnSpc>
              <a:spcBef>
                <a:spcPts val="150"/>
              </a:spcBef>
              <a:tabLst>
                <a:tab pos="152293" algn="l"/>
                <a:tab pos="305116" algn="l"/>
                <a:tab pos="462168" algn="l"/>
                <a:tab pos="614461" algn="l"/>
                <a:tab pos="766755" algn="l"/>
                <a:tab pos="919577" algn="l"/>
                <a:tab pos="1076629" algn="l"/>
                <a:tab pos="1228922" algn="l"/>
                <a:tab pos="1381745" algn="l"/>
                <a:tab pos="1534038" algn="l"/>
                <a:tab pos="1691090" algn="l"/>
                <a:tab pos="1843913" algn="l"/>
                <a:tab pos="2000965" algn="l"/>
                <a:tab pos="2148499" algn="l"/>
                <a:tab pos="2306081" algn="l"/>
                <a:tab pos="2453615" algn="l"/>
                <a:tab pos="2610667" algn="l"/>
                <a:tab pos="2767720" algn="l"/>
                <a:tab pos="2920542" algn="l"/>
                <a:tab pos="3072835" algn="l"/>
              </a:tabLst>
            </a:pPr>
            <a:r>
              <a:rPr lang="en-GB" sz="2000" b="1" dirty="0"/>
              <a:t>Vertical levels:  L91, 3 hourly dump</a:t>
            </a:r>
          </a:p>
          <a:p>
            <a:pPr algn="ctr" defTabSz="305116" eaLnBrk="0" hangingPunct="0">
              <a:lnSpc>
                <a:spcPct val="80000"/>
              </a:lnSpc>
              <a:spcBef>
                <a:spcPts val="150"/>
              </a:spcBef>
              <a:tabLst>
                <a:tab pos="152293" algn="l"/>
                <a:tab pos="305116" algn="l"/>
                <a:tab pos="462168" algn="l"/>
                <a:tab pos="614461" algn="l"/>
                <a:tab pos="766755" algn="l"/>
                <a:tab pos="919577" algn="l"/>
                <a:tab pos="1076629" algn="l"/>
                <a:tab pos="1228922" algn="l"/>
                <a:tab pos="1381745" algn="l"/>
                <a:tab pos="1534038" algn="l"/>
                <a:tab pos="1691090" algn="l"/>
                <a:tab pos="1843913" algn="l"/>
                <a:tab pos="2000965" algn="l"/>
                <a:tab pos="2148499" algn="l"/>
                <a:tab pos="2306081" algn="l"/>
                <a:tab pos="2453615" algn="l"/>
                <a:tab pos="2610667" algn="l"/>
                <a:tab pos="2767720" algn="l"/>
                <a:tab pos="2920542" algn="l"/>
                <a:tab pos="3072835" algn="l"/>
              </a:tabLst>
            </a:pPr>
            <a:r>
              <a:rPr lang="en-GB" sz="2000" b="1" dirty="0"/>
              <a:t>Daily SST and  ICE:  provided by NCEP</a:t>
            </a:r>
          </a:p>
          <a:p>
            <a:pPr algn="ctr" defTabSz="305116" eaLnBrk="0" hangingPunct="0">
              <a:lnSpc>
                <a:spcPct val="80000"/>
              </a:lnSpc>
              <a:spcBef>
                <a:spcPts val="150"/>
              </a:spcBef>
              <a:tabLst>
                <a:tab pos="152293" algn="l"/>
                <a:tab pos="305116" algn="l"/>
                <a:tab pos="462168" algn="l"/>
                <a:tab pos="614461" algn="l"/>
                <a:tab pos="766755" algn="l"/>
                <a:tab pos="919577" algn="l"/>
                <a:tab pos="1076629" algn="l"/>
                <a:tab pos="1228922" algn="l"/>
                <a:tab pos="1381745" algn="l"/>
                <a:tab pos="1534038" algn="l"/>
                <a:tab pos="1691090" algn="l"/>
                <a:tab pos="1843913" algn="l"/>
                <a:tab pos="2000965" algn="l"/>
                <a:tab pos="2148499" algn="l"/>
                <a:tab pos="2306081" algn="l"/>
                <a:tab pos="2453615" algn="l"/>
                <a:tab pos="2610667" algn="l"/>
                <a:tab pos="2767720" algn="l"/>
                <a:tab pos="2920542" algn="l"/>
                <a:tab pos="3072835" algn="l"/>
              </a:tabLst>
            </a:pPr>
            <a:r>
              <a:rPr lang="en-US" sz="2000" b="1" dirty="0">
                <a:solidFill>
                  <a:srgbClr val="000000"/>
                </a:solidFill>
              </a:rPr>
              <a:t>Model: Version cy31r1</a:t>
            </a:r>
            <a:r>
              <a:rPr lang="en-US" sz="2000" b="1" dirty="0"/>
              <a:t> </a:t>
            </a:r>
          </a:p>
        </p:txBody>
      </p:sp>
      <p:sp>
        <p:nvSpPr>
          <p:cNvPr id="18442" name="Rectangle 7"/>
          <p:cNvSpPr>
            <a:spLocks noChangeArrowheads="1"/>
          </p:cNvSpPr>
          <p:nvPr/>
        </p:nvSpPr>
        <p:spPr bwMode="auto">
          <a:xfrm>
            <a:off x="146308" y="1287446"/>
            <a:ext cx="2783275" cy="1378629"/>
          </a:xfrm>
          <a:prstGeom prst="rect">
            <a:avLst/>
          </a:prstGeom>
          <a:noFill/>
          <a:ln w="3816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lIns="15737" tIns="8184" rIns="15737" bIns="8184" anchor="ctr"/>
          <a:lstStyle/>
          <a:p>
            <a:pPr algn="ctr" defTabSz="305116" eaLnBrk="0" hangingPunct="0">
              <a:tabLst>
                <a:tab pos="0" algn="l"/>
                <a:tab pos="152293" algn="l"/>
                <a:tab pos="305116" algn="l"/>
                <a:tab pos="462168" algn="l"/>
                <a:tab pos="614461" algn="l"/>
                <a:tab pos="766755" algn="l"/>
                <a:tab pos="924336" algn="l"/>
                <a:tab pos="1076629" algn="l"/>
                <a:tab pos="1228922" algn="l"/>
                <a:tab pos="1386504" algn="l"/>
                <a:tab pos="1534038" algn="l"/>
                <a:tab pos="1691090" algn="l"/>
                <a:tab pos="1843913" algn="l"/>
                <a:tab pos="2000965" algn="l"/>
                <a:tab pos="2153258" algn="l"/>
                <a:tab pos="2306081" algn="l"/>
                <a:tab pos="2458374" algn="l"/>
                <a:tab pos="2610667" algn="l"/>
                <a:tab pos="2767720" algn="l"/>
                <a:tab pos="2920542" algn="l"/>
                <a:tab pos="3077594" algn="l"/>
              </a:tabLst>
            </a:pPr>
            <a:r>
              <a:rPr lang="en-GB" sz="1800" dirty="0"/>
              <a:t>Based </a:t>
            </a:r>
            <a:r>
              <a:rPr lang="en-GB" sz="1800" dirty="0"/>
              <a:t>on discussion with </a:t>
            </a:r>
            <a:br>
              <a:rPr lang="en-GB" sz="1800" dirty="0"/>
            </a:br>
            <a:r>
              <a:rPr lang="en-GB" sz="1800" dirty="0"/>
              <a:t>JCSDA, NCEP, GMAO, GLA, SIVO, SWA, NESDIS, ESRL, and ECMWF </a:t>
            </a:r>
          </a:p>
        </p:txBody>
      </p:sp>
      <p:sp>
        <p:nvSpPr>
          <p:cNvPr id="12" name="Text Box 2"/>
          <p:cNvSpPr txBox="1">
            <a:spLocks noChangeArrowheads="1"/>
          </p:cNvSpPr>
          <p:nvPr/>
        </p:nvSpPr>
        <p:spPr bwMode="auto">
          <a:xfrm>
            <a:off x="3020233" y="1336788"/>
            <a:ext cx="3438759" cy="1279945"/>
          </a:xfrm>
          <a:prstGeom prst="rect">
            <a:avLst/>
          </a:prstGeom>
          <a:solidFill>
            <a:schemeClr val="bg1">
              <a:lumMod val="95000"/>
            </a:schemeClr>
          </a:solidFill>
          <a:ln w="9525">
            <a:solidFill>
              <a:srgbClr val="0000FF"/>
            </a:solidFill>
            <a:miter lim="800000"/>
            <a:headEnd/>
            <a:tailEnd/>
          </a:ln>
        </p:spPr>
        <p:txBody>
          <a:bodyPr lIns="49654" tIns="24827" rIns="49654" bIns="24827">
            <a:spAutoFit/>
          </a:bodyPr>
          <a:lstStyle/>
          <a:p>
            <a:pPr>
              <a:defRPr/>
            </a:pPr>
            <a:r>
              <a:rPr lang="en-US" sz="1600" dirty="0" err="1">
                <a:latin typeface="Times New Roman" pitchFamily="-106" charset="0"/>
                <a:cs typeface="ＭＳ Ｐゴシック" pitchFamily="-106" charset="-128"/>
              </a:rPr>
              <a:t>Andersson</a:t>
            </a:r>
            <a:r>
              <a:rPr lang="en-US" sz="1600" dirty="0">
                <a:latin typeface="Times New Roman" pitchFamily="-106" charset="0"/>
                <a:cs typeface="ＭＳ Ｐゴシック" pitchFamily="-106" charset="-128"/>
              </a:rPr>
              <a:t>, Erik and Michiko Masutani 2010:  Collaboration on Observing System Simulation Experiments (Joint OSSE), ECMWF News Letter No. 123, Spring 2010, 14-16. </a:t>
            </a:r>
          </a:p>
        </p:txBody>
      </p:sp>
      <p:sp>
        <p:nvSpPr>
          <p:cNvPr id="15" name="TextBox 14"/>
          <p:cNvSpPr txBox="1"/>
          <p:nvPr/>
        </p:nvSpPr>
        <p:spPr>
          <a:xfrm>
            <a:off x="1025502" y="4935911"/>
            <a:ext cx="4755724" cy="2487943"/>
          </a:xfrm>
          <a:prstGeom prst="rect">
            <a:avLst/>
          </a:prstGeom>
          <a:solidFill>
            <a:schemeClr val="accent3">
              <a:lumMod val="20000"/>
              <a:lumOff val="80000"/>
            </a:schemeClr>
          </a:solidFill>
          <a:ln>
            <a:solidFill>
              <a:schemeClr val="accent3">
                <a:lumMod val="75000"/>
              </a:schemeClr>
            </a:solidFill>
          </a:ln>
        </p:spPr>
        <p:txBody>
          <a:bodyPr wrap="square" lIns="28030" tIns="14016" rIns="28030" bIns="14016">
            <a:spAutoFit/>
          </a:bodyPr>
          <a:lstStyle/>
          <a:p>
            <a:pPr>
              <a:defRPr/>
            </a:pPr>
            <a:r>
              <a:rPr lang="en-US" sz="1600" b="1" dirty="0">
                <a:latin typeface="Arial" pitchFamily="-105" charset="0"/>
                <a:ea typeface="ＭＳ Ｐゴシック" pitchFamily="-105" charset="-128"/>
                <a:cs typeface="ＭＳ Ｐゴシック" pitchFamily="-105" charset="-128"/>
              </a:rPr>
              <a:t>Simulated radiance data, </a:t>
            </a:r>
          </a:p>
          <a:p>
            <a:pPr>
              <a:defRPr/>
            </a:pPr>
            <a:endParaRPr lang="en-US" sz="1600" dirty="0">
              <a:latin typeface="Arial" pitchFamily="-105" charset="0"/>
              <a:ea typeface="ＭＳ Ｐゴシック" pitchFamily="-105" charset="-128"/>
              <a:cs typeface="ＭＳ Ｐゴシック" pitchFamily="-105" charset="-128"/>
            </a:endParaRPr>
          </a:p>
          <a:p>
            <a:pPr>
              <a:defRPr/>
            </a:pPr>
            <a:r>
              <a:rPr lang="en-US" sz="1600" dirty="0">
                <a:latin typeface="Arial" pitchFamily="-105" charset="0"/>
                <a:ea typeface="ＭＳ Ｐゴシック" pitchFamily="-105" charset="-128"/>
                <a:cs typeface="ＭＳ Ｐゴシック" pitchFamily="-105" charset="-128"/>
              </a:rPr>
              <a:t>with and without MASK in BUFR format for entire Nature run period</a:t>
            </a:r>
          </a:p>
          <a:p>
            <a:pPr>
              <a:defRPr/>
            </a:pPr>
            <a:endParaRPr lang="en-US" sz="1600" dirty="0">
              <a:latin typeface="Arial" pitchFamily="-105" charset="0"/>
              <a:ea typeface="ＭＳ Ｐゴシック" pitchFamily="-105" charset="-128"/>
              <a:cs typeface="ＭＳ Ｐゴシック" pitchFamily="-105" charset="-128"/>
            </a:endParaRPr>
          </a:p>
          <a:p>
            <a:pPr>
              <a:defRPr/>
            </a:pPr>
            <a:r>
              <a:rPr lang="en-US" sz="1600" dirty="0">
                <a:latin typeface="Arial" pitchFamily="-105" charset="0"/>
                <a:ea typeface="ＭＳ Ｐゴシック" pitchFamily="-105" charset="-128"/>
                <a:cs typeface="ＭＳ Ｐゴシック" pitchFamily="-105" charset="-128"/>
              </a:rPr>
              <a:t>Type of radiance data and location used for reanalysis from May </a:t>
            </a:r>
            <a:r>
              <a:rPr lang="en-US" sz="1600" dirty="0">
                <a:latin typeface="Arial" pitchFamily="-105" charset="0"/>
                <a:ea typeface="ＭＳ Ｐゴシック" pitchFamily="-105" charset="-128"/>
                <a:cs typeface="ＭＳ Ｐゴシック" pitchFamily="-105" charset="-128"/>
              </a:rPr>
              <a:t>2005-May2006</a:t>
            </a:r>
          </a:p>
          <a:p>
            <a:pPr>
              <a:defRPr/>
            </a:pPr>
            <a:endParaRPr lang="en-US" sz="1600" dirty="0">
              <a:latin typeface="Arial" pitchFamily="-105" charset="0"/>
              <a:ea typeface="ＭＳ Ｐゴシック" pitchFamily="-105" charset="-128"/>
              <a:cs typeface="ＭＳ Ｐゴシック" pitchFamily="-105" charset="-128"/>
            </a:endParaRPr>
          </a:p>
          <a:p>
            <a:pPr>
              <a:defRPr/>
            </a:pPr>
            <a:r>
              <a:rPr lang="en-US" sz="1600" dirty="0">
                <a:latin typeface="Arial" pitchFamily="-105" charset="0"/>
                <a:ea typeface="ＭＳ Ｐゴシック" pitchFamily="-105" charset="-128"/>
                <a:cs typeface="ＭＳ Ｐゴシック" pitchFamily="-105" charset="-128"/>
              </a:rPr>
              <a:t>Simulated using CRTM1.2.2</a:t>
            </a:r>
          </a:p>
          <a:p>
            <a:pPr>
              <a:defRPr/>
            </a:pPr>
            <a:r>
              <a:rPr lang="en-US" sz="1600" dirty="0">
                <a:latin typeface="Arial" pitchFamily="-105" charset="0"/>
                <a:ea typeface="ＭＳ Ｐゴシック" pitchFamily="-105" charset="-128"/>
                <a:cs typeface="ＭＳ Ｐゴシック" pitchFamily="-105" charset="-128"/>
              </a:rPr>
              <a:t>No observational error added</a:t>
            </a:r>
          </a:p>
        </p:txBody>
      </p:sp>
      <p:sp>
        <p:nvSpPr>
          <p:cNvPr id="16" name="TextBox 15"/>
          <p:cNvSpPr txBox="1"/>
          <p:nvPr/>
        </p:nvSpPr>
        <p:spPr>
          <a:xfrm>
            <a:off x="6650812" y="5455311"/>
            <a:ext cx="4871720" cy="1783174"/>
          </a:xfrm>
          <a:prstGeom prst="rect">
            <a:avLst/>
          </a:prstGeom>
          <a:solidFill>
            <a:schemeClr val="accent6">
              <a:lumMod val="20000"/>
              <a:lumOff val="80000"/>
            </a:schemeClr>
          </a:solidFill>
          <a:ln>
            <a:solidFill>
              <a:schemeClr val="accent6">
                <a:lumMod val="75000"/>
              </a:schemeClr>
            </a:solidFill>
          </a:ln>
        </p:spPr>
        <p:txBody>
          <a:bodyPr wrap="square" lIns="121765" tIns="60882" rIns="121765" bIns="60882" rtlCol="0">
            <a:spAutoFit/>
          </a:bodyPr>
          <a:lstStyle/>
          <a:p>
            <a:r>
              <a:rPr lang="en-US" sz="1800" b="1" dirty="0"/>
              <a:t>Conventional data </a:t>
            </a:r>
          </a:p>
          <a:p>
            <a:r>
              <a:rPr lang="en-US" sz="1800" dirty="0"/>
              <a:t>Entire Nature run Period</a:t>
            </a:r>
          </a:p>
          <a:p>
            <a:r>
              <a:rPr lang="en-US" sz="1800" dirty="0"/>
              <a:t>Restricted data removed</a:t>
            </a:r>
          </a:p>
          <a:p>
            <a:r>
              <a:rPr lang="en-US" sz="1800" dirty="0"/>
              <a:t>Cloud track wind is based on real observation location</a:t>
            </a:r>
          </a:p>
          <a:p>
            <a:r>
              <a:rPr lang="en-US" sz="1800" dirty="0">
                <a:latin typeface="Arial" pitchFamily="-105" charset="0"/>
                <a:ea typeface="ＭＳ Ｐゴシック" pitchFamily="-105" charset="-128"/>
                <a:cs typeface="ＭＳ Ｐゴシック" pitchFamily="-105" charset="-128"/>
              </a:rPr>
              <a:t>No observational error </a:t>
            </a:r>
            <a:r>
              <a:rPr lang="en-US" sz="1800" dirty="0">
                <a:latin typeface="Arial" pitchFamily="-105" charset="0"/>
                <a:ea typeface="ＭＳ Ｐゴシック" pitchFamily="-105" charset="-128"/>
                <a:cs typeface="ＭＳ Ｐゴシック" pitchFamily="-105" charset="-128"/>
              </a:rPr>
              <a:t>added</a:t>
            </a:r>
            <a:endParaRPr lang="en-US" sz="1800" dirty="0">
              <a:latin typeface="Arial" pitchFamily="-105" charset="0"/>
              <a:ea typeface="ＭＳ Ｐゴシック" pitchFamily="-105" charset="-128"/>
              <a:cs typeface="ＭＳ Ｐゴシック" pitchFamily="-105" charset="-128"/>
            </a:endParaRPr>
          </a:p>
        </p:txBody>
      </p:sp>
      <p:sp>
        <p:nvSpPr>
          <p:cNvPr id="17" name="Text Box 5"/>
          <p:cNvSpPr txBox="1">
            <a:spLocks noChangeArrowheads="1"/>
          </p:cNvSpPr>
          <p:nvPr/>
        </p:nvSpPr>
        <p:spPr bwMode="auto">
          <a:xfrm>
            <a:off x="6647129" y="192279"/>
            <a:ext cx="5248094" cy="4947591"/>
          </a:xfrm>
          <a:prstGeom prst="rect">
            <a:avLst/>
          </a:prstGeom>
          <a:solidFill>
            <a:schemeClr val="accent2">
              <a:lumMod val="20000"/>
              <a:lumOff val="80000"/>
            </a:schemeClr>
          </a:solidFill>
          <a:ln w="9525">
            <a:solidFill>
              <a:schemeClr val="accent2">
                <a:lumMod val="75000"/>
              </a:schemeClr>
            </a:solidFill>
            <a:miter lim="800000"/>
            <a:headEnd/>
            <a:tailEnd/>
          </a:ln>
        </p:spPr>
        <p:txBody>
          <a:bodyPr lIns="28030" tIns="14016" rIns="28030" bIns="14016">
            <a:spAutoFit/>
          </a:bodyPr>
          <a:lstStyle>
            <a:lvl1pPr defTabSz="233363" eaLnBrk="0" hangingPunct="0">
              <a:defRPr sz="2400">
                <a:solidFill>
                  <a:schemeClr val="tx1"/>
                </a:solidFill>
                <a:latin typeface="Arial" charset="0"/>
                <a:ea typeface="ＭＳ Ｐゴシック" pitchFamily="-106" charset="-128"/>
              </a:defRPr>
            </a:lvl1pPr>
            <a:lvl2pPr marL="37931725" indent="-37474525" defTabSz="233363"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sz="1600" b="1" dirty="0"/>
              <a:t>NASA/NCCS </a:t>
            </a:r>
            <a:endParaRPr lang="en-US" sz="1600" b="1" dirty="0"/>
          </a:p>
          <a:p>
            <a:r>
              <a:rPr lang="en-US" sz="1600" dirty="0">
                <a:hlinkClick r:id="rId2"/>
              </a:rPr>
              <a:t>http://</a:t>
            </a:r>
            <a:r>
              <a:rPr lang="en-US" sz="1600" dirty="0">
                <a:hlinkClick r:id="rId2"/>
              </a:rPr>
              <a:t>portal.nccs.nasa.gov/osse/index.pl</a:t>
            </a:r>
            <a:endParaRPr lang="en-US" sz="1600" dirty="0"/>
          </a:p>
          <a:p>
            <a:r>
              <a:rPr lang="en-US" sz="1600" i="1" dirty="0">
                <a:latin typeface="Times New Roman" pitchFamily="18" charset="0"/>
                <a:cs typeface="Times New Roman" pitchFamily="18" charset="0"/>
              </a:rPr>
              <a:t>ID and Password required</a:t>
            </a:r>
          </a:p>
          <a:p>
            <a:endParaRPr lang="en-US" sz="1600" dirty="0"/>
          </a:p>
          <a:p>
            <a:r>
              <a:rPr lang="en-US" sz="1600" dirty="0"/>
              <a:t> </a:t>
            </a:r>
            <a:r>
              <a:rPr lang="en-US" sz="1600" dirty="0">
                <a:hlinkClick r:id="rId3"/>
              </a:rPr>
              <a:t>http</a:t>
            </a:r>
            <a:r>
              <a:rPr lang="en-US" sz="1600" dirty="0">
                <a:hlinkClick r:id="rId3"/>
              </a:rPr>
              <a:t>://portal.nccs.nasa.gov/josse/index.pl</a:t>
            </a:r>
            <a:r>
              <a:rPr lang="en-US" sz="1600" dirty="0"/>
              <a:t> </a:t>
            </a:r>
          </a:p>
          <a:p>
            <a:endParaRPr lang="en-US" sz="1600" dirty="0"/>
          </a:p>
          <a:p>
            <a:r>
              <a:rPr lang="en-US" sz="1600" dirty="0"/>
              <a:t>Ellen </a:t>
            </a:r>
            <a:r>
              <a:rPr lang="en-US" sz="1600" dirty="0"/>
              <a:t>Salmon </a:t>
            </a:r>
            <a:r>
              <a:rPr lang="en-US" sz="1600" dirty="0"/>
              <a:t> </a:t>
            </a:r>
            <a:r>
              <a:rPr lang="en-US" sz="1600" dirty="0">
                <a:hlinkClick r:id="rId4"/>
              </a:rPr>
              <a:t>Ellen.M.Salmon@NASA.gov</a:t>
            </a:r>
            <a:endParaRPr lang="en-US" sz="1600" dirty="0"/>
          </a:p>
          <a:p>
            <a:r>
              <a:rPr lang="en-US" sz="1600" dirty="0"/>
              <a:t>Bill McHale  </a:t>
            </a:r>
            <a:r>
              <a:rPr lang="en-US" sz="1600" dirty="0">
                <a:hlinkClick r:id="rId5"/>
              </a:rPr>
              <a:t>wmchale@nccs.nasa.gov</a:t>
            </a:r>
            <a:endParaRPr lang="en-US" sz="1600" dirty="0"/>
          </a:p>
          <a:p>
            <a:r>
              <a:rPr lang="en-US" sz="1600" dirty="0"/>
              <a:t> </a:t>
            </a:r>
            <a:endParaRPr lang="en-US" sz="1600" b="1" dirty="0">
              <a:solidFill>
                <a:schemeClr val="accent1"/>
              </a:solidFill>
            </a:endParaRPr>
          </a:p>
          <a:p>
            <a:r>
              <a:rPr lang="en-US" sz="1600" b="1" dirty="0"/>
              <a:t>NCAR</a:t>
            </a:r>
          </a:p>
          <a:p>
            <a:r>
              <a:rPr lang="en-US" sz="1600" b="1" dirty="0"/>
              <a:t>Currently saved in  HPSS   </a:t>
            </a:r>
          </a:p>
          <a:p>
            <a:r>
              <a:rPr lang="en-US" sz="1600" b="1" dirty="0"/>
              <a:t>Data ID:   </a:t>
            </a:r>
            <a:r>
              <a:rPr lang="en-US" sz="1600" dirty="0"/>
              <a:t> ds621.0</a:t>
            </a:r>
          </a:p>
          <a:p>
            <a:r>
              <a:rPr lang="en-US" sz="1600" dirty="0"/>
              <a:t>Contact:</a:t>
            </a:r>
          </a:p>
          <a:p>
            <a:r>
              <a:rPr lang="en-US" sz="1600" dirty="0"/>
              <a:t>Chi-Fan Shih </a:t>
            </a:r>
            <a:r>
              <a:rPr lang="en-US" sz="1600" dirty="0"/>
              <a:t>     </a:t>
            </a:r>
            <a:r>
              <a:rPr lang="en-US" sz="1600" dirty="0">
                <a:hlinkClick r:id="rId6"/>
              </a:rPr>
              <a:t>chifan@ucar.edu</a:t>
            </a:r>
            <a:endParaRPr lang="en-US" sz="1600" dirty="0"/>
          </a:p>
          <a:p>
            <a:r>
              <a:rPr lang="en-US" sz="1600" dirty="0"/>
              <a:t>Steven Worley</a:t>
            </a:r>
            <a:r>
              <a:rPr lang="en-US" sz="1600" dirty="0"/>
              <a:t> </a:t>
            </a:r>
            <a:r>
              <a:rPr lang="en-US" sz="1600" dirty="0"/>
              <a:t>    </a:t>
            </a:r>
            <a:r>
              <a:rPr lang="en-US" sz="1600" dirty="0">
                <a:hlinkClick r:id="rId7"/>
              </a:rPr>
              <a:t>worley@ucar.edu</a:t>
            </a:r>
            <a:endParaRPr lang="en-US" sz="1600" dirty="0"/>
          </a:p>
          <a:p>
            <a:endParaRPr lang="en-US" sz="1600" dirty="0"/>
          </a:p>
          <a:p>
            <a:r>
              <a:rPr lang="en-GB" sz="1600" b="1" dirty="0">
                <a:cs typeface="Arial" charset="0"/>
              </a:rPr>
              <a:t>Archived in the MARS system at ECMWF</a:t>
            </a:r>
          </a:p>
          <a:p>
            <a:r>
              <a:rPr lang="en-GB" sz="1600" dirty="0">
                <a:cs typeface="Arial" charset="0"/>
              </a:rPr>
              <a:t>Accessed by external users.  Currently available internally as  </a:t>
            </a:r>
            <a:r>
              <a:rPr lang="en-GB" sz="1600" dirty="0" err="1">
                <a:cs typeface="Arial" charset="0"/>
              </a:rPr>
              <a:t>expver</a:t>
            </a:r>
            <a:r>
              <a:rPr lang="en-GB" sz="1600" dirty="0">
                <a:cs typeface="Arial" charset="0"/>
              </a:rPr>
              <a:t>=</a:t>
            </a:r>
            <a:r>
              <a:rPr lang="en-GB" sz="1600" dirty="0" err="1">
                <a:cs typeface="Arial" charset="0"/>
              </a:rPr>
              <a:t>etwu</a:t>
            </a:r>
            <a:endParaRPr lang="en-GB" sz="1600" dirty="0">
              <a:cs typeface="Arial" charset="0"/>
            </a:endParaRPr>
          </a:p>
          <a:p>
            <a:endParaRPr lang="en-US" sz="1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06653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038" y="1709034"/>
            <a:ext cx="5536959" cy="2244429"/>
          </a:xfrm>
          <a:prstGeom prst="rect">
            <a:avLst/>
          </a:prstGeom>
          <a:noFill/>
        </p:spPr>
        <p:txBody>
          <a:bodyPr wrap="square" lIns="30459" tIns="15229" rIns="30459" bIns="15229" rtlCol="0">
            <a:spAutoFit/>
          </a:bodyPr>
          <a:lstStyle/>
          <a:p>
            <a:r>
              <a:rPr lang="en-US" sz="1600" dirty="0"/>
              <a:t>Simulated observation</a:t>
            </a:r>
          </a:p>
          <a:p>
            <a:r>
              <a:rPr lang="en-US" sz="1600" dirty="0"/>
              <a:t>Control data: Observation type and distribution used by reanalysis for 2005.</a:t>
            </a:r>
          </a:p>
          <a:p>
            <a:r>
              <a:rPr lang="en-US" sz="1600" dirty="0"/>
              <a:t>Observational error is not added to the control data but calibration was performed to demonstrate the impact of observational error in control data.</a:t>
            </a:r>
            <a:r>
              <a:rPr lang="en-US" sz="1600" dirty="0">
                <a:latin typeface="Calibri" pitchFamily="-106" charset="0"/>
              </a:rPr>
              <a:t> </a:t>
            </a:r>
            <a:endParaRPr lang="en-US" sz="1600" dirty="0">
              <a:latin typeface="Calibri" pitchFamily="-106" charset="0"/>
            </a:endParaRPr>
          </a:p>
          <a:p>
            <a:endParaRPr lang="en-US" sz="1600" dirty="0">
              <a:latin typeface="Calibri" pitchFamily="-106" charset="0"/>
            </a:endParaRPr>
          </a:p>
          <a:p>
            <a:r>
              <a:rPr lang="en-US" sz="1600" dirty="0">
                <a:latin typeface="Calibri" pitchFamily="-106" charset="0"/>
              </a:rPr>
              <a:t>DWL data:  GWOS concept DWL simulated by Simpson weather associates.</a:t>
            </a:r>
            <a:endParaRPr lang="en-US" sz="1600" dirty="0">
              <a:latin typeface="Calibri" pitchFamily="-106" charset="0"/>
            </a:endParaRPr>
          </a:p>
        </p:txBody>
      </p:sp>
      <p:pic>
        <p:nvPicPr>
          <p:cNvPr id="6" name="Picture 3" descr="Reale_GRL_T511_Trop-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39" y="4262755"/>
            <a:ext cx="5279774" cy="41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6268" y="2139472"/>
            <a:ext cx="5536959" cy="1813990"/>
          </a:xfrm>
          <a:prstGeom prst="rect">
            <a:avLst/>
          </a:prstGeom>
          <a:noFill/>
        </p:spPr>
        <p:txBody>
          <a:bodyPr wrap="square" lIns="30459" tIns="15229" rIns="30459" bIns="15229" rtlCol="0">
            <a:spAutoFit/>
          </a:bodyPr>
          <a:lstStyle/>
          <a:p>
            <a:r>
              <a:rPr lang="en-US" dirty="0" smtClean="0">
                <a:latin typeface="Calibri" pitchFamily="-106" charset="0"/>
              </a:rPr>
              <a:t>Case Study to compare impact of DWL with model resolution</a:t>
            </a:r>
            <a:endParaRPr lang="en-US" dirty="0">
              <a:latin typeface="Calibri" pitchFamily="-106" charset="0"/>
            </a:endParaRPr>
          </a:p>
          <a:p>
            <a:endParaRPr lang="en-US" dirty="0" smtClean="0">
              <a:latin typeface="Calibri" pitchFamily="-106" charset="0"/>
            </a:endParaRPr>
          </a:p>
          <a:p>
            <a:r>
              <a:rPr lang="en-US" dirty="0" smtClean="0">
                <a:latin typeface="Calibri" pitchFamily="-106" charset="0"/>
              </a:rPr>
              <a:t> </a:t>
            </a:r>
            <a:r>
              <a:rPr lang="en-US" sz="2000" dirty="0">
                <a:latin typeface="Calibri" pitchFamily="-106" charset="0"/>
              </a:rPr>
              <a:t>Atlantic Hurricane in the nature run for the analysis period of  9/25-10/10</a:t>
            </a:r>
            <a:endParaRPr lang="en-US" sz="2000" dirty="0">
              <a:latin typeface="Calibri" pitchFamily="-106" charset="0"/>
            </a:endParaRPr>
          </a:p>
        </p:txBody>
      </p:sp>
      <p:sp>
        <p:nvSpPr>
          <p:cNvPr id="9" name="Up Arrow 8"/>
          <p:cNvSpPr>
            <a:spLocks noChangeArrowheads="1"/>
          </p:cNvSpPr>
          <p:nvPr/>
        </p:nvSpPr>
        <p:spPr bwMode="auto">
          <a:xfrm rot="3293780">
            <a:off x="2354917" y="6337366"/>
            <a:ext cx="313750" cy="966557"/>
          </a:xfrm>
          <a:prstGeom prst="upArrow">
            <a:avLst>
              <a:gd name="adj1" fmla="val 50000"/>
              <a:gd name="adj2" fmla="val 50002"/>
            </a:avLst>
          </a:prstGeom>
          <a:solidFill>
            <a:srgbClr val="FF0000"/>
          </a:solidFill>
          <a:ln w="9525">
            <a:solidFill>
              <a:srgbClr val="ABF6BD"/>
            </a:solidFill>
            <a:miter lim="800000"/>
            <a:headEnd/>
            <a:tailEnd/>
          </a:ln>
          <a:effectLst>
            <a:outerShdw blurRad="40000" dist="23000" dir="5400000" rotWithShape="0">
              <a:srgbClr val="808080">
                <a:alpha val="34999"/>
              </a:srgbClr>
            </a:outerShdw>
          </a:effectLst>
        </p:spPr>
        <p:txBody>
          <a:bodyPr lIns="121761" tIns="60880" rIns="121761" bIns="60880" anchor="ctr"/>
          <a:lstStyle/>
          <a:p>
            <a:pPr algn="ctr">
              <a:defRPr/>
            </a:pPr>
            <a:endParaRPr lang="en-US">
              <a:solidFill>
                <a:schemeClr val="lt1"/>
              </a:solidFill>
              <a:latin typeface="+mn-lt"/>
              <a:ea typeface="+mn-ea"/>
            </a:endParaRPr>
          </a:p>
        </p:txBody>
      </p:sp>
      <p:pic>
        <p:nvPicPr>
          <p:cNvPr id="10" name="Picture 2" descr="gwos_i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781" y="4573787"/>
            <a:ext cx="1944088" cy="173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6719171" y="6278747"/>
            <a:ext cx="1282011" cy="52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654" tIns="24827" rIns="49654" bIns="24827">
            <a:spAutoFit/>
          </a:bodyPr>
          <a:lstStyle/>
          <a:p>
            <a:pPr algn="ctr"/>
            <a:r>
              <a:rPr lang="en-US" sz="1500" dirty="0">
                <a:cs typeface="Arial" charset="0"/>
              </a:rPr>
              <a:t>Telescope Modules (4)</a:t>
            </a:r>
          </a:p>
        </p:txBody>
      </p:sp>
      <p:sp>
        <p:nvSpPr>
          <p:cNvPr id="12" name="Rectangle 13"/>
          <p:cNvSpPr>
            <a:spLocks noChangeArrowheads="1"/>
          </p:cNvSpPr>
          <p:nvPr/>
        </p:nvSpPr>
        <p:spPr bwMode="auto">
          <a:xfrm rot="10800000" flipV="1">
            <a:off x="6033716" y="5052137"/>
            <a:ext cx="670643" cy="2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654" tIns="24827" rIns="49654" bIns="24827">
            <a:spAutoFit/>
          </a:bodyPr>
          <a:lstStyle/>
          <a:p>
            <a:r>
              <a:rPr lang="en-US" sz="1300" dirty="0">
                <a:cs typeface="Arial" charset="0"/>
              </a:rPr>
              <a:t>Nadir</a:t>
            </a:r>
          </a:p>
        </p:txBody>
      </p:sp>
      <p:sp>
        <p:nvSpPr>
          <p:cNvPr id="13" name="Rectangle 14"/>
          <p:cNvSpPr>
            <a:spLocks noChangeArrowheads="1"/>
          </p:cNvSpPr>
          <p:nvPr/>
        </p:nvSpPr>
        <p:spPr bwMode="auto">
          <a:xfrm>
            <a:off x="7221549" y="4137771"/>
            <a:ext cx="1478102" cy="2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654" tIns="24827" rIns="49654" bIns="24827">
            <a:spAutoFit/>
          </a:bodyPr>
          <a:lstStyle/>
          <a:p>
            <a:r>
              <a:rPr lang="en-US" sz="1300" dirty="0">
                <a:cs typeface="Arial" charset="0"/>
              </a:rPr>
              <a:t>Star Tracker</a:t>
            </a:r>
          </a:p>
        </p:txBody>
      </p:sp>
      <p:sp>
        <p:nvSpPr>
          <p:cNvPr id="14" name="Rectangle 3"/>
          <p:cNvSpPr txBox="1">
            <a:spLocks noChangeArrowheads="1"/>
          </p:cNvSpPr>
          <p:nvPr/>
        </p:nvSpPr>
        <p:spPr bwMode="auto">
          <a:xfrm>
            <a:off x="8699651" y="3953462"/>
            <a:ext cx="2946272" cy="174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44" tIns="24822" rIns="49644" bIns="24822"/>
          <a:lstStyle>
            <a:lvl1pPr marL="622300" indent="-622300" defTabSz="1660525" eaLnBrk="0" hangingPunct="0">
              <a:defRPr sz="7200">
                <a:solidFill>
                  <a:schemeClr val="tx1"/>
                </a:solidFill>
                <a:latin typeface="Arial" charset="0"/>
                <a:ea typeface="ＭＳ Ｐゴシック" pitchFamily="-106" charset="-128"/>
              </a:defRPr>
            </a:lvl1pPr>
            <a:lvl2pPr marL="37931725" indent="-37474525" defTabSz="1660525"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eaLnBrk="1" hangingPunct="1">
              <a:lnSpc>
                <a:spcPct val="80000"/>
              </a:lnSpc>
              <a:spcBef>
                <a:spcPct val="20000"/>
              </a:spcBef>
              <a:buFontTx/>
              <a:buChar char="•"/>
            </a:pPr>
            <a:r>
              <a:rPr lang="en-US" sz="1300" dirty="0"/>
              <a:t>The coherent subsystem provides very accurate (&lt; 1.5m/s) observations when sufficient aerosols (and clouds) exist.</a:t>
            </a:r>
          </a:p>
          <a:p>
            <a:pPr eaLnBrk="1" hangingPunct="1">
              <a:lnSpc>
                <a:spcPct val="80000"/>
              </a:lnSpc>
              <a:spcBef>
                <a:spcPct val="20000"/>
              </a:spcBef>
              <a:buFontTx/>
              <a:buChar char="•"/>
            </a:pPr>
            <a:r>
              <a:rPr lang="en-US" sz="1300" dirty="0"/>
              <a:t>The direct detection (molecular) subsystem provides observations meeting the threshold requirements above 2km, clouds permitting.</a:t>
            </a:r>
          </a:p>
        </p:txBody>
      </p:sp>
      <p:pic>
        <p:nvPicPr>
          <p:cNvPr id="15" name="Picture 25" descr="Slide0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7083" y="5810541"/>
            <a:ext cx="3679238" cy="317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6413751" y="5557419"/>
            <a:ext cx="0" cy="752551"/>
          </a:xfrm>
          <a:prstGeom prst="straightConnector1">
            <a:avLst/>
          </a:prstGeom>
          <a:ln w="2540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94213" y="174679"/>
            <a:ext cx="8149649" cy="1106766"/>
          </a:xfrm>
          <a:prstGeom prst="rect">
            <a:avLst/>
          </a:prstGeom>
          <a:solidFill>
            <a:schemeClr val="accent1">
              <a:lumMod val="20000"/>
              <a:lumOff val="80000"/>
            </a:schemeClr>
          </a:solidFill>
          <a:ln w="76200">
            <a:solidFill>
              <a:srgbClr val="0070C0"/>
            </a:solidFill>
          </a:ln>
        </p:spPr>
        <p:txBody>
          <a:bodyPr wrap="square" lIns="121761" tIns="60880" rIns="121761" bIns="60880" rtlCol="0">
            <a:spAutoFit/>
          </a:bodyPr>
          <a:lstStyle/>
          <a:p>
            <a:pPr algn="ctr"/>
            <a:r>
              <a:rPr lang="en-US" sz="3200" dirty="0"/>
              <a:t>OSSE to evaluate Impact </a:t>
            </a:r>
            <a:r>
              <a:rPr lang="en-US" sz="3200" dirty="0"/>
              <a:t>of </a:t>
            </a:r>
            <a:r>
              <a:rPr lang="en-US" sz="3200" dirty="0"/>
              <a:t> GWOS DWL</a:t>
            </a:r>
          </a:p>
          <a:p>
            <a:pPr algn="ctr"/>
            <a:r>
              <a:rPr lang="en-US" sz="3200" dirty="0"/>
              <a:t>GWOS:  </a:t>
            </a:r>
            <a:r>
              <a:rPr lang="en-US" sz="3200" dirty="0"/>
              <a:t>Global Wind Observing Sounder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02665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32" y="4594504"/>
            <a:ext cx="4140020" cy="2908466"/>
          </a:xfrm>
          <a:prstGeom prst="rect">
            <a:avLst/>
          </a:prstGeom>
          <a:noFill/>
        </p:spPr>
        <p:txBody>
          <a:bodyPr wrap="square" lIns="30459" tIns="15229" rIns="30459" bIns="15229" rtlCol="0">
            <a:spAutoFit/>
          </a:bodyPr>
          <a:lstStyle/>
          <a:p>
            <a:r>
              <a:rPr lang="en-US" sz="1100" b="1" dirty="0"/>
              <a:t>Related presentations and a poster</a:t>
            </a:r>
          </a:p>
          <a:p>
            <a:endParaRPr lang="en-US" sz="1100" dirty="0"/>
          </a:p>
          <a:p>
            <a:r>
              <a:rPr lang="en-US" sz="1100" dirty="0"/>
              <a:t>Thursday</a:t>
            </a:r>
            <a:r>
              <a:rPr lang="en-US" sz="1100" dirty="0"/>
              <a:t>, 26 January 2012: 1:45 PM</a:t>
            </a:r>
          </a:p>
          <a:p>
            <a:r>
              <a:rPr lang="en-US" sz="1100" b="1" dirty="0"/>
              <a:t>Impact of Different Wind </a:t>
            </a:r>
            <a:r>
              <a:rPr lang="en-US" sz="1100" b="1" dirty="0" err="1"/>
              <a:t>Lidar</a:t>
            </a:r>
            <a:r>
              <a:rPr lang="en-US" sz="1100" b="1" dirty="0"/>
              <a:t> Configurations on NCEP Forecast Skill</a:t>
            </a:r>
          </a:p>
          <a:p>
            <a:r>
              <a:rPr lang="en-US" sz="1100" dirty="0"/>
              <a:t>Room 340 and 341 (New Orleans Convention Center </a:t>
            </a:r>
            <a:r>
              <a:rPr lang="en-US" sz="1100" dirty="0"/>
              <a:t>)</a:t>
            </a:r>
          </a:p>
          <a:p>
            <a:r>
              <a:rPr lang="en-US" sz="1100" dirty="0" err="1"/>
              <a:t>Zaizhong</a:t>
            </a:r>
            <a:r>
              <a:rPr lang="en-US" sz="1100" dirty="0"/>
              <a:t> Ma et al.</a:t>
            </a:r>
          </a:p>
          <a:p>
            <a:endParaRPr lang="en-US" sz="1100" dirty="0"/>
          </a:p>
          <a:p>
            <a:r>
              <a:rPr lang="en-US" sz="1100" dirty="0"/>
              <a:t>Tuesday, 24 January 2012: 11:30 AM</a:t>
            </a:r>
          </a:p>
          <a:p>
            <a:r>
              <a:rPr lang="en-US" sz="1100" b="1" dirty="0"/>
              <a:t>Observing System Simulation Experiments in the Joint Center for Satellite Data Assimilation</a:t>
            </a:r>
          </a:p>
          <a:p>
            <a:r>
              <a:rPr lang="en-US" sz="1100" dirty="0"/>
              <a:t>Room 256 (New Orleans Convention Center )</a:t>
            </a:r>
          </a:p>
          <a:p>
            <a:r>
              <a:rPr lang="en-US" sz="1100" b="1" dirty="0"/>
              <a:t>Lars Peter </a:t>
            </a:r>
            <a:r>
              <a:rPr lang="en-US" sz="1100" b="1" dirty="0" err="1"/>
              <a:t>Riishojgaard</a:t>
            </a:r>
            <a:r>
              <a:rPr lang="en-US" sz="1100" b="1" dirty="0"/>
              <a:t> et al.</a:t>
            </a:r>
          </a:p>
          <a:p>
            <a:endParaRPr lang="en-US" sz="1100" b="1" dirty="0"/>
          </a:p>
          <a:p>
            <a:r>
              <a:rPr lang="en-US" sz="1100" dirty="0"/>
              <a:t>Wednesday, 25 January 2012</a:t>
            </a:r>
          </a:p>
          <a:p>
            <a:r>
              <a:rPr lang="en-US" sz="1100" b="1" dirty="0"/>
              <a:t>Joint OSSEs </a:t>
            </a:r>
            <a:r>
              <a:rPr lang="en-US" sz="1100" b="1" dirty="0"/>
              <a:t>at </a:t>
            </a:r>
            <a:r>
              <a:rPr lang="en-US" sz="1100" b="1" dirty="0"/>
              <a:t>NOAA, Evaluation of DWL, JPSS, and DWSS</a:t>
            </a:r>
          </a:p>
          <a:p>
            <a:r>
              <a:rPr lang="en-US" sz="1100" dirty="0"/>
              <a:t>Hall E (New Orleans Convention Center )</a:t>
            </a:r>
          </a:p>
          <a:p>
            <a:r>
              <a:rPr lang="en-US" sz="1100" b="1" dirty="0"/>
              <a:t>Michiko </a:t>
            </a:r>
            <a:r>
              <a:rPr lang="en-US" sz="1100" b="1" dirty="0" err="1"/>
              <a:t>Masutani</a:t>
            </a:r>
            <a:r>
              <a:rPr lang="en-US" sz="1100" dirty="0"/>
              <a:t> </a:t>
            </a:r>
            <a:r>
              <a:rPr lang="en-US" sz="1100" dirty="0"/>
              <a:t>et al</a:t>
            </a:r>
          </a:p>
        </p:txBody>
      </p:sp>
      <p:sp>
        <p:nvSpPr>
          <p:cNvPr id="3" name="Rectangle 2"/>
          <p:cNvSpPr>
            <a:spLocks noChangeArrowheads="1"/>
          </p:cNvSpPr>
          <p:nvPr/>
        </p:nvSpPr>
        <p:spPr bwMode="auto">
          <a:xfrm>
            <a:off x="0" y="-123923"/>
            <a:ext cx="61578" cy="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0459" tIns="15229" rIns="30459" bIns="15229" numCol="1" anchor="ctr" anchorCtr="0" compatLnSpc="1">
            <a:prstTxWarp prst="textNoShape">
              <a:avLst/>
            </a:prstTxWarp>
            <a:spAutoFit/>
          </a:bodyPr>
          <a:lstStyle/>
          <a:p>
            <a:endParaRPr lang="en-US"/>
          </a:p>
        </p:txBody>
      </p:sp>
      <p:pic>
        <p:nvPicPr>
          <p:cNvPr id="1025" name="Picture 1" descr="Description: Fig01.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974" y="188537"/>
            <a:ext cx="2565189" cy="3323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g02.pdf"/>
          <p:cNvPicPr/>
          <p:nvPr/>
        </p:nvPicPr>
        <p:blipFill>
          <a:blip r:embed="rId3"/>
          <a:stretch>
            <a:fillRect/>
          </a:stretch>
        </p:blipFill>
        <p:spPr>
          <a:xfrm>
            <a:off x="8718436" y="-12536"/>
            <a:ext cx="2489092" cy="3496829"/>
          </a:xfrm>
          <a:prstGeom prst="rect">
            <a:avLst/>
          </a:prstGeom>
        </p:spPr>
      </p:pic>
      <p:pic>
        <p:nvPicPr>
          <p:cNvPr id="6" name="Picture 5" descr="Fig03.pdf"/>
          <p:cNvPicPr/>
          <p:nvPr/>
        </p:nvPicPr>
        <p:blipFill>
          <a:blip r:embed="rId4"/>
          <a:stretch>
            <a:fillRect/>
          </a:stretch>
        </p:blipFill>
        <p:spPr>
          <a:xfrm>
            <a:off x="8096163" y="4360233"/>
            <a:ext cx="3733638" cy="4237381"/>
          </a:xfrm>
          <a:prstGeom prst="rect">
            <a:avLst/>
          </a:prstGeom>
        </p:spPr>
      </p:pic>
      <p:sp>
        <p:nvSpPr>
          <p:cNvPr id="4" name="TextBox 3"/>
          <p:cNvSpPr txBox="1"/>
          <p:nvPr/>
        </p:nvSpPr>
        <p:spPr>
          <a:xfrm>
            <a:off x="4997498" y="3349308"/>
            <a:ext cx="3149463" cy="2490393"/>
          </a:xfrm>
          <a:prstGeom prst="rect">
            <a:avLst/>
          </a:prstGeom>
          <a:noFill/>
        </p:spPr>
        <p:txBody>
          <a:bodyPr wrap="square" lIns="30459" tIns="15229" rIns="30459" bIns="15229" rtlCol="0">
            <a:spAutoFit/>
          </a:bodyPr>
          <a:lstStyle/>
          <a:p>
            <a:r>
              <a:rPr lang="en-US" sz="1300" dirty="0"/>
              <a:t>Fig.1Average </a:t>
            </a:r>
            <a:r>
              <a:rPr lang="en-US" sz="1300" dirty="0"/>
              <a:t>500-hPa </a:t>
            </a:r>
            <a:r>
              <a:rPr lang="en-US" sz="1300" dirty="0" err="1"/>
              <a:t>geopotential</a:t>
            </a:r>
            <a:r>
              <a:rPr lang="en-US" sz="1300" dirty="0"/>
              <a:t> height anomaly correlation as a function of forecast range for the Northern (a) and  Southern (b) Hemisphere. Tropical wind vector RMS errors (m/s) at 200 </a:t>
            </a:r>
            <a:r>
              <a:rPr lang="en-US" sz="1300" dirty="0" err="1"/>
              <a:t>hPa</a:t>
            </a:r>
            <a:r>
              <a:rPr lang="en-US" sz="1300" dirty="0"/>
              <a:t>  (c) and  850 </a:t>
            </a:r>
            <a:r>
              <a:rPr lang="en-US" sz="1300" dirty="0" err="1"/>
              <a:t>hPa</a:t>
            </a:r>
            <a:r>
              <a:rPr lang="en-US" sz="1300" dirty="0"/>
              <a:t> (d) as a function of forecast range.   CTRL shown in black, NOUV in red. </a:t>
            </a:r>
            <a:r>
              <a:rPr lang="en-US" sz="1300" b="1" dirty="0"/>
              <a:t>All observations used were real.</a:t>
            </a:r>
            <a:r>
              <a:rPr lang="en-US" sz="1300" dirty="0"/>
              <a:t> Lower plot of each panel shows difference between NOUV and CRTL with, error bars indicating differences that are significant at the 95% confidence level. </a:t>
            </a:r>
          </a:p>
          <a:p>
            <a:endParaRPr lang="en-US" sz="1300" dirty="0"/>
          </a:p>
        </p:txBody>
      </p:sp>
      <p:sp>
        <p:nvSpPr>
          <p:cNvPr id="7" name="TextBox 6"/>
          <p:cNvSpPr txBox="1"/>
          <p:nvPr/>
        </p:nvSpPr>
        <p:spPr>
          <a:xfrm>
            <a:off x="8693037" y="3653084"/>
            <a:ext cx="2920873" cy="723253"/>
          </a:xfrm>
          <a:prstGeom prst="rect">
            <a:avLst/>
          </a:prstGeom>
          <a:noFill/>
        </p:spPr>
        <p:txBody>
          <a:bodyPr wrap="square" lIns="30459" tIns="15229" rIns="30459" bIns="15229" rtlCol="0">
            <a:spAutoFit/>
          </a:bodyPr>
          <a:lstStyle/>
          <a:p>
            <a:r>
              <a:rPr lang="en-US" sz="1500" dirty="0"/>
              <a:t>Fig.  2: As Figure 1, except that all observations were simulated based on T511NR.</a:t>
            </a:r>
          </a:p>
        </p:txBody>
      </p:sp>
      <p:sp>
        <p:nvSpPr>
          <p:cNvPr id="8" name="TextBox 7"/>
          <p:cNvSpPr txBox="1"/>
          <p:nvPr/>
        </p:nvSpPr>
        <p:spPr>
          <a:xfrm>
            <a:off x="5008069" y="5790123"/>
            <a:ext cx="3149463" cy="2695364"/>
          </a:xfrm>
          <a:prstGeom prst="rect">
            <a:avLst/>
          </a:prstGeom>
          <a:noFill/>
        </p:spPr>
        <p:txBody>
          <a:bodyPr wrap="square" lIns="30459" tIns="15229" rIns="30459" bIns="15229" rtlCol="0">
            <a:spAutoFit/>
          </a:bodyPr>
          <a:lstStyle/>
          <a:p>
            <a:r>
              <a:rPr lang="en-US" sz="1300" b="1" dirty="0"/>
              <a:t>Fig. 3:</a:t>
            </a:r>
            <a:r>
              <a:rPr lang="en-US" sz="1300" dirty="0"/>
              <a:t> Average 500-hPa </a:t>
            </a:r>
            <a:r>
              <a:rPr lang="en-US" sz="1300" dirty="0" err="1"/>
              <a:t>geopotential</a:t>
            </a:r>
            <a:r>
              <a:rPr lang="en-US" sz="1300" dirty="0"/>
              <a:t> height anomaly correlation as a function of forecast range in the Northern (a) and Southern (b) Hemisphere. Tropical wind vector RMS errors (m/s) as a function of forecast range at 200 </a:t>
            </a:r>
            <a:r>
              <a:rPr lang="en-US" sz="1300" dirty="0" err="1"/>
              <a:t>hPa</a:t>
            </a:r>
            <a:r>
              <a:rPr lang="en-US" sz="1300" dirty="0"/>
              <a:t> (c) and 850 </a:t>
            </a:r>
            <a:r>
              <a:rPr lang="en-US" sz="1300" dirty="0" err="1"/>
              <a:t>hPa</a:t>
            </a:r>
            <a:r>
              <a:rPr lang="en-US" sz="1300" dirty="0"/>
              <a:t> (d). CTRL in black, NOUV in red, NONW  in green,  and DWL  in blue. Lower plot of each panel shows differences between CTRL and the perturbation experiments (NOUV, NONW or DWL); error bars indicate differences significant at the 95% confidence level. All forecasts were verified against T511NR.</a:t>
            </a:r>
          </a:p>
        </p:txBody>
      </p:sp>
      <p:sp>
        <p:nvSpPr>
          <p:cNvPr id="9" name="TextBox 8"/>
          <p:cNvSpPr txBox="1"/>
          <p:nvPr/>
        </p:nvSpPr>
        <p:spPr>
          <a:xfrm>
            <a:off x="305316" y="182681"/>
            <a:ext cx="4317812" cy="768640"/>
          </a:xfrm>
          <a:prstGeom prst="rect">
            <a:avLst/>
          </a:prstGeom>
          <a:solidFill>
            <a:schemeClr val="accent5">
              <a:lumMod val="20000"/>
              <a:lumOff val="80000"/>
            </a:schemeClr>
          </a:solidFill>
          <a:ln w="76200">
            <a:solidFill>
              <a:srgbClr val="0070C0"/>
            </a:solidFill>
          </a:ln>
        </p:spPr>
        <p:txBody>
          <a:bodyPr wrap="square" lIns="30459" tIns="15229" rIns="30459" bIns="15229" rtlCol="0">
            <a:spAutoFit/>
          </a:bodyPr>
          <a:lstStyle/>
          <a:p>
            <a:pPr algn="ctr"/>
            <a:r>
              <a:rPr lang="en-US" dirty="0" smtClean="0"/>
              <a:t>Calibration experiments and</a:t>
            </a:r>
          </a:p>
          <a:p>
            <a:pPr algn="ctr"/>
            <a:r>
              <a:rPr lang="en-US" dirty="0" smtClean="0"/>
              <a:t> DWL OSSE at JCSDA </a:t>
            </a:r>
            <a:endParaRPr lang="en-US" dirty="0"/>
          </a:p>
        </p:txBody>
      </p:sp>
      <p:sp>
        <p:nvSpPr>
          <p:cNvPr id="10" name="TextBox 9"/>
          <p:cNvSpPr txBox="1"/>
          <p:nvPr/>
        </p:nvSpPr>
        <p:spPr>
          <a:xfrm>
            <a:off x="118132" y="1141809"/>
            <a:ext cx="4692181" cy="4181401"/>
          </a:xfrm>
          <a:prstGeom prst="rect">
            <a:avLst/>
          </a:prstGeom>
          <a:noFill/>
        </p:spPr>
        <p:txBody>
          <a:bodyPr wrap="square" lIns="30459" tIns="15229" rIns="30459" bIns="15229" rtlCol="0">
            <a:spAutoFit/>
          </a:bodyPr>
          <a:lstStyle/>
          <a:p>
            <a:r>
              <a:rPr lang="en-US" sz="1800" dirty="0"/>
              <a:t>Calibration and initial evaluation of DWL impact were conducted for the period 1</a:t>
            </a:r>
            <a:r>
              <a:rPr lang="en-US" sz="1800" baseline="30000" dirty="0"/>
              <a:t>st</a:t>
            </a:r>
            <a:r>
              <a:rPr lang="en-US" sz="1800" dirty="0"/>
              <a:t> Jyly-15 August.</a:t>
            </a:r>
          </a:p>
          <a:p>
            <a:endParaRPr lang="en-US" sz="1800" dirty="0"/>
          </a:p>
          <a:p>
            <a:r>
              <a:rPr lang="en-US" sz="1800" dirty="0"/>
              <a:t>No observational were added to simulated control data.</a:t>
            </a:r>
          </a:p>
          <a:p>
            <a:endParaRPr lang="en-US" sz="1800" dirty="0"/>
          </a:p>
          <a:p>
            <a:r>
              <a:rPr lang="en-US" sz="1800" dirty="0"/>
              <a:t>Calibration experiments showed reasonable agreement in data impact of  RAOB wind in real and simulated impact. (Fig.1 and Fig.2)</a:t>
            </a:r>
          </a:p>
          <a:p>
            <a:endParaRPr lang="en-US" sz="1800" dirty="0"/>
          </a:p>
          <a:p>
            <a:r>
              <a:rPr lang="en-US" sz="1800" dirty="0"/>
              <a:t>Fig.3 shows GWOS DWL may have more than  RAOB wind.</a:t>
            </a:r>
          </a:p>
          <a:p>
            <a:endParaRPr lang="en-US" sz="1800" dirty="0"/>
          </a:p>
          <a:p>
            <a:endParaRPr lang="en-US" sz="1800" dirty="0"/>
          </a:p>
          <a:p>
            <a:endParaRPr lang="en-US" sz="1800" dirty="0"/>
          </a:p>
        </p:txBody>
      </p:sp>
      <p:sp>
        <p:nvSpPr>
          <p:cNvPr id="11" name="TextBox 10"/>
          <p:cNvSpPr txBox="1"/>
          <p:nvPr/>
        </p:nvSpPr>
        <p:spPr>
          <a:xfrm>
            <a:off x="595008" y="7715297"/>
            <a:ext cx="3186268" cy="440687"/>
          </a:xfrm>
          <a:prstGeom prst="rect">
            <a:avLst/>
          </a:prstGeom>
          <a:noFill/>
          <a:ln>
            <a:solidFill>
              <a:srgbClr val="002060"/>
            </a:solidFill>
          </a:ln>
        </p:spPr>
        <p:txBody>
          <a:bodyPr wrap="none" lIns="30459" tIns="15229" rIns="30459" bIns="15229" rtlCol="0">
            <a:spAutoFit/>
          </a:bodyPr>
          <a:lstStyle/>
          <a:p>
            <a:r>
              <a:rPr lang="en-US" sz="1300" dirty="0"/>
              <a:t>NOUV: NO RAOB wind, NONW: No wind data</a:t>
            </a:r>
          </a:p>
          <a:p>
            <a:r>
              <a:rPr lang="en-US" sz="1300" dirty="0"/>
              <a:t>DWL: CTL + GWOS type DWL </a:t>
            </a:r>
            <a:endParaRPr lang="en-US" sz="1300"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6726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1895" b="17500"/>
          <a:stretch/>
        </p:blipFill>
        <p:spPr>
          <a:xfrm>
            <a:off x="6863014" y="64039"/>
            <a:ext cx="5277697" cy="2132360"/>
          </a:xfrm>
          <a:prstGeom prst="rect">
            <a:avLst/>
          </a:prstGeom>
        </p:spPr>
      </p:pic>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2702" b="18750"/>
          <a:stretch/>
        </p:blipFill>
        <p:spPr>
          <a:xfrm>
            <a:off x="-304482" y="100217"/>
            <a:ext cx="5277697" cy="2060004"/>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2322" b="19250"/>
          <a:stretch/>
        </p:blipFill>
        <p:spPr>
          <a:xfrm>
            <a:off x="6863014" y="2171987"/>
            <a:ext cx="5277697" cy="2055748"/>
          </a:xfrm>
          <a:prstGeom prst="rect">
            <a:avLst/>
          </a:prstGeom>
        </p:spPr>
      </p:pic>
      <p:pic>
        <p:nvPicPr>
          <p:cNvPr id="4" name="Picture 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1865" b="16895"/>
          <a:stretch/>
        </p:blipFill>
        <p:spPr>
          <a:xfrm>
            <a:off x="2106160" y="5019569"/>
            <a:ext cx="8297165" cy="3387431"/>
          </a:xfrm>
          <a:prstGeom prst="rect">
            <a:avLst/>
          </a:prstGeom>
        </p:spPr>
      </p:pic>
      <p:pic>
        <p:nvPicPr>
          <p:cNvPr id="10" name="Picture 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 t="21908" r="-750" b="18225"/>
          <a:stretch/>
        </p:blipFill>
        <p:spPr>
          <a:xfrm>
            <a:off x="6863014" y="4203324"/>
            <a:ext cx="5277697" cy="2106397"/>
          </a:xfrm>
          <a:prstGeom prst="rect">
            <a:avLst/>
          </a:prstGeom>
        </p:spPr>
      </p:pic>
      <p:pic>
        <p:nvPicPr>
          <p:cNvPr id="12" name="Picture 1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20345" b="17750"/>
          <a:stretch/>
        </p:blipFill>
        <p:spPr>
          <a:xfrm>
            <a:off x="6863014" y="6285309"/>
            <a:ext cx="5277697" cy="2178109"/>
          </a:xfrm>
          <a:prstGeom prst="rect">
            <a:avLst/>
          </a:prstGeom>
        </p:spPr>
      </p:pic>
      <p:pic>
        <p:nvPicPr>
          <p:cNvPr id="13" name="Picture 12"/>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33" t="83875" r="4060" b="7625"/>
          <a:stretch/>
        </p:blipFill>
        <p:spPr>
          <a:xfrm rot="10800000" flipH="1" flipV="1">
            <a:off x="2185" y="8335016"/>
            <a:ext cx="12397341" cy="936499"/>
          </a:xfrm>
          <a:prstGeom prst="rect">
            <a:avLst/>
          </a:prstGeom>
        </p:spPr>
      </p:pic>
      <p:pic>
        <p:nvPicPr>
          <p:cNvPr id="14" name="Picture 13"/>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21619" b="19337"/>
          <a:stretch/>
        </p:blipFill>
        <p:spPr>
          <a:xfrm>
            <a:off x="-304482" y="2126112"/>
            <a:ext cx="5277697" cy="2077454"/>
          </a:xfrm>
          <a:prstGeom prst="rect">
            <a:avLst/>
          </a:prstGeom>
        </p:spPr>
      </p:pic>
      <p:pic>
        <p:nvPicPr>
          <p:cNvPr id="15" name="Picture 14"/>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22729" b="18125"/>
          <a:stretch/>
        </p:blipFill>
        <p:spPr>
          <a:xfrm>
            <a:off x="-304482" y="4169454"/>
            <a:ext cx="5277697" cy="2081002"/>
          </a:xfrm>
          <a:prstGeom prst="rect">
            <a:avLst/>
          </a:prstGeom>
        </p:spPr>
      </p:pic>
      <p:pic>
        <p:nvPicPr>
          <p:cNvPr id="16" name="Picture 15"/>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0344" b="18000"/>
          <a:stretch/>
        </p:blipFill>
        <p:spPr>
          <a:xfrm>
            <a:off x="-304482" y="6216346"/>
            <a:ext cx="5277697" cy="2169314"/>
          </a:xfrm>
          <a:prstGeom prst="rect">
            <a:avLst/>
          </a:prstGeom>
        </p:spPr>
      </p:pic>
      <p:sp>
        <p:nvSpPr>
          <p:cNvPr id="17" name="TextBox 16"/>
          <p:cNvSpPr txBox="1"/>
          <p:nvPr/>
        </p:nvSpPr>
        <p:spPr>
          <a:xfrm>
            <a:off x="4387924" y="4043946"/>
            <a:ext cx="2971671" cy="778888"/>
          </a:xfrm>
          <a:prstGeom prst="rect">
            <a:avLst/>
          </a:prstGeom>
          <a:noFill/>
        </p:spPr>
        <p:txBody>
          <a:bodyPr wrap="square" lIns="40583" tIns="20290" rIns="40583" bIns="20290" rtlCol="0">
            <a:spAutoFit/>
          </a:bodyPr>
          <a:lstStyle/>
          <a:p>
            <a:pPr algn="ctr"/>
            <a:r>
              <a:rPr lang="en-US" dirty="0" smtClean="0"/>
              <a:t>Nature run</a:t>
            </a:r>
          </a:p>
          <a:p>
            <a:pPr algn="ctr"/>
            <a:r>
              <a:rPr lang="en-US" dirty="0" smtClean="0"/>
              <a:t>Truth</a:t>
            </a:r>
            <a:endParaRPr lang="en-US" dirty="0"/>
          </a:p>
        </p:txBody>
      </p:sp>
      <p:sp>
        <p:nvSpPr>
          <p:cNvPr id="18" name="TextBox 17"/>
          <p:cNvSpPr txBox="1"/>
          <p:nvPr/>
        </p:nvSpPr>
        <p:spPr>
          <a:xfrm>
            <a:off x="481445" y="1168282"/>
            <a:ext cx="699746" cy="409942"/>
          </a:xfrm>
          <a:prstGeom prst="rect">
            <a:avLst/>
          </a:prstGeom>
          <a:noFill/>
        </p:spPr>
        <p:txBody>
          <a:bodyPr wrap="none" lIns="40583" tIns="20290" rIns="40583" bIns="20290" rtlCol="0">
            <a:spAutoFit/>
          </a:bodyPr>
          <a:lstStyle/>
          <a:p>
            <a:r>
              <a:rPr lang="en-US" dirty="0" smtClean="0"/>
              <a:t>T126</a:t>
            </a:r>
          </a:p>
        </p:txBody>
      </p:sp>
      <p:sp>
        <p:nvSpPr>
          <p:cNvPr id="19" name="TextBox 18"/>
          <p:cNvSpPr txBox="1"/>
          <p:nvPr/>
        </p:nvSpPr>
        <p:spPr>
          <a:xfrm>
            <a:off x="481445" y="2994890"/>
            <a:ext cx="699746" cy="409942"/>
          </a:xfrm>
          <a:prstGeom prst="rect">
            <a:avLst/>
          </a:prstGeom>
          <a:noFill/>
        </p:spPr>
        <p:txBody>
          <a:bodyPr wrap="none" lIns="40583" tIns="20290" rIns="40583" bIns="20290" rtlCol="0">
            <a:spAutoFit/>
          </a:bodyPr>
          <a:lstStyle/>
          <a:p>
            <a:r>
              <a:rPr lang="en-US" dirty="0" smtClean="0"/>
              <a:t>T170</a:t>
            </a:r>
          </a:p>
        </p:txBody>
      </p:sp>
      <p:sp>
        <p:nvSpPr>
          <p:cNvPr id="20" name="TextBox 19"/>
          <p:cNvSpPr txBox="1"/>
          <p:nvPr/>
        </p:nvSpPr>
        <p:spPr>
          <a:xfrm>
            <a:off x="481445" y="6966603"/>
            <a:ext cx="699746" cy="409942"/>
          </a:xfrm>
          <a:prstGeom prst="rect">
            <a:avLst/>
          </a:prstGeom>
          <a:noFill/>
        </p:spPr>
        <p:txBody>
          <a:bodyPr wrap="none" lIns="40583" tIns="20290" rIns="40583" bIns="20290" rtlCol="0">
            <a:spAutoFit/>
          </a:bodyPr>
          <a:lstStyle/>
          <a:p>
            <a:r>
              <a:rPr lang="en-US" dirty="0" smtClean="0"/>
              <a:t>T382</a:t>
            </a:r>
          </a:p>
        </p:txBody>
      </p:sp>
      <p:sp>
        <p:nvSpPr>
          <p:cNvPr id="21" name="TextBox 20"/>
          <p:cNvSpPr txBox="1"/>
          <p:nvPr/>
        </p:nvSpPr>
        <p:spPr>
          <a:xfrm>
            <a:off x="481445" y="4846580"/>
            <a:ext cx="699746" cy="409942"/>
          </a:xfrm>
          <a:prstGeom prst="rect">
            <a:avLst/>
          </a:prstGeom>
          <a:noFill/>
        </p:spPr>
        <p:txBody>
          <a:bodyPr wrap="none" lIns="40583" tIns="20290" rIns="40583" bIns="20290" rtlCol="0">
            <a:spAutoFit/>
          </a:bodyPr>
          <a:lstStyle/>
          <a:p>
            <a:r>
              <a:rPr lang="en-US" dirty="0" smtClean="0"/>
              <a:t>T254</a:t>
            </a:r>
          </a:p>
        </p:txBody>
      </p:sp>
      <p:sp>
        <p:nvSpPr>
          <p:cNvPr id="22" name="TextBox 21"/>
          <p:cNvSpPr txBox="1"/>
          <p:nvPr/>
        </p:nvSpPr>
        <p:spPr>
          <a:xfrm>
            <a:off x="10329396" y="611422"/>
            <a:ext cx="1350273" cy="778888"/>
          </a:xfrm>
          <a:prstGeom prst="rect">
            <a:avLst/>
          </a:prstGeom>
          <a:noFill/>
        </p:spPr>
        <p:txBody>
          <a:bodyPr wrap="none" lIns="40583" tIns="20290" rIns="40583" bIns="20290" rtlCol="0">
            <a:spAutoFit/>
          </a:bodyPr>
          <a:lstStyle/>
          <a:p>
            <a:pPr algn="ctr"/>
            <a:r>
              <a:rPr lang="en-US" dirty="0" smtClean="0"/>
              <a:t>T126</a:t>
            </a:r>
          </a:p>
          <a:p>
            <a:pPr algn="ctr"/>
            <a:r>
              <a:rPr lang="en-US" dirty="0" smtClean="0"/>
              <a:t>With DWL</a:t>
            </a:r>
          </a:p>
        </p:txBody>
      </p:sp>
      <p:sp>
        <p:nvSpPr>
          <p:cNvPr id="23" name="TextBox 22"/>
          <p:cNvSpPr txBox="1"/>
          <p:nvPr/>
        </p:nvSpPr>
        <p:spPr>
          <a:xfrm>
            <a:off x="10329396" y="2717129"/>
            <a:ext cx="1350273" cy="778888"/>
          </a:xfrm>
          <a:prstGeom prst="rect">
            <a:avLst/>
          </a:prstGeom>
          <a:noFill/>
        </p:spPr>
        <p:txBody>
          <a:bodyPr wrap="none" lIns="40583" tIns="20290" rIns="40583" bIns="20290" rtlCol="0">
            <a:spAutoFit/>
          </a:bodyPr>
          <a:lstStyle/>
          <a:p>
            <a:pPr algn="ctr"/>
            <a:r>
              <a:rPr lang="en-US" dirty="0" smtClean="0"/>
              <a:t>T170</a:t>
            </a:r>
          </a:p>
          <a:p>
            <a:pPr algn="ctr"/>
            <a:r>
              <a:rPr lang="en-US" dirty="0" smtClean="0"/>
              <a:t>With DWL</a:t>
            </a:r>
          </a:p>
        </p:txBody>
      </p:sp>
      <p:sp>
        <p:nvSpPr>
          <p:cNvPr id="24" name="TextBox 23"/>
          <p:cNvSpPr txBox="1"/>
          <p:nvPr/>
        </p:nvSpPr>
        <p:spPr>
          <a:xfrm>
            <a:off x="10329396" y="6928540"/>
            <a:ext cx="1350273" cy="778888"/>
          </a:xfrm>
          <a:prstGeom prst="rect">
            <a:avLst/>
          </a:prstGeom>
          <a:noFill/>
        </p:spPr>
        <p:txBody>
          <a:bodyPr wrap="none" lIns="40583" tIns="20290" rIns="40583" bIns="20290" rtlCol="0">
            <a:spAutoFit/>
          </a:bodyPr>
          <a:lstStyle/>
          <a:p>
            <a:pPr algn="ctr"/>
            <a:r>
              <a:rPr lang="en-US" dirty="0" smtClean="0"/>
              <a:t>T382</a:t>
            </a:r>
          </a:p>
          <a:p>
            <a:pPr algn="ctr"/>
            <a:r>
              <a:rPr lang="en-US" dirty="0" smtClean="0"/>
              <a:t>With DWL</a:t>
            </a:r>
          </a:p>
        </p:txBody>
      </p:sp>
      <p:sp>
        <p:nvSpPr>
          <p:cNvPr id="25" name="TextBox 24"/>
          <p:cNvSpPr txBox="1"/>
          <p:nvPr/>
        </p:nvSpPr>
        <p:spPr>
          <a:xfrm>
            <a:off x="10364269" y="4822834"/>
            <a:ext cx="1280526" cy="778888"/>
          </a:xfrm>
          <a:prstGeom prst="rect">
            <a:avLst/>
          </a:prstGeom>
          <a:noFill/>
        </p:spPr>
        <p:txBody>
          <a:bodyPr wrap="none" lIns="40583" tIns="20290" rIns="40583" bIns="20290" rtlCol="0">
            <a:spAutoFit/>
          </a:bodyPr>
          <a:lstStyle/>
          <a:p>
            <a:pPr algn="ctr"/>
            <a:r>
              <a:rPr lang="en-US" dirty="0" smtClean="0"/>
              <a:t>T254</a:t>
            </a:r>
          </a:p>
          <a:p>
            <a:pPr algn="ctr"/>
            <a:r>
              <a:rPr lang="en-US" dirty="0" err="1"/>
              <a:t>W</a:t>
            </a:r>
            <a:r>
              <a:rPr lang="en-US" dirty="0" err="1" smtClean="0"/>
              <a:t>ithDWL</a:t>
            </a:r>
            <a:endParaRPr lang="en-US" dirty="0" smtClean="0"/>
          </a:p>
        </p:txBody>
      </p:sp>
      <p:sp>
        <p:nvSpPr>
          <p:cNvPr id="26" name="TextBox 25"/>
          <p:cNvSpPr txBox="1"/>
          <p:nvPr/>
        </p:nvSpPr>
        <p:spPr>
          <a:xfrm>
            <a:off x="3397367" y="430388"/>
            <a:ext cx="4952785" cy="2992540"/>
          </a:xfrm>
          <a:prstGeom prst="rect">
            <a:avLst/>
          </a:prstGeom>
          <a:noFill/>
        </p:spPr>
        <p:txBody>
          <a:bodyPr wrap="square" lIns="40583" tIns="20290" rIns="40583" bIns="20290" rtlCol="0">
            <a:spAutoFit/>
          </a:bodyPr>
          <a:lstStyle/>
          <a:p>
            <a:pPr algn="ctr"/>
            <a:r>
              <a:rPr lang="en-US" dirty="0" smtClean="0"/>
              <a:t>Minimum Mean Sea level Pressure</a:t>
            </a:r>
          </a:p>
          <a:p>
            <a:pPr algn="ctr"/>
            <a:r>
              <a:rPr lang="en-US" dirty="0" smtClean="0"/>
              <a:t>The verification period: </a:t>
            </a:r>
            <a:endParaRPr lang="en-US" dirty="0"/>
          </a:p>
          <a:p>
            <a:pPr algn="ctr"/>
            <a:r>
              <a:rPr lang="en-US" dirty="0" smtClean="0"/>
              <a:t> Sep28-Oct13, 2005</a:t>
            </a:r>
          </a:p>
          <a:p>
            <a:pPr algn="ctr"/>
            <a:r>
              <a:rPr lang="en-US" dirty="0"/>
              <a:t>i</a:t>
            </a:r>
            <a:r>
              <a:rPr lang="en-US" dirty="0" smtClean="0"/>
              <a:t>n  72 hour forecast</a:t>
            </a:r>
          </a:p>
          <a:p>
            <a:pPr algn="ctr"/>
            <a:r>
              <a:rPr lang="en-US" dirty="0" smtClean="0"/>
              <a:t>Evaluated at 00Z only</a:t>
            </a:r>
          </a:p>
          <a:p>
            <a:pPr algn="ctr"/>
            <a:endParaRPr lang="en-US" dirty="0" smtClean="0"/>
          </a:p>
          <a:p>
            <a:pPr algn="ctr"/>
            <a:r>
              <a:rPr lang="en-US" dirty="0" smtClean="0"/>
              <a:t>This display indicates  the hurricane track and intensity</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9715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Min_f120_MSLP_s170SPe2.GW4_SP20.Oct01.Fill.1by1.png"/>
          <p:cNvPicPr>
            <a:picLocks noChangeAspect="1"/>
          </p:cNvPicPr>
          <p:nvPr/>
        </p:nvPicPr>
        <p:blipFill rotWithShape="1">
          <a:blip r:embed="rId2" cstate="print">
            <a:clrChange>
              <a:clrFrom>
                <a:srgbClr val="FFFFFF"/>
              </a:clrFrom>
              <a:clrTo>
                <a:srgbClr val="FFFFFF">
                  <a:alpha val="0"/>
                </a:srgbClr>
              </a:clrTo>
            </a:clrChange>
          </a:blip>
          <a:srcRect t="22059" b="16941"/>
          <a:stretch/>
        </p:blipFill>
        <p:spPr>
          <a:xfrm>
            <a:off x="7480666" y="959777"/>
            <a:ext cx="5273637" cy="2144616"/>
          </a:xfrm>
          <a:prstGeom prst="rect">
            <a:avLst/>
          </a:prstGeom>
        </p:spPr>
      </p:pic>
      <p:pic>
        <p:nvPicPr>
          <p:cNvPr id="27" name="Picture 26" descr="Min_f120_MSLP_s170SPe2_SP20.Oct01.Fill.1by1.png"/>
          <p:cNvPicPr>
            <a:picLocks noChangeAspect="1"/>
          </p:cNvPicPr>
          <p:nvPr/>
        </p:nvPicPr>
        <p:blipFill rotWithShape="1">
          <a:blip r:embed="rId3" cstate="print">
            <a:clrChange>
              <a:clrFrom>
                <a:srgbClr val="FFFFFF"/>
              </a:clrFrom>
              <a:clrTo>
                <a:srgbClr val="FFFFFF">
                  <a:alpha val="0"/>
                </a:srgbClr>
              </a:clrTo>
            </a:clrChange>
          </a:blip>
          <a:srcRect t="23169" b="17623"/>
          <a:stretch/>
        </p:blipFill>
        <p:spPr>
          <a:xfrm>
            <a:off x="-498341" y="869051"/>
            <a:ext cx="5273637" cy="2081596"/>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2322" b="19250"/>
          <a:stretch/>
        </p:blipFill>
        <p:spPr>
          <a:xfrm>
            <a:off x="7476606" y="6311077"/>
            <a:ext cx="5277697" cy="2055748"/>
          </a:xfrm>
          <a:prstGeom prst="rect">
            <a:avLst/>
          </a:prstGeom>
        </p:spPr>
      </p:pic>
      <p:pic>
        <p:nvPicPr>
          <p:cNvPr id="13" name="Picture 12"/>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133" t="83875" r="4060" b="7625"/>
          <a:stretch/>
        </p:blipFill>
        <p:spPr>
          <a:xfrm rot="10800000" flipH="1" flipV="1">
            <a:off x="2185" y="8335016"/>
            <a:ext cx="12397341" cy="936499"/>
          </a:xfrm>
          <a:prstGeom prst="rect">
            <a:avLst/>
          </a:prstGeom>
        </p:spPr>
      </p:pic>
      <p:pic>
        <p:nvPicPr>
          <p:cNvPr id="14" name="Picture 1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21619" b="19337"/>
          <a:stretch/>
        </p:blipFill>
        <p:spPr>
          <a:xfrm>
            <a:off x="-444785" y="6311253"/>
            <a:ext cx="5277697" cy="2077454"/>
          </a:xfrm>
          <a:prstGeom prst="rect">
            <a:avLst/>
          </a:prstGeom>
        </p:spPr>
      </p:pic>
      <p:sp>
        <p:nvSpPr>
          <p:cNvPr id="19" name="TextBox 18"/>
          <p:cNvSpPr txBox="1"/>
          <p:nvPr/>
        </p:nvSpPr>
        <p:spPr>
          <a:xfrm>
            <a:off x="916117" y="5685770"/>
            <a:ext cx="2555894" cy="286927"/>
          </a:xfrm>
          <a:prstGeom prst="rect">
            <a:avLst/>
          </a:prstGeom>
          <a:noFill/>
        </p:spPr>
        <p:txBody>
          <a:bodyPr wrap="none" lIns="40583" tIns="20290" rIns="40583" bIns="20290" rtlCol="0">
            <a:spAutoFit/>
          </a:bodyPr>
          <a:lstStyle/>
          <a:p>
            <a:pPr algn="ctr"/>
            <a:r>
              <a:rPr lang="en-US" sz="1600" dirty="0"/>
              <a:t>T170 No </a:t>
            </a:r>
            <a:r>
              <a:rPr lang="en-US" sz="1600" dirty="0" err="1"/>
              <a:t>obs</a:t>
            </a:r>
            <a:r>
              <a:rPr lang="en-US" sz="1600" dirty="0"/>
              <a:t> error in radiance</a:t>
            </a:r>
          </a:p>
        </p:txBody>
      </p:sp>
      <p:sp>
        <p:nvSpPr>
          <p:cNvPr id="20" name="TextBox 19"/>
          <p:cNvSpPr txBox="1"/>
          <p:nvPr/>
        </p:nvSpPr>
        <p:spPr>
          <a:xfrm>
            <a:off x="349500" y="450972"/>
            <a:ext cx="3396367" cy="286927"/>
          </a:xfrm>
          <a:prstGeom prst="rect">
            <a:avLst/>
          </a:prstGeom>
          <a:noFill/>
        </p:spPr>
        <p:txBody>
          <a:bodyPr wrap="square" lIns="40583" tIns="20290" rIns="40583" bIns="20290" rtlCol="0">
            <a:spAutoFit/>
          </a:bodyPr>
          <a:lstStyle/>
          <a:p>
            <a:pPr algn="ctr"/>
            <a:r>
              <a:rPr lang="en-US" sz="1600" dirty="0"/>
              <a:t>T170 with large </a:t>
            </a:r>
            <a:r>
              <a:rPr lang="en-US" sz="1600" dirty="0" err="1"/>
              <a:t>obs</a:t>
            </a:r>
            <a:r>
              <a:rPr lang="en-US" sz="1600" dirty="0"/>
              <a:t> error in radiance </a:t>
            </a:r>
          </a:p>
        </p:txBody>
      </p:sp>
      <p:sp>
        <p:nvSpPr>
          <p:cNvPr id="15" name="TextBox 14"/>
          <p:cNvSpPr txBox="1"/>
          <p:nvPr/>
        </p:nvSpPr>
        <p:spPr>
          <a:xfrm>
            <a:off x="3533698" y="3190686"/>
            <a:ext cx="4952785" cy="963330"/>
          </a:xfrm>
          <a:prstGeom prst="rect">
            <a:avLst/>
          </a:prstGeom>
          <a:noFill/>
          <a:ln w="19050">
            <a:solidFill>
              <a:schemeClr val="accent1"/>
            </a:solidFill>
          </a:ln>
        </p:spPr>
        <p:txBody>
          <a:bodyPr wrap="square" lIns="40583" tIns="20290" rIns="40583" bIns="20290" rtlCol="0">
            <a:spAutoFit/>
          </a:bodyPr>
          <a:lstStyle/>
          <a:p>
            <a:pPr algn="ctr"/>
            <a:r>
              <a:rPr lang="en-US" sz="2000" dirty="0"/>
              <a:t>Minimum Mean Sea level Pressure</a:t>
            </a:r>
          </a:p>
          <a:p>
            <a:pPr algn="ctr"/>
            <a:r>
              <a:rPr lang="en-US" sz="2000" dirty="0"/>
              <a:t>The verification period  Sep28-Oct13, 2005</a:t>
            </a:r>
          </a:p>
          <a:p>
            <a:pPr algn="ctr"/>
            <a:r>
              <a:rPr lang="en-US" sz="2000" dirty="0"/>
              <a:t> 72 hour forecast evaluated at 00Z only</a:t>
            </a:r>
          </a:p>
        </p:txBody>
      </p:sp>
      <p:sp>
        <p:nvSpPr>
          <p:cNvPr id="16" name="TextBox 15"/>
          <p:cNvSpPr txBox="1"/>
          <p:nvPr/>
        </p:nvSpPr>
        <p:spPr>
          <a:xfrm>
            <a:off x="8479869" y="233658"/>
            <a:ext cx="2930107" cy="778857"/>
          </a:xfrm>
          <a:prstGeom prst="rect">
            <a:avLst/>
          </a:prstGeom>
          <a:noFill/>
        </p:spPr>
        <p:txBody>
          <a:bodyPr wrap="square" lIns="40583" tIns="20290" rIns="40583" bIns="20290" rtlCol="0">
            <a:spAutoFit/>
          </a:bodyPr>
          <a:lstStyle/>
          <a:p>
            <a:pPr algn="ctr"/>
            <a:r>
              <a:rPr lang="en-US" sz="1600" dirty="0"/>
              <a:t>T170 with large </a:t>
            </a:r>
            <a:r>
              <a:rPr lang="en-US" sz="1600" dirty="0" err="1"/>
              <a:t>obs</a:t>
            </a:r>
            <a:r>
              <a:rPr lang="en-US" sz="1600" dirty="0"/>
              <a:t> error in radiance </a:t>
            </a:r>
          </a:p>
          <a:p>
            <a:pPr algn="ctr"/>
            <a:r>
              <a:rPr lang="en-US" sz="1600" dirty="0"/>
              <a:t>DWL added</a:t>
            </a:r>
          </a:p>
        </p:txBody>
      </p:sp>
      <p:sp>
        <p:nvSpPr>
          <p:cNvPr id="18" name="TextBox 17"/>
          <p:cNvSpPr txBox="1"/>
          <p:nvPr/>
        </p:nvSpPr>
        <p:spPr>
          <a:xfrm>
            <a:off x="8469886" y="5712870"/>
            <a:ext cx="3291137" cy="532892"/>
          </a:xfrm>
          <a:prstGeom prst="rect">
            <a:avLst/>
          </a:prstGeom>
          <a:noFill/>
        </p:spPr>
        <p:txBody>
          <a:bodyPr wrap="square" lIns="40583" tIns="20290" rIns="40583" bIns="20290" rtlCol="0">
            <a:spAutoFit/>
          </a:bodyPr>
          <a:lstStyle/>
          <a:p>
            <a:pPr algn="ctr"/>
            <a:r>
              <a:rPr lang="en-US" sz="1600" dirty="0"/>
              <a:t>T170 </a:t>
            </a:r>
            <a:r>
              <a:rPr lang="en-US" sz="1600" dirty="0"/>
              <a:t> </a:t>
            </a:r>
            <a:r>
              <a:rPr lang="en-US" sz="1600" dirty="0"/>
              <a:t>no </a:t>
            </a:r>
            <a:r>
              <a:rPr lang="en-US" sz="1600" dirty="0" err="1"/>
              <a:t>obs</a:t>
            </a:r>
            <a:r>
              <a:rPr lang="en-US" sz="1600" dirty="0"/>
              <a:t> error in radiance </a:t>
            </a:r>
          </a:p>
          <a:p>
            <a:pPr algn="ctr"/>
            <a:r>
              <a:rPr lang="en-US" sz="1600" dirty="0"/>
              <a:t>DWL added</a:t>
            </a:r>
          </a:p>
        </p:txBody>
      </p:sp>
      <p:sp>
        <p:nvSpPr>
          <p:cNvPr id="2" name="TextBox 1"/>
          <p:cNvSpPr txBox="1"/>
          <p:nvPr/>
        </p:nvSpPr>
        <p:spPr>
          <a:xfrm>
            <a:off x="3873142" y="637970"/>
            <a:ext cx="4532951" cy="768640"/>
          </a:xfrm>
          <a:prstGeom prst="rect">
            <a:avLst/>
          </a:prstGeom>
          <a:noFill/>
          <a:ln w="152400">
            <a:solidFill>
              <a:srgbClr val="0070C0"/>
            </a:solidFill>
          </a:ln>
        </p:spPr>
        <p:txBody>
          <a:bodyPr wrap="square" lIns="30459" tIns="15229" rIns="30459" bIns="15229" rtlCol="0">
            <a:spAutoFit/>
          </a:bodyPr>
          <a:lstStyle/>
          <a:p>
            <a:pPr algn="ctr"/>
            <a:r>
              <a:rPr lang="en-US" b="1" dirty="0" smtClean="0"/>
              <a:t>Evaluation of observational error in radiance</a:t>
            </a:r>
            <a:endParaRPr lang="en-US" b="1" dirty="0"/>
          </a:p>
        </p:txBody>
      </p:sp>
      <p:sp>
        <p:nvSpPr>
          <p:cNvPr id="3" name="TextBox 2"/>
          <p:cNvSpPr txBox="1"/>
          <p:nvPr/>
        </p:nvSpPr>
        <p:spPr>
          <a:xfrm>
            <a:off x="4277270" y="4858218"/>
            <a:ext cx="3847170" cy="1260570"/>
          </a:xfrm>
          <a:prstGeom prst="rect">
            <a:avLst/>
          </a:prstGeom>
          <a:noFill/>
        </p:spPr>
        <p:txBody>
          <a:bodyPr wrap="square" lIns="30459" tIns="15229" rIns="30459" bIns="15229" rtlCol="0">
            <a:spAutoFit/>
          </a:bodyPr>
          <a:lstStyle/>
          <a:p>
            <a:r>
              <a:rPr lang="en-US" sz="2000" dirty="0"/>
              <a:t>Better radiance data help track and intensity  forecast.  DWL  also will improve intensity forecast s even with perfect radiance data.</a:t>
            </a:r>
            <a:endParaRPr lang="en-US" sz="2000" dirty="0"/>
          </a:p>
        </p:txBody>
      </p:sp>
      <p:sp>
        <p:nvSpPr>
          <p:cNvPr id="5" name="Down Arrow 4"/>
          <p:cNvSpPr/>
          <p:nvPr/>
        </p:nvSpPr>
        <p:spPr>
          <a:xfrm>
            <a:off x="1715664" y="3190686"/>
            <a:ext cx="664038" cy="1899171"/>
          </a:xfrm>
          <a:prstGeom prst="downArrow">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endParaRPr lang="en-US"/>
          </a:p>
        </p:txBody>
      </p:sp>
      <p:sp>
        <p:nvSpPr>
          <p:cNvPr id="6" name="TextBox 5"/>
          <p:cNvSpPr txBox="1"/>
          <p:nvPr/>
        </p:nvSpPr>
        <p:spPr>
          <a:xfrm rot="5400000">
            <a:off x="1536695" y="4168454"/>
            <a:ext cx="2133159" cy="261588"/>
          </a:xfrm>
          <a:prstGeom prst="rect">
            <a:avLst/>
          </a:prstGeom>
          <a:noFill/>
        </p:spPr>
        <p:txBody>
          <a:bodyPr wrap="square" lIns="30459" tIns="15229" rIns="30459" bIns="15229" rtlCol="0">
            <a:spAutoFit/>
          </a:bodyPr>
          <a:lstStyle/>
          <a:p>
            <a:r>
              <a:rPr lang="en-US" sz="1500" dirty="0"/>
              <a:t>Improve radiance data</a:t>
            </a:r>
            <a:endParaRPr lang="en-US" sz="1500" dirty="0"/>
          </a:p>
        </p:txBody>
      </p:sp>
      <p:sp>
        <p:nvSpPr>
          <p:cNvPr id="7" name="Right Arrow 6"/>
          <p:cNvSpPr/>
          <p:nvPr/>
        </p:nvSpPr>
        <p:spPr>
          <a:xfrm>
            <a:off x="5292638" y="1736495"/>
            <a:ext cx="1752524" cy="806438"/>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r>
              <a:rPr lang="en-US" dirty="0" smtClean="0">
                <a:solidFill>
                  <a:schemeClr val="tx1"/>
                </a:solidFill>
              </a:rPr>
              <a:t>Add DWL</a:t>
            </a:r>
            <a:endParaRPr lang="en-US" dirty="0">
              <a:solidFill>
                <a:schemeClr val="tx1"/>
              </a:solidFill>
            </a:endParaRPr>
          </a:p>
        </p:txBody>
      </p:sp>
      <p:sp>
        <p:nvSpPr>
          <p:cNvPr id="28" name="Right Arrow 27"/>
          <p:cNvSpPr/>
          <p:nvPr/>
        </p:nvSpPr>
        <p:spPr>
          <a:xfrm>
            <a:off x="5346538" y="6935732"/>
            <a:ext cx="1752524" cy="806438"/>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r>
              <a:rPr lang="en-US" dirty="0" smtClean="0">
                <a:solidFill>
                  <a:schemeClr val="tx1"/>
                </a:solidFill>
              </a:rPr>
              <a:t>Add DWL</a:t>
            </a:r>
            <a:endParaRPr lang="en-US" dirty="0">
              <a:solidFill>
                <a:schemeClr val="tx1"/>
              </a:solidFill>
            </a:endParaRPr>
          </a:p>
        </p:txBody>
      </p:sp>
      <p:sp>
        <p:nvSpPr>
          <p:cNvPr id="32" name="Down Arrow 31"/>
          <p:cNvSpPr/>
          <p:nvPr/>
        </p:nvSpPr>
        <p:spPr>
          <a:xfrm>
            <a:off x="9778026" y="3226227"/>
            <a:ext cx="664038" cy="1899171"/>
          </a:xfrm>
          <a:prstGeom prst="downArrow">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endParaRPr lang="en-US"/>
          </a:p>
        </p:txBody>
      </p:sp>
      <p:sp>
        <p:nvSpPr>
          <p:cNvPr id="31" name="TextBox 30"/>
          <p:cNvSpPr txBox="1"/>
          <p:nvPr/>
        </p:nvSpPr>
        <p:spPr>
          <a:xfrm rot="5400000">
            <a:off x="9610490" y="4132034"/>
            <a:ext cx="2205999" cy="261588"/>
          </a:xfrm>
          <a:prstGeom prst="rect">
            <a:avLst/>
          </a:prstGeom>
          <a:noFill/>
        </p:spPr>
        <p:txBody>
          <a:bodyPr wrap="square" lIns="30459" tIns="15229" rIns="30459" bIns="15229" rtlCol="0">
            <a:spAutoFit/>
          </a:bodyPr>
          <a:lstStyle/>
          <a:p>
            <a:r>
              <a:rPr lang="en-US" sz="1500" dirty="0"/>
              <a:t>Improve radiance data</a:t>
            </a:r>
            <a:endParaRPr lang="en-US" sz="1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09715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8000" b="25750"/>
          <a:stretch/>
        </p:blipFill>
        <p:spPr>
          <a:xfrm>
            <a:off x="-330100" y="1919211"/>
            <a:ext cx="5181375" cy="1595996"/>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8685" b="26513"/>
          <a:stretch/>
        </p:blipFill>
        <p:spPr>
          <a:xfrm>
            <a:off x="7207201" y="4949781"/>
            <a:ext cx="5181375" cy="1546051"/>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7979" b="26383"/>
          <a:stretch/>
        </p:blipFill>
        <p:spPr>
          <a:xfrm>
            <a:off x="6956672" y="2663590"/>
            <a:ext cx="5181375" cy="1574888"/>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8283" b="26520"/>
          <a:stretch/>
        </p:blipFill>
        <p:spPr>
          <a:xfrm>
            <a:off x="2836320" y="3292086"/>
            <a:ext cx="5181375" cy="1559673"/>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8500" b="26000"/>
          <a:stretch/>
        </p:blipFill>
        <p:spPr>
          <a:xfrm>
            <a:off x="-358925" y="4287813"/>
            <a:ext cx="5181375" cy="1570115"/>
          </a:xfrm>
          <a:prstGeom prst="rect">
            <a:avLst/>
          </a:prstGeom>
        </p:spPr>
      </p:pic>
      <p:pic>
        <p:nvPicPr>
          <p:cNvPr id="7" name="Picture 6"/>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734" t="29434" r="2734" b="25961"/>
          <a:stretch/>
        </p:blipFill>
        <p:spPr>
          <a:xfrm>
            <a:off x="2750996" y="5020890"/>
            <a:ext cx="5181375" cy="1539239"/>
          </a:xfrm>
          <a:prstGeom prst="rect">
            <a:avLst/>
          </a:prstGeom>
        </p:spPr>
      </p:pic>
      <p:pic>
        <p:nvPicPr>
          <p:cNvPr id="8" name="Picture 7"/>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29250" b="27000"/>
          <a:stretch/>
        </p:blipFill>
        <p:spPr>
          <a:xfrm>
            <a:off x="-270114" y="6745620"/>
            <a:ext cx="5181375" cy="1509727"/>
          </a:xfrm>
          <a:prstGeom prst="rect">
            <a:avLst/>
          </a:prstGeom>
        </p:spPr>
      </p:pic>
      <p:pic>
        <p:nvPicPr>
          <p:cNvPr id="9" name="Picture 8"/>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29251" b="26999"/>
          <a:stretch/>
        </p:blipFill>
        <p:spPr>
          <a:xfrm>
            <a:off x="2836320" y="6729260"/>
            <a:ext cx="5181375" cy="1509726"/>
          </a:xfrm>
          <a:prstGeom prst="rect">
            <a:avLst/>
          </a:prstGeom>
        </p:spPr>
      </p:pic>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794" t="73571" r="16227" b="20982"/>
          <a:stretch/>
        </p:blipFill>
        <p:spPr>
          <a:xfrm>
            <a:off x="202296" y="8500532"/>
            <a:ext cx="11531099" cy="633943"/>
          </a:xfrm>
          <a:prstGeom prst="rect">
            <a:avLst/>
          </a:prstGeom>
        </p:spPr>
      </p:pic>
      <p:pic>
        <p:nvPicPr>
          <p:cNvPr id="11" name="Picture 10"/>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28618" b="26579"/>
          <a:stretch/>
        </p:blipFill>
        <p:spPr>
          <a:xfrm>
            <a:off x="2836320" y="1576904"/>
            <a:ext cx="5181375" cy="1546051"/>
          </a:xfrm>
          <a:prstGeom prst="rect">
            <a:avLst/>
          </a:prstGeom>
        </p:spPr>
      </p:pic>
      <p:sp>
        <p:nvSpPr>
          <p:cNvPr id="12" name="TextBox 11"/>
          <p:cNvSpPr txBox="1"/>
          <p:nvPr/>
        </p:nvSpPr>
        <p:spPr>
          <a:xfrm>
            <a:off x="4388937" y="897993"/>
            <a:ext cx="2076141" cy="645657"/>
          </a:xfrm>
          <a:prstGeom prst="rect">
            <a:avLst/>
          </a:prstGeom>
          <a:noFill/>
        </p:spPr>
        <p:txBody>
          <a:bodyPr wrap="none" lIns="30459" tIns="15229" rIns="30459" bIns="15229" rtlCol="0">
            <a:spAutoFit/>
          </a:bodyPr>
          <a:lstStyle/>
          <a:p>
            <a:pPr algn="ctr"/>
            <a:r>
              <a:rPr lang="en-US" sz="2000" dirty="0"/>
              <a:t>Improvement by </a:t>
            </a:r>
          </a:p>
          <a:p>
            <a:pPr algn="ctr"/>
            <a:r>
              <a:rPr lang="en-US" sz="2000" dirty="0"/>
              <a:t>Adding GWOS DWL</a:t>
            </a:r>
            <a:endParaRPr lang="en-US" sz="2000" dirty="0"/>
          </a:p>
        </p:txBody>
      </p:sp>
      <p:sp>
        <p:nvSpPr>
          <p:cNvPr id="13" name="TextBox 12"/>
          <p:cNvSpPr txBox="1"/>
          <p:nvPr/>
        </p:nvSpPr>
        <p:spPr>
          <a:xfrm>
            <a:off x="5335599" y="2180829"/>
            <a:ext cx="576094" cy="338202"/>
          </a:xfrm>
          <a:prstGeom prst="rect">
            <a:avLst/>
          </a:prstGeom>
          <a:noFill/>
        </p:spPr>
        <p:txBody>
          <a:bodyPr wrap="none" lIns="30459" tIns="15229" rIns="30459" bIns="15229" rtlCol="0">
            <a:spAutoFit/>
          </a:bodyPr>
          <a:lstStyle/>
          <a:p>
            <a:r>
              <a:rPr lang="en-US" sz="2000" dirty="0"/>
              <a:t>T126</a:t>
            </a:r>
            <a:endParaRPr lang="en-US" sz="2000" dirty="0"/>
          </a:p>
        </p:txBody>
      </p:sp>
      <p:sp>
        <p:nvSpPr>
          <p:cNvPr id="15" name="TextBox 14"/>
          <p:cNvSpPr txBox="1"/>
          <p:nvPr/>
        </p:nvSpPr>
        <p:spPr>
          <a:xfrm>
            <a:off x="5335599" y="4069377"/>
            <a:ext cx="576094" cy="338202"/>
          </a:xfrm>
          <a:prstGeom prst="rect">
            <a:avLst/>
          </a:prstGeom>
          <a:noFill/>
        </p:spPr>
        <p:txBody>
          <a:bodyPr wrap="none" lIns="30459" tIns="15229" rIns="30459" bIns="15229" rtlCol="0">
            <a:spAutoFit/>
          </a:bodyPr>
          <a:lstStyle/>
          <a:p>
            <a:r>
              <a:rPr lang="en-US" sz="2000" dirty="0"/>
              <a:t>T170</a:t>
            </a:r>
            <a:endParaRPr lang="en-US" sz="2000" dirty="0"/>
          </a:p>
        </p:txBody>
      </p:sp>
      <p:sp>
        <p:nvSpPr>
          <p:cNvPr id="16" name="TextBox 15"/>
          <p:cNvSpPr txBox="1"/>
          <p:nvPr/>
        </p:nvSpPr>
        <p:spPr>
          <a:xfrm>
            <a:off x="5341684" y="5621408"/>
            <a:ext cx="576094" cy="338202"/>
          </a:xfrm>
          <a:prstGeom prst="rect">
            <a:avLst/>
          </a:prstGeom>
          <a:noFill/>
        </p:spPr>
        <p:txBody>
          <a:bodyPr wrap="none" lIns="30459" tIns="15229" rIns="30459" bIns="15229" rtlCol="0">
            <a:spAutoFit/>
          </a:bodyPr>
          <a:lstStyle/>
          <a:p>
            <a:r>
              <a:rPr lang="en-US" sz="2000" dirty="0"/>
              <a:t>T254</a:t>
            </a:r>
            <a:endParaRPr lang="en-US" sz="2000" dirty="0"/>
          </a:p>
        </p:txBody>
      </p:sp>
      <p:sp>
        <p:nvSpPr>
          <p:cNvPr id="17" name="TextBox 16"/>
          <p:cNvSpPr txBox="1"/>
          <p:nvPr/>
        </p:nvSpPr>
        <p:spPr>
          <a:xfrm>
            <a:off x="5335599" y="7432742"/>
            <a:ext cx="576094" cy="338202"/>
          </a:xfrm>
          <a:prstGeom prst="rect">
            <a:avLst/>
          </a:prstGeom>
          <a:noFill/>
        </p:spPr>
        <p:txBody>
          <a:bodyPr wrap="none" lIns="30459" tIns="15229" rIns="30459" bIns="15229" rtlCol="0">
            <a:spAutoFit/>
          </a:bodyPr>
          <a:lstStyle/>
          <a:p>
            <a:r>
              <a:rPr lang="en-US" sz="2000" dirty="0"/>
              <a:t>T382</a:t>
            </a:r>
            <a:endParaRPr lang="en-US" sz="2000" dirty="0"/>
          </a:p>
        </p:txBody>
      </p:sp>
      <p:sp>
        <p:nvSpPr>
          <p:cNvPr id="18" name="TextBox 17"/>
          <p:cNvSpPr txBox="1"/>
          <p:nvPr/>
        </p:nvSpPr>
        <p:spPr>
          <a:xfrm>
            <a:off x="1263860" y="1633562"/>
            <a:ext cx="634334" cy="338202"/>
          </a:xfrm>
          <a:prstGeom prst="rect">
            <a:avLst/>
          </a:prstGeom>
          <a:noFill/>
        </p:spPr>
        <p:txBody>
          <a:bodyPr wrap="none" lIns="30459" tIns="15229" rIns="30459" bIns="15229" rtlCol="0">
            <a:spAutoFit/>
          </a:bodyPr>
          <a:lstStyle/>
          <a:p>
            <a:r>
              <a:rPr lang="en-US" sz="2000" dirty="0"/>
              <a:t>T126 </a:t>
            </a:r>
            <a:endParaRPr lang="en-US" sz="2000" dirty="0"/>
          </a:p>
        </p:txBody>
      </p:sp>
      <p:sp>
        <p:nvSpPr>
          <p:cNvPr id="19" name="Right Arrow 18"/>
          <p:cNvSpPr/>
          <p:nvPr/>
        </p:nvSpPr>
        <p:spPr>
          <a:xfrm>
            <a:off x="2097526" y="1721974"/>
            <a:ext cx="326122" cy="16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endParaRPr lang="en-US"/>
          </a:p>
        </p:txBody>
      </p:sp>
      <p:sp>
        <p:nvSpPr>
          <p:cNvPr id="20" name="TextBox 19"/>
          <p:cNvSpPr txBox="1"/>
          <p:nvPr/>
        </p:nvSpPr>
        <p:spPr>
          <a:xfrm>
            <a:off x="2559733" y="1633562"/>
            <a:ext cx="576094" cy="338202"/>
          </a:xfrm>
          <a:prstGeom prst="rect">
            <a:avLst/>
          </a:prstGeom>
          <a:noFill/>
        </p:spPr>
        <p:txBody>
          <a:bodyPr wrap="none" lIns="30459" tIns="15229" rIns="30459" bIns="15229" rtlCol="0">
            <a:spAutoFit/>
          </a:bodyPr>
          <a:lstStyle/>
          <a:p>
            <a:r>
              <a:rPr lang="en-US" sz="2000" dirty="0"/>
              <a:t>T170</a:t>
            </a:r>
            <a:endParaRPr lang="en-US" sz="2000" dirty="0"/>
          </a:p>
        </p:txBody>
      </p:sp>
      <p:sp>
        <p:nvSpPr>
          <p:cNvPr id="21" name="TextBox 20"/>
          <p:cNvSpPr txBox="1"/>
          <p:nvPr/>
        </p:nvSpPr>
        <p:spPr>
          <a:xfrm>
            <a:off x="1113834" y="746903"/>
            <a:ext cx="2235857" cy="645657"/>
          </a:xfrm>
          <a:prstGeom prst="rect">
            <a:avLst/>
          </a:prstGeom>
          <a:noFill/>
        </p:spPr>
        <p:txBody>
          <a:bodyPr wrap="none" lIns="30459" tIns="15229" rIns="30459" bIns="15229" rtlCol="0">
            <a:spAutoFit/>
          </a:bodyPr>
          <a:lstStyle/>
          <a:p>
            <a:pPr algn="ctr"/>
            <a:r>
              <a:rPr lang="en-US" sz="2000" dirty="0"/>
              <a:t>Improvement by </a:t>
            </a:r>
          </a:p>
          <a:p>
            <a:pPr algn="ctr"/>
            <a:r>
              <a:rPr lang="en-US" sz="2000" dirty="0"/>
              <a:t>Increasing resolution</a:t>
            </a:r>
            <a:endParaRPr lang="en-US" sz="2000" dirty="0"/>
          </a:p>
        </p:txBody>
      </p:sp>
      <p:sp>
        <p:nvSpPr>
          <p:cNvPr id="25" name="TextBox 24"/>
          <p:cNvSpPr txBox="1"/>
          <p:nvPr/>
        </p:nvSpPr>
        <p:spPr>
          <a:xfrm>
            <a:off x="1321272" y="3926322"/>
            <a:ext cx="634334" cy="338202"/>
          </a:xfrm>
          <a:prstGeom prst="rect">
            <a:avLst/>
          </a:prstGeom>
          <a:noFill/>
        </p:spPr>
        <p:txBody>
          <a:bodyPr wrap="none" lIns="30459" tIns="15229" rIns="30459" bIns="15229" rtlCol="0">
            <a:spAutoFit/>
          </a:bodyPr>
          <a:lstStyle/>
          <a:p>
            <a:r>
              <a:rPr lang="en-US" sz="2000" dirty="0"/>
              <a:t>T170 </a:t>
            </a:r>
            <a:endParaRPr lang="en-US" sz="2000" dirty="0"/>
          </a:p>
        </p:txBody>
      </p:sp>
      <p:sp>
        <p:nvSpPr>
          <p:cNvPr id="26" name="Right Arrow 25"/>
          <p:cNvSpPr/>
          <p:nvPr/>
        </p:nvSpPr>
        <p:spPr>
          <a:xfrm>
            <a:off x="2154938" y="4014735"/>
            <a:ext cx="326122" cy="16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endParaRPr lang="en-US"/>
          </a:p>
        </p:txBody>
      </p:sp>
      <p:sp>
        <p:nvSpPr>
          <p:cNvPr id="27" name="TextBox 26"/>
          <p:cNvSpPr txBox="1"/>
          <p:nvPr/>
        </p:nvSpPr>
        <p:spPr>
          <a:xfrm>
            <a:off x="2617145" y="3926322"/>
            <a:ext cx="576094" cy="338202"/>
          </a:xfrm>
          <a:prstGeom prst="rect">
            <a:avLst/>
          </a:prstGeom>
          <a:noFill/>
        </p:spPr>
        <p:txBody>
          <a:bodyPr wrap="none" lIns="30459" tIns="15229" rIns="30459" bIns="15229" rtlCol="0">
            <a:spAutoFit/>
          </a:bodyPr>
          <a:lstStyle/>
          <a:p>
            <a:r>
              <a:rPr lang="en-US" sz="2000" dirty="0"/>
              <a:t>T254</a:t>
            </a:r>
            <a:endParaRPr lang="en-US" sz="2000" dirty="0"/>
          </a:p>
        </p:txBody>
      </p:sp>
      <p:sp>
        <p:nvSpPr>
          <p:cNvPr id="28" name="TextBox 27"/>
          <p:cNvSpPr txBox="1"/>
          <p:nvPr/>
        </p:nvSpPr>
        <p:spPr>
          <a:xfrm>
            <a:off x="1372070" y="6407419"/>
            <a:ext cx="634334" cy="338202"/>
          </a:xfrm>
          <a:prstGeom prst="rect">
            <a:avLst/>
          </a:prstGeom>
          <a:noFill/>
        </p:spPr>
        <p:txBody>
          <a:bodyPr wrap="none" lIns="30459" tIns="15229" rIns="30459" bIns="15229" rtlCol="0">
            <a:spAutoFit/>
          </a:bodyPr>
          <a:lstStyle/>
          <a:p>
            <a:r>
              <a:rPr lang="en-US" sz="2000" dirty="0"/>
              <a:t>T254 </a:t>
            </a:r>
            <a:endParaRPr lang="en-US" sz="2000" dirty="0"/>
          </a:p>
        </p:txBody>
      </p:sp>
      <p:sp>
        <p:nvSpPr>
          <p:cNvPr id="29" name="Right Arrow 28"/>
          <p:cNvSpPr/>
          <p:nvPr/>
        </p:nvSpPr>
        <p:spPr>
          <a:xfrm>
            <a:off x="2205736" y="6495831"/>
            <a:ext cx="326122" cy="16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30459" tIns="15229" rIns="30459" bIns="15229" rtlCol="0" anchor="ctr"/>
          <a:lstStyle/>
          <a:p>
            <a:pPr algn="ctr"/>
            <a:endParaRPr lang="en-US"/>
          </a:p>
        </p:txBody>
      </p:sp>
      <p:sp>
        <p:nvSpPr>
          <p:cNvPr id="30" name="TextBox 29"/>
          <p:cNvSpPr txBox="1"/>
          <p:nvPr/>
        </p:nvSpPr>
        <p:spPr>
          <a:xfrm>
            <a:off x="2667943" y="6407419"/>
            <a:ext cx="576094" cy="338202"/>
          </a:xfrm>
          <a:prstGeom prst="rect">
            <a:avLst/>
          </a:prstGeom>
          <a:noFill/>
        </p:spPr>
        <p:txBody>
          <a:bodyPr wrap="none" lIns="30459" tIns="15229" rIns="30459" bIns="15229" rtlCol="0">
            <a:spAutoFit/>
          </a:bodyPr>
          <a:lstStyle/>
          <a:p>
            <a:r>
              <a:rPr lang="en-US" sz="2000" dirty="0"/>
              <a:t>T382</a:t>
            </a:r>
            <a:endParaRPr lang="en-US" sz="2000" dirty="0"/>
          </a:p>
        </p:txBody>
      </p:sp>
      <p:sp>
        <p:nvSpPr>
          <p:cNvPr id="31" name="TextBox 30"/>
          <p:cNvSpPr txBox="1"/>
          <p:nvPr/>
        </p:nvSpPr>
        <p:spPr>
          <a:xfrm>
            <a:off x="8062725" y="2088592"/>
            <a:ext cx="3118956" cy="522675"/>
          </a:xfrm>
          <a:prstGeom prst="rect">
            <a:avLst/>
          </a:prstGeom>
          <a:noFill/>
        </p:spPr>
        <p:txBody>
          <a:bodyPr wrap="square" lIns="30459" tIns="15229" rIns="30459" bIns="15229" rtlCol="0">
            <a:spAutoFit/>
          </a:bodyPr>
          <a:lstStyle/>
          <a:p>
            <a:r>
              <a:rPr lang="en-US" sz="1600" dirty="0"/>
              <a:t>Improvement by adding GWOS DWL to radiance data with large </a:t>
            </a:r>
            <a:r>
              <a:rPr lang="en-US" sz="1600" dirty="0" err="1"/>
              <a:t>obs</a:t>
            </a:r>
            <a:r>
              <a:rPr lang="en-US" sz="1600" dirty="0"/>
              <a:t> error</a:t>
            </a:r>
            <a:endParaRPr lang="en-US" sz="1600" dirty="0"/>
          </a:p>
        </p:txBody>
      </p:sp>
      <p:sp>
        <p:nvSpPr>
          <p:cNvPr id="32" name="TextBox 31"/>
          <p:cNvSpPr txBox="1"/>
          <p:nvPr/>
        </p:nvSpPr>
        <p:spPr>
          <a:xfrm>
            <a:off x="7770816" y="4198559"/>
            <a:ext cx="3778600" cy="768640"/>
          </a:xfrm>
          <a:prstGeom prst="rect">
            <a:avLst/>
          </a:prstGeom>
          <a:noFill/>
        </p:spPr>
        <p:txBody>
          <a:bodyPr wrap="square" lIns="30459" tIns="15229" rIns="30459" bIns="15229" rtlCol="0">
            <a:spAutoFit/>
          </a:bodyPr>
          <a:lstStyle/>
          <a:p>
            <a:r>
              <a:rPr lang="en-US" sz="1600" dirty="0"/>
              <a:t>Improvement by removing </a:t>
            </a:r>
            <a:r>
              <a:rPr lang="en-US" sz="1600" dirty="0" err="1"/>
              <a:t>obs</a:t>
            </a:r>
            <a:r>
              <a:rPr lang="en-US" sz="1600" dirty="0"/>
              <a:t> error of radiance data.  Blue indicate positive impact of random error.</a:t>
            </a:r>
            <a:endParaRPr lang="en-US" sz="1600" dirty="0"/>
          </a:p>
        </p:txBody>
      </p:sp>
      <p:sp>
        <p:nvSpPr>
          <p:cNvPr id="36" name="TextBox 35"/>
          <p:cNvSpPr txBox="1"/>
          <p:nvPr/>
        </p:nvSpPr>
        <p:spPr>
          <a:xfrm>
            <a:off x="8070764" y="329856"/>
            <a:ext cx="3962228" cy="1516751"/>
          </a:xfrm>
          <a:prstGeom prst="rect">
            <a:avLst/>
          </a:prstGeom>
          <a:solidFill>
            <a:schemeClr val="bg1"/>
          </a:solidFill>
          <a:ln w="114300">
            <a:solidFill>
              <a:srgbClr val="00B050"/>
            </a:solidFill>
          </a:ln>
        </p:spPr>
        <p:txBody>
          <a:bodyPr wrap="square" lIns="40583" tIns="20290" rIns="40583" bIns="20290" rtlCol="0">
            <a:spAutoFit/>
          </a:bodyPr>
          <a:lstStyle/>
          <a:p>
            <a:pPr algn="ctr"/>
            <a:r>
              <a:rPr lang="en-US" dirty="0" smtClean="0"/>
              <a:t>The verification period </a:t>
            </a:r>
            <a:endParaRPr lang="en-US" dirty="0"/>
          </a:p>
          <a:p>
            <a:pPr algn="ctr"/>
            <a:r>
              <a:rPr lang="en-US" dirty="0" smtClean="0"/>
              <a:t> Sep28-Oct13, 2005</a:t>
            </a:r>
          </a:p>
          <a:p>
            <a:pPr algn="ctr"/>
            <a:r>
              <a:rPr lang="en-US" dirty="0"/>
              <a:t>i</a:t>
            </a:r>
            <a:r>
              <a:rPr lang="en-US" dirty="0" smtClean="0"/>
              <a:t>n  72 hour forecast</a:t>
            </a:r>
          </a:p>
          <a:p>
            <a:pPr algn="ctr"/>
            <a:r>
              <a:rPr lang="en-US" dirty="0" smtClean="0"/>
              <a:t>Evaluated at 00Z only</a:t>
            </a:r>
          </a:p>
        </p:txBody>
      </p:sp>
      <p:sp>
        <p:nvSpPr>
          <p:cNvPr id="37" name="TextBox 36"/>
          <p:cNvSpPr txBox="1"/>
          <p:nvPr/>
        </p:nvSpPr>
        <p:spPr>
          <a:xfrm>
            <a:off x="1113834" y="148980"/>
            <a:ext cx="6028568" cy="522675"/>
          </a:xfrm>
          <a:prstGeom prst="rect">
            <a:avLst/>
          </a:prstGeom>
          <a:noFill/>
          <a:ln w="152400">
            <a:solidFill>
              <a:srgbClr val="0070C0"/>
            </a:solidFill>
          </a:ln>
        </p:spPr>
        <p:txBody>
          <a:bodyPr wrap="none" lIns="30459" tIns="15229" rIns="30459" bIns="15229" rtlCol="0">
            <a:spAutoFit/>
          </a:bodyPr>
          <a:lstStyle/>
          <a:p>
            <a:r>
              <a:rPr lang="en-US" sz="3200" dirty="0"/>
              <a:t>Impact of resolution vs. GWOS DWL</a:t>
            </a:r>
            <a:endParaRPr lang="en-US" sz="3200" dirty="0"/>
          </a:p>
        </p:txBody>
      </p:sp>
      <p:sp>
        <p:nvSpPr>
          <p:cNvPr id="14" name="TextBox 13"/>
          <p:cNvSpPr txBox="1"/>
          <p:nvPr/>
        </p:nvSpPr>
        <p:spPr>
          <a:xfrm>
            <a:off x="7323192" y="6564191"/>
            <a:ext cx="4062827" cy="1568025"/>
          </a:xfrm>
          <a:prstGeom prst="rect">
            <a:avLst/>
          </a:prstGeom>
          <a:noFill/>
          <a:ln w="28575">
            <a:solidFill>
              <a:srgbClr val="00B050"/>
            </a:solidFill>
          </a:ln>
        </p:spPr>
        <p:txBody>
          <a:bodyPr wrap="square" lIns="30459" tIns="15229" rIns="30459" bIns="15229" rtlCol="0">
            <a:spAutoFit/>
          </a:bodyPr>
          <a:lstStyle/>
          <a:p>
            <a:r>
              <a:rPr lang="en-US" sz="2000" b="1" dirty="0"/>
              <a:t>More verification planned.</a:t>
            </a:r>
          </a:p>
          <a:p>
            <a:endParaRPr lang="en-US" sz="2000" b="1" dirty="0"/>
          </a:p>
          <a:p>
            <a:r>
              <a:rPr lang="en-US" sz="2000" dirty="0"/>
              <a:t>Add forecast from 12z.  Try  DWL with other configuration.   </a:t>
            </a:r>
          </a:p>
          <a:p>
            <a:r>
              <a:rPr lang="en-US" sz="2000" dirty="0"/>
              <a:t>Produce hurricane track diagnostics.</a:t>
            </a:r>
            <a:endParaRPr lang="en-US" sz="2000" dirty="0"/>
          </a:p>
        </p:txBody>
      </p:sp>
      <p:sp>
        <p:nvSpPr>
          <p:cNvPr id="22" name="Slide Number Placeholder 2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78206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095" y="355229"/>
            <a:ext cx="5765549" cy="8311528"/>
          </a:xfrm>
          <a:prstGeom prst="rect">
            <a:avLst/>
          </a:prstGeom>
          <a:noFill/>
          <a:ln w="38100">
            <a:solidFill>
              <a:srgbClr val="0070C0"/>
            </a:solidFill>
          </a:ln>
        </p:spPr>
        <p:txBody>
          <a:bodyPr wrap="square" lIns="40583" tIns="20290" rIns="40583" bIns="20290" rtlCol="0">
            <a:spAutoFit/>
          </a:bodyPr>
          <a:lstStyle/>
          <a:p>
            <a:r>
              <a:rPr lang="en-US" sz="3200" b="1" dirty="0">
                <a:latin typeface="Times New Roman" pitchFamily="18" charset="0"/>
                <a:cs typeface="Times New Roman" pitchFamily="18" charset="0"/>
              </a:rPr>
              <a:t>Summary and discussion</a:t>
            </a:r>
          </a:p>
          <a:p>
            <a:endParaRPr lang="en-US" sz="2200" dirty="0"/>
          </a:p>
          <a:p>
            <a:r>
              <a:rPr lang="en-US" sz="2200" dirty="0"/>
              <a:t>OSSE with control observation without observational error is useful to provide initial outlook of the data impact in large scale.  Adding random error can have a  positive impact.</a:t>
            </a:r>
          </a:p>
          <a:p>
            <a:r>
              <a:rPr lang="en-US" sz="2200" dirty="0"/>
              <a:t> </a:t>
            </a:r>
          </a:p>
          <a:p>
            <a:r>
              <a:rPr lang="en-US" sz="2200" dirty="0"/>
              <a:t>DWL improves both intensity and location of a hurricane at all resolution eve with perfect control observation.  </a:t>
            </a:r>
          </a:p>
          <a:p>
            <a:endParaRPr lang="en-US" sz="2200" dirty="0"/>
          </a:p>
          <a:p>
            <a:r>
              <a:rPr lang="en-US" sz="2200" dirty="0"/>
              <a:t>Adding DWL is  more effective than increasing model resolution </a:t>
            </a:r>
            <a:r>
              <a:rPr lang="en-US" sz="2200" dirty="0"/>
              <a:t>i</a:t>
            </a:r>
            <a:r>
              <a:rPr lang="en-US" sz="2200" dirty="0"/>
              <a:t>n Spring Hemisphere.</a:t>
            </a:r>
          </a:p>
          <a:p>
            <a:endParaRPr lang="en-US" sz="2200" dirty="0"/>
          </a:p>
          <a:p>
            <a:r>
              <a:rPr lang="en-US" sz="2200" dirty="0"/>
              <a:t>In Northern  hemisphere,  increasing model resolution will be more effective in large scale </a:t>
            </a:r>
            <a:r>
              <a:rPr lang="en-US" sz="2200" dirty="0"/>
              <a:t>forecast. </a:t>
            </a:r>
            <a:r>
              <a:rPr lang="en-US" sz="2200" dirty="0"/>
              <a:t> Improvement </a:t>
            </a:r>
            <a:r>
              <a:rPr lang="en-US" sz="2200" dirty="0"/>
              <a:t>due to adding DWL is mainly over hurricane.</a:t>
            </a:r>
          </a:p>
          <a:p>
            <a:endParaRPr lang="en-US" sz="2200" dirty="0"/>
          </a:p>
          <a:p>
            <a:r>
              <a:rPr lang="en-US" sz="2200" dirty="0"/>
              <a:t>At least T170 resolution is required to utilize DWL data for hurricane forecast .</a:t>
            </a:r>
            <a:r>
              <a:rPr lang="en-US" sz="2200" dirty="0"/>
              <a:t> </a:t>
            </a:r>
            <a:r>
              <a:rPr lang="en-US" sz="2200" dirty="0"/>
              <a:t>Impact of DWL is larger in T254 than in T170 model forecast but reduced  in T382 model forecast with T511 Nature run.</a:t>
            </a:r>
            <a:endParaRPr lang="en-US" sz="2200" dirty="0"/>
          </a:p>
        </p:txBody>
      </p:sp>
      <p:sp>
        <p:nvSpPr>
          <p:cNvPr id="3" name="TextBox 2"/>
          <p:cNvSpPr txBox="1"/>
          <p:nvPr/>
        </p:nvSpPr>
        <p:spPr>
          <a:xfrm>
            <a:off x="6625041" y="6444880"/>
            <a:ext cx="2580634" cy="399633"/>
          </a:xfrm>
          <a:prstGeom prst="rect">
            <a:avLst/>
          </a:prstGeom>
          <a:solidFill>
            <a:schemeClr val="accent5">
              <a:lumMod val="20000"/>
              <a:lumOff val="80000"/>
            </a:schemeClr>
          </a:solidFill>
          <a:ln w="76200" cap="flat" cmpd="dbl" algn="ctr">
            <a:solidFill>
              <a:srgbClr val="002060"/>
            </a:solidFill>
            <a:prstDash val="solid"/>
            <a:round/>
            <a:headEnd type="none" w="med" len="med"/>
            <a:tailEnd type="none" w="med" len="med"/>
          </a:ln>
        </p:spPr>
        <p:txBody>
          <a:bodyPr wrap="none" lIns="30459" tIns="15229" rIns="30459" bIns="15229">
            <a:spAutoFit/>
          </a:bodyPr>
          <a:lstStyle/>
          <a:p>
            <a:pPr eaLnBrk="0" hangingPunct="0">
              <a:defRPr/>
            </a:pPr>
            <a:r>
              <a:rPr lang="en-US" dirty="0">
                <a:latin typeface="Arial" pitchFamily="-112" charset="0"/>
                <a:ea typeface="+mn-ea"/>
              </a:rPr>
              <a:t>Acknowledgement</a:t>
            </a:r>
          </a:p>
        </p:txBody>
      </p:sp>
      <p:sp>
        <p:nvSpPr>
          <p:cNvPr id="4" name="TextBox 9"/>
          <p:cNvSpPr txBox="1">
            <a:spLocks noChangeArrowheads="1"/>
          </p:cNvSpPr>
          <p:nvPr/>
        </p:nvSpPr>
        <p:spPr bwMode="auto">
          <a:xfrm>
            <a:off x="6521431" y="6871838"/>
            <a:ext cx="5105178" cy="126057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0459" tIns="15229" rIns="30459" bIns="15229">
            <a:spAutoFit/>
          </a:bodyPr>
          <a:lstStyle>
            <a:lvl1pPr eaLnBrk="0" hangingPunct="0">
              <a:defRPr sz="7200">
                <a:solidFill>
                  <a:schemeClr val="tx1"/>
                </a:solidFill>
                <a:latin typeface="Arial" pitchFamily="34" charset="0"/>
                <a:ea typeface="MS PGothic" pitchFamily="34" charset="-128"/>
              </a:defRPr>
            </a:lvl1pPr>
            <a:lvl2pPr marL="37931725" indent="-37474525" eaLnBrk="0" hangingPunct="0">
              <a:defRPr sz="7200">
                <a:solidFill>
                  <a:schemeClr val="tx1"/>
                </a:solidFill>
                <a:latin typeface="Arial" pitchFamily="34" charset="0"/>
                <a:ea typeface="MS PGothic" pitchFamily="34" charset="-128"/>
              </a:defRPr>
            </a:lvl2pPr>
            <a:lvl3pPr eaLnBrk="0" hangingPunct="0">
              <a:defRPr sz="7200">
                <a:solidFill>
                  <a:schemeClr val="tx1"/>
                </a:solidFill>
                <a:latin typeface="Arial" pitchFamily="34" charset="0"/>
                <a:ea typeface="MS PGothic" pitchFamily="34" charset="-128"/>
              </a:defRPr>
            </a:lvl3pPr>
            <a:lvl4pPr eaLnBrk="0" hangingPunct="0">
              <a:defRPr sz="7200">
                <a:solidFill>
                  <a:schemeClr val="tx1"/>
                </a:solidFill>
                <a:latin typeface="Arial" pitchFamily="34" charset="0"/>
                <a:ea typeface="MS PGothic" pitchFamily="34" charset="-128"/>
              </a:defRPr>
            </a:lvl4pPr>
            <a:lvl5pPr eaLnBrk="0" hangingPunct="0">
              <a:defRPr sz="7200">
                <a:solidFill>
                  <a:schemeClr val="tx1"/>
                </a:solidFill>
                <a:latin typeface="Arial" pitchFamily="34" charset="0"/>
                <a:ea typeface="MS PGothic" pitchFamily="34" charset="-128"/>
              </a:defRPr>
            </a:lvl5pPr>
            <a:lvl6pPr marL="457200" eaLnBrk="0" fontAlgn="base" hangingPunct="0">
              <a:spcBef>
                <a:spcPct val="0"/>
              </a:spcBef>
              <a:spcAft>
                <a:spcPct val="0"/>
              </a:spcAft>
              <a:defRPr sz="7200">
                <a:solidFill>
                  <a:schemeClr val="tx1"/>
                </a:solidFill>
                <a:latin typeface="Arial" pitchFamily="34" charset="0"/>
                <a:ea typeface="MS PGothic" pitchFamily="34" charset="-128"/>
              </a:defRPr>
            </a:lvl6pPr>
            <a:lvl7pPr marL="914400" eaLnBrk="0" fontAlgn="base" hangingPunct="0">
              <a:spcBef>
                <a:spcPct val="0"/>
              </a:spcBef>
              <a:spcAft>
                <a:spcPct val="0"/>
              </a:spcAft>
              <a:defRPr sz="7200">
                <a:solidFill>
                  <a:schemeClr val="tx1"/>
                </a:solidFill>
                <a:latin typeface="Arial" pitchFamily="34" charset="0"/>
                <a:ea typeface="MS PGothic" pitchFamily="34" charset="-128"/>
              </a:defRPr>
            </a:lvl7pPr>
            <a:lvl8pPr marL="1371600" eaLnBrk="0" fontAlgn="base" hangingPunct="0">
              <a:spcBef>
                <a:spcPct val="0"/>
              </a:spcBef>
              <a:spcAft>
                <a:spcPct val="0"/>
              </a:spcAft>
              <a:defRPr sz="7200">
                <a:solidFill>
                  <a:schemeClr val="tx1"/>
                </a:solidFill>
                <a:latin typeface="Arial" pitchFamily="34" charset="0"/>
                <a:ea typeface="MS PGothic" pitchFamily="34" charset="-128"/>
              </a:defRPr>
            </a:lvl8pPr>
            <a:lvl9pPr marL="1828800" eaLnBrk="0" fontAlgn="base" hangingPunct="0">
              <a:spcBef>
                <a:spcPct val="0"/>
              </a:spcBef>
              <a:spcAft>
                <a:spcPct val="0"/>
              </a:spcAft>
              <a:defRPr sz="7200">
                <a:solidFill>
                  <a:schemeClr val="tx1"/>
                </a:solidFill>
                <a:latin typeface="Arial" pitchFamily="34" charset="0"/>
                <a:ea typeface="MS PGothic" pitchFamily="34" charset="-128"/>
              </a:defRPr>
            </a:lvl9pPr>
          </a:lstStyle>
          <a:p>
            <a:r>
              <a:rPr lang="en-US" sz="1600" dirty="0"/>
              <a:t>The nature runs for Joint OSSEs were produced by Dr. Erik  </a:t>
            </a:r>
            <a:r>
              <a:rPr lang="en-US" sz="1600" dirty="0" err="1"/>
              <a:t>Andersson</a:t>
            </a:r>
            <a:r>
              <a:rPr lang="en-US" sz="1600" dirty="0"/>
              <a:t> of ECMWF.  We appreciate GMAO to </a:t>
            </a:r>
            <a:r>
              <a:rPr lang="en-US" sz="1600" dirty="0"/>
              <a:t>providing </a:t>
            </a:r>
            <a:r>
              <a:rPr lang="en-US" sz="1600" dirty="0"/>
              <a:t>initial satellite data for calibration at ESRL.   GMAO also provided code to add random error to simulated data.</a:t>
            </a:r>
          </a:p>
        </p:txBody>
      </p:sp>
      <p:sp>
        <p:nvSpPr>
          <p:cNvPr id="5" name="TextBox 4"/>
          <p:cNvSpPr txBox="1"/>
          <p:nvPr/>
        </p:nvSpPr>
        <p:spPr>
          <a:xfrm>
            <a:off x="6521431" y="355230"/>
            <a:ext cx="5384566" cy="5687935"/>
          </a:xfrm>
          <a:prstGeom prst="rect">
            <a:avLst/>
          </a:prstGeom>
          <a:noFill/>
          <a:ln>
            <a:solidFill>
              <a:srgbClr val="0070C0"/>
            </a:solidFill>
          </a:ln>
        </p:spPr>
        <p:txBody>
          <a:bodyPr wrap="square" lIns="30459" tIns="15229" rIns="30459" bIns="15229" rtlCol="0">
            <a:spAutoFit/>
          </a:bodyPr>
          <a:lstStyle/>
          <a:p>
            <a:r>
              <a:rPr lang="en-US" sz="3200" b="1" dirty="0">
                <a:latin typeface="Times New Roman" pitchFamily="18" charset="0"/>
                <a:cs typeface="Times New Roman" pitchFamily="18" charset="0"/>
              </a:rPr>
              <a:t>Future Plans</a:t>
            </a:r>
          </a:p>
          <a:p>
            <a:endParaRPr lang="en-US" dirty="0"/>
          </a:p>
          <a:p>
            <a:r>
              <a:rPr lang="en-US" dirty="0" smtClean="0"/>
              <a:t>Add various observational errors to control observations and study data sensitivity to the data impact .</a:t>
            </a:r>
          </a:p>
          <a:p>
            <a:endParaRPr lang="en-US" dirty="0" smtClean="0"/>
          </a:p>
          <a:p>
            <a:r>
              <a:rPr lang="en-US" dirty="0" smtClean="0"/>
              <a:t>More OSSEs to study detailed  evaluation of configurations of  DWL planned by NASA and compared with ESA DWL.</a:t>
            </a:r>
          </a:p>
          <a:p>
            <a:endParaRPr lang="en-US" dirty="0"/>
          </a:p>
          <a:p>
            <a:r>
              <a:rPr lang="en-US" dirty="0" smtClean="0"/>
              <a:t>Prepare control data for OSSE period with 2011-2012 template.</a:t>
            </a:r>
          </a:p>
          <a:p>
            <a:endParaRPr lang="en-US" dirty="0"/>
          </a:p>
          <a:p>
            <a:r>
              <a:rPr lang="en-US" dirty="0" smtClean="0"/>
              <a:t>Conduct OSSE to evaluate JPSS and DWSS.</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743487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1605</Words>
  <Application>Microsoft Office PowerPoint</Application>
  <PresentationFormat>Ledger Paper (11x17 in)</PresentationFormat>
  <Paragraphs>217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MSQ</dc:creator>
  <cp:lastModifiedBy>MSQ</cp:lastModifiedBy>
  <cp:revision>58</cp:revision>
  <cp:lastPrinted>2012-01-21T22:03:58Z</cp:lastPrinted>
  <dcterms:created xsi:type="dcterms:W3CDTF">2006-08-16T00:00:00Z</dcterms:created>
  <dcterms:modified xsi:type="dcterms:W3CDTF">2012-01-23T13:01:18Z</dcterms:modified>
</cp:coreProperties>
</file>