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9" r:id="rId3"/>
    <p:sldId id="287" r:id="rId4"/>
    <p:sldId id="271" r:id="rId5"/>
    <p:sldId id="280" r:id="rId6"/>
    <p:sldId id="258" r:id="rId7"/>
    <p:sldId id="285" r:id="rId8"/>
    <p:sldId id="281" r:id="rId9"/>
    <p:sldId id="282" r:id="rId10"/>
    <p:sldId id="288" r:id="rId11"/>
    <p:sldId id="286" r:id="rId12"/>
    <p:sldId id="283" r:id="rId13"/>
    <p:sldId id="284" r:id="rId14"/>
    <p:sldId id="289" r:id="rId15"/>
    <p:sldId id="290" r:id="rId16"/>
    <p:sldId id="29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D6A9F5-9A74-405A-8A26-B45C44D723F8}" type="doc">
      <dgm:prSet loTypeId="urn:microsoft.com/office/officeart/2005/8/layout/orgChart1" loCatId="hierarchy" qsTypeId="urn:microsoft.com/office/officeart/2005/8/quickstyle/simple1" qsCatId="simple" csTypeId="urn:microsoft.com/office/officeart/2005/8/colors/accent1_2" csCatId="accent1" phldr="0"/>
      <dgm:spPr/>
      <dgm:t>
        <a:bodyPr/>
        <a:lstStyle/>
        <a:p>
          <a:endParaRPr lang="en-US"/>
        </a:p>
      </dgm:t>
    </dgm:pt>
    <dgm:pt modelId="{CC11A430-7EF7-45A4-A121-B5FC0D74ABD6}" type="pres">
      <dgm:prSet presAssocID="{53D6A9F5-9A74-405A-8A26-B45C44D723F8}" presName="hierChild1" presStyleCnt="0">
        <dgm:presLayoutVars>
          <dgm:orgChart val="1"/>
          <dgm:chPref val="1"/>
          <dgm:dir/>
          <dgm:animOne val="branch"/>
          <dgm:animLvl val="lvl"/>
          <dgm:resizeHandles/>
        </dgm:presLayoutVars>
      </dgm:prSet>
      <dgm:spPr/>
      <dgm:t>
        <a:bodyPr/>
        <a:lstStyle/>
        <a:p>
          <a:endParaRPr lang="en-US"/>
        </a:p>
      </dgm:t>
    </dgm:pt>
  </dgm:ptLst>
  <dgm:cxnLst>
    <dgm:cxn modelId="{8C846748-4057-427C-87F1-6954FBE4A431}" type="presOf" srcId="{53D6A9F5-9A74-405A-8A26-B45C44D723F8}" destId="{CC11A430-7EF7-45A4-A121-B5FC0D74ABD6}" srcOrd="0"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228011-3881-45B0-A4C0-5DF5F31412CD}" type="datetimeFigureOut">
              <a:rPr lang="en-US" smtClean="0"/>
              <a:pPr/>
              <a:t>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86EC46-5656-4A79-BB47-4BD111D2579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A374EA2-BC68-4D1E-A8FE-AEA596F9D739}" type="datetime1">
              <a:rPr lang="en-US" smtClean="0"/>
              <a:pPr/>
              <a:t>1/2/2013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2CE3CEF-88CD-406A-AE13-77DC56AAE51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5BFA7F-8A57-49D9-A875-2238C34FB159}" type="datetime1">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3CEF-88CD-406A-AE13-77DC56AAE5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DDB6A5-DEA0-47E4-B312-53AC5176A1FD}" type="datetime1">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3CEF-88CD-406A-AE13-77DC56AAE5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A7801F-9E02-4D22-9D8C-EA21D9A3D93C}" type="datetime1">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3CEF-88CD-406A-AE13-77DC56AAE5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301827-8189-4A05-8D3A-C88A580C1257}" type="datetime1">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E3CEF-88CD-406A-AE13-77DC56AAE51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739B2-10F9-4E9A-9A0A-577CF81DFDC9}" type="datetime1">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E3CEF-88CD-406A-AE13-77DC56AAE5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6C3806-201B-4743-A47B-1D55E9C12D2E}" type="datetime1">
              <a:rPr lang="en-US" smtClean="0"/>
              <a:pPr/>
              <a:t>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CE3CEF-88CD-406A-AE13-77DC56AAE5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060F66-0701-49A4-AFE9-74A1AE1728BB}" type="datetime1">
              <a:rPr lang="en-US" smtClean="0"/>
              <a:pPr/>
              <a:t>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CE3CEF-88CD-406A-AE13-77DC56AAE5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A1247-9F5E-464A-BD07-CB9F75482BB1}" type="datetime1">
              <a:rPr lang="en-US" smtClean="0"/>
              <a:pPr/>
              <a:t>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CE3CEF-88CD-406A-AE13-77DC56AAE5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563B6E-78D6-420B-9FE0-50F6ECCE084D}" type="datetime1">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E3CEF-88CD-406A-AE13-77DC56AAE5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8B3A7C-F6BB-462C-B696-4479D8F8484B}" type="datetime1">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2CE3CEF-88CD-406A-AE13-77DC56AAE51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7CBAFC3-E22A-4E0A-B21B-11CB6FD90808}" type="datetime1">
              <a:rPr lang="en-US" smtClean="0"/>
              <a:pPr/>
              <a:t>1/2/2013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CE3CEF-88CD-406A-AE13-77DC56AAE51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8.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Autofit/>
          </a:bodyPr>
          <a:lstStyle/>
          <a:p>
            <a:r>
              <a:rPr lang="en-US" sz="3600" b="1" i="1" dirty="0" smtClean="0"/>
              <a:t>Observing System Simulation Experiments for an Early-Morning-Orbit Meteorological Satellite in the Joint Center for Satellite Data Assimilation</a:t>
            </a:r>
          </a:p>
        </p:txBody>
      </p:sp>
      <p:sp>
        <p:nvSpPr>
          <p:cNvPr id="3" name="Subtitle 2"/>
          <p:cNvSpPr>
            <a:spLocks noGrp="1"/>
          </p:cNvSpPr>
          <p:nvPr>
            <p:ph type="subTitle" idx="1"/>
          </p:nvPr>
        </p:nvSpPr>
        <p:spPr>
          <a:xfrm>
            <a:off x="0" y="3352800"/>
            <a:ext cx="9144000" cy="1752600"/>
          </a:xfrm>
        </p:spPr>
        <p:txBody>
          <a:bodyPr>
            <a:noAutofit/>
          </a:bodyPr>
          <a:lstStyle/>
          <a:p>
            <a:r>
              <a:rPr lang="en-US" sz="2800" dirty="0" smtClean="0"/>
              <a:t>Sean P.F. Casey</a:t>
            </a:r>
            <a:r>
              <a:rPr lang="en-US" sz="2800" baseline="30000" dirty="0" smtClean="0"/>
              <a:t>1,2,3,4</a:t>
            </a:r>
            <a:r>
              <a:rPr lang="en-US" sz="2800" dirty="0" smtClean="0"/>
              <a:t>, Michiko Masutani</a:t>
            </a:r>
            <a:r>
              <a:rPr lang="en-US" sz="2800" baseline="30000" dirty="0" smtClean="0"/>
              <a:t>3,5</a:t>
            </a:r>
            <a:r>
              <a:rPr lang="en-US" sz="2800" dirty="0" smtClean="0"/>
              <a:t>, Jack Woollen</a:t>
            </a:r>
            <a:r>
              <a:rPr lang="en-US" sz="2800" baseline="30000" dirty="0" smtClean="0"/>
              <a:t>3,5</a:t>
            </a:r>
            <a:r>
              <a:rPr lang="en-US" sz="2800" dirty="0" smtClean="0"/>
              <a:t>, </a:t>
            </a:r>
          </a:p>
          <a:p>
            <a:r>
              <a:rPr lang="en-US" sz="2800" dirty="0" smtClean="0"/>
              <a:t>Lars Peter </a:t>
            </a:r>
            <a:r>
              <a:rPr lang="en-US" sz="2800" dirty="0" smtClean="0"/>
              <a:t>Riishojgaard</a:t>
            </a:r>
            <a:r>
              <a:rPr lang="en-US" sz="2800" baseline="30000" dirty="0" smtClean="0"/>
              <a:t>2,3</a:t>
            </a:r>
            <a:r>
              <a:rPr lang="en-US" sz="2800" dirty="0" smtClean="0"/>
              <a:t> and</a:t>
            </a:r>
            <a:r>
              <a:rPr lang="en-US" sz="2800" dirty="0" smtClean="0"/>
              <a:t> </a:t>
            </a:r>
            <a:r>
              <a:rPr lang="en-US" sz="2800" dirty="0" smtClean="0"/>
              <a:t>Tong </a:t>
            </a:r>
            <a:r>
              <a:rPr lang="en-US" sz="2800" dirty="0" smtClean="0"/>
              <a:t>Zhu</a:t>
            </a:r>
            <a:r>
              <a:rPr lang="en-US" sz="2800" baseline="30000" dirty="0" smtClean="0"/>
              <a:t>3,4</a:t>
            </a:r>
            <a:endParaRPr lang="en-US" sz="2800" dirty="0" smtClean="0"/>
          </a:p>
          <a:p>
            <a:r>
              <a:rPr lang="en-US" sz="2400" baseline="30000" dirty="0" smtClean="0"/>
              <a:t>1</a:t>
            </a:r>
            <a:r>
              <a:rPr lang="en-US" sz="2400" dirty="0" smtClean="0"/>
              <a:t>Cooperative Institute for Climate and Satellites (CICS)</a:t>
            </a:r>
          </a:p>
          <a:p>
            <a:r>
              <a:rPr lang="en-US" sz="2400" baseline="30000" dirty="0" smtClean="0"/>
              <a:t>2</a:t>
            </a:r>
            <a:r>
              <a:rPr lang="en-US" sz="2400" dirty="0" smtClean="0"/>
              <a:t>Earth System Science Interdisciplinary Center (ESSIC)</a:t>
            </a:r>
          </a:p>
          <a:p>
            <a:r>
              <a:rPr lang="en-US" sz="2400" baseline="30000" dirty="0" smtClean="0"/>
              <a:t>3</a:t>
            </a:r>
            <a:r>
              <a:rPr lang="en-US" sz="2400" dirty="0" smtClean="0"/>
              <a:t>Joint Center for Satellite Data Assimilation (JCSDA)</a:t>
            </a:r>
          </a:p>
          <a:p>
            <a:r>
              <a:rPr lang="en-US" sz="2400" baseline="30000" dirty="0" smtClean="0"/>
              <a:t>4</a:t>
            </a:r>
            <a:r>
              <a:rPr lang="en-US" sz="2400" dirty="0" smtClean="0"/>
              <a:t>NOAA/NESDIS/STAR</a:t>
            </a:r>
          </a:p>
          <a:p>
            <a:r>
              <a:rPr lang="en-US" sz="2400" baseline="30000" dirty="0" smtClean="0"/>
              <a:t>5</a:t>
            </a:r>
            <a:r>
              <a:rPr lang="en-US" sz="2400" dirty="0" smtClean="0"/>
              <a:t>NOAA/NWS/NCEP/EMC</a:t>
            </a:r>
          </a:p>
        </p:txBody>
      </p:sp>
      <p:sp>
        <p:nvSpPr>
          <p:cNvPr id="4" name="Slide Number Placeholder 3"/>
          <p:cNvSpPr>
            <a:spLocks noGrp="1"/>
          </p:cNvSpPr>
          <p:nvPr>
            <p:ph type="sldNum" sz="quarter" idx="12"/>
          </p:nvPr>
        </p:nvSpPr>
        <p:spPr/>
        <p:txBody>
          <a:bodyPr/>
          <a:lstStyle/>
          <a:p>
            <a:fld id="{52CE3CEF-88CD-406A-AE13-77DC56AAE510}"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Negative Effects on Analysis</a:t>
            </a:r>
            <a:endParaRPr lang="en-US" dirty="0"/>
          </a:p>
        </p:txBody>
      </p:sp>
      <p:sp>
        <p:nvSpPr>
          <p:cNvPr id="13" name="Text Placeholder 12"/>
          <p:cNvSpPr>
            <a:spLocks noGrp="1"/>
          </p:cNvSpPr>
          <p:nvPr>
            <p:ph type="body" idx="2"/>
          </p:nvPr>
        </p:nvSpPr>
        <p:spPr/>
        <p:txBody>
          <a:bodyPr/>
          <a:lstStyle/>
          <a:p>
            <a:pPr>
              <a:buFont typeface="Arial" pitchFamily="34" charset="0"/>
              <a:buChar char="•"/>
            </a:pPr>
            <a:r>
              <a:rPr lang="en-US" dirty="0" smtClean="0"/>
              <a:t> Knowing what “truth” is in the context of an OSSE (i.e., the nature run), we can then compare both experiments to the nature run to see which experiment is closer to “truth” over time.</a:t>
            </a:r>
          </a:p>
          <a:p>
            <a:pPr>
              <a:buFont typeface="Arial" pitchFamily="34" charset="0"/>
              <a:buChar char="•"/>
            </a:pPr>
            <a:r>
              <a:rPr lang="en-US" dirty="0" smtClean="0"/>
              <a:t> </a:t>
            </a:r>
            <a:r>
              <a:rPr lang="en-US" dirty="0" smtClean="0"/>
              <a:t>Pink/Red colors on right are where </a:t>
            </a:r>
            <a:r>
              <a:rPr lang="en-US" dirty="0" err="1" smtClean="0"/>
              <a:t>nossmis</a:t>
            </a:r>
            <a:r>
              <a:rPr lang="en-US" dirty="0" smtClean="0"/>
              <a:t> is closer to the nature run; Blue is where </a:t>
            </a:r>
            <a:r>
              <a:rPr lang="en-US" dirty="0" err="1" smtClean="0"/>
              <a:t>cntrl</a:t>
            </a:r>
            <a:r>
              <a:rPr lang="en-US" dirty="0" smtClean="0"/>
              <a:t> is closer to nature run</a:t>
            </a:r>
          </a:p>
          <a:p>
            <a:pPr>
              <a:buFont typeface="Arial" pitchFamily="34" charset="0"/>
              <a:buChar char="•"/>
            </a:pPr>
            <a:r>
              <a:rPr lang="en-US" dirty="0" smtClean="0"/>
              <a:t> </a:t>
            </a:r>
            <a:r>
              <a:rPr lang="en-US" dirty="0" smtClean="0"/>
              <a:t>Removing SSMI/S causes significant analysis biases in 200 </a:t>
            </a:r>
            <a:r>
              <a:rPr lang="en-US" dirty="0" err="1" smtClean="0"/>
              <a:t>hPa</a:t>
            </a:r>
            <a:r>
              <a:rPr lang="en-US" dirty="0" smtClean="0"/>
              <a:t> temperature (upper right) and zonal wind (lower right)</a:t>
            </a:r>
          </a:p>
          <a:p>
            <a:pPr>
              <a:buFont typeface="Arial" pitchFamily="34" charset="0"/>
              <a:buChar char="•"/>
            </a:pPr>
            <a:r>
              <a:rPr lang="en-US" dirty="0" smtClean="0"/>
              <a:t> </a:t>
            </a:r>
            <a:r>
              <a:rPr lang="en-US" dirty="0" smtClean="0"/>
              <a:t>Temperature effects most pronounced in Southern Hemisphere, wind effects most pronounced in tropics</a:t>
            </a:r>
            <a:endParaRPr lang="en-US" dirty="0"/>
          </a:p>
        </p:txBody>
      </p:sp>
      <p:pic>
        <p:nvPicPr>
          <p:cNvPr id="14" name="Content Placeholder 13" descr="tmp.200.cntrl_sum.nossmis_sum.2005071500.2005083100.png"/>
          <p:cNvPicPr>
            <a:picLocks noGrp="1" noChangeAspect="1"/>
          </p:cNvPicPr>
          <p:nvPr>
            <p:ph sz="half" idx="1"/>
          </p:nvPr>
        </p:nvPicPr>
        <p:blipFill>
          <a:blip r:embed="rId2" cstate="print"/>
          <a:stretch>
            <a:fillRect/>
          </a:stretch>
        </p:blipFill>
        <p:spPr>
          <a:xfrm>
            <a:off x="4267200" y="152400"/>
            <a:ext cx="4114800" cy="3086100"/>
          </a:xfrm>
        </p:spPr>
      </p:pic>
      <p:sp>
        <p:nvSpPr>
          <p:cNvPr id="7" name="Slide Number Placeholder 6"/>
          <p:cNvSpPr>
            <a:spLocks noGrp="1"/>
          </p:cNvSpPr>
          <p:nvPr>
            <p:ph type="sldNum" sz="quarter" idx="12"/>
          </p:nvPr>
        </p:nvSpPr>
        <p:spPr/>
        <p:txBody>
          <a:bodyPr/>
          <a:lstStyle/>
          <a:p>
            <a:fld id="{52CE3CEF-88CD-406A-AE13-77DC56AAE510}" type="slidenum">
              <a:rPr lang="en-US" smtClean="0"/>
              <a:pPr/>
              <a:t>10</a:t>
            </a:fld>
            <a:endParaRPr lang="en-US"/>
          </a:p>
        </p:txBody>
      </p:sp>
      <p:pic>
        <p:nvPicPr>
          <p:cNvPr id="15" name="Picture 14" descr="uwd.200.cntrl_sum.nossmis_sum.2005071500.2005083100.png"/>
          <p:cNvPicPr>
            <a:picLocks noChangeAspect="1"/>
          </p:cNvPicPr>
          <p:nvPr/>
        </p:nvPicPr>
        <p:blipFill>
          <a:blip r:embed="rId3" cstate="print"/>
          <a:stretch>
            <a:fillRect/>
          </a:stretch>
        </p:blipFill>
        <p:spPr>
          <a:xfrm>
            <a:off x="4267200" y="3276600"/>
            <a:ext cx="4114800" cy="30861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Key Questions</a:t>
            </a:r>
            <a:endParaRPr lang="en-US" dirty="0"/>
          </a:p>
        </p:txBody>
      </p:sp>
      <p:sp>
        <p:nvSpPr>
          <p:cNvPr id="7" name="Slide Number Placeholder 6"/>
          <p:cNvSpPr>
            <a:spLocks noGrp="1"/>
          </p:cNvSpPr>
          <p:nvPr>
            <p:ph type="sldNum" sz="quarter" idx="12"/>
          </p:nvPr>
        </p:nvSpPr>
        <p:spPr/>
        <p:txBody>
          <a:bodyPr/>
          <a:lstStyle/>
          <a:p>
            <a:fld id="{52CE3CEF-88CD-406A-AE13-77DC56AAE510}" type="slidenum">
              <a:rPr lang="en-US" smtClean="0"/>
              <a:pPr/>
              <a:t>11</a:t>
            </a:fld>
            <a:endParaRPr lang="en-US"/>
          </a:p>
        </p:txBody>
      </p:sp>
      <p:sp>
        <p:nvSpPr>
          <p:cNvPr id="16" name="Content Placeholder 2"/>
          <p:cNvSpPr txBox="1">
            <a:spLocks/>
          </p:cNvSpPr>
          <p:nvPr/>
        </p:nvSpPr>
        <p:spPr>
          <a:xfrm>
            <a:off x="381000" y="1905000"/>
            <a:ext cx="8229600" cy="43891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800" b="0" i="0" u="none" strike="noStrike" kern="1200" cap="none" spc="0" normalizeH="0" baseline="0" noProof="0" dirty="0" smtClean="0">
                <a:ln>
                  <a:noFill/>
                </a:ln>
                <a:solidFill>
                  <a:schemeClr val="bg1">
                    <a:lumMod val="75000"/>
                  </a:schemeClr>
                </a:solidFill>
                <a:effectLst/>
                <a:uLnTx/>
                <a:uFillTx/>
                <a:latin typeface="+mn-lt"/>
                <a:ea typeface="+mn-ea"/>
                <a:cs typeface="+mn-cs"/>
              </a:rPr>
              <a:t>How might the lack of early morning sounding coverage affect medium-range weather forecasts?</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dirty="0" smtClean="0">
                <a:ln>
                  <a:noFill/>
                </a:ln>
                <a:solidFill>
                  <a:schemeClr val="bg1">
                    <a:lumMod val="75000"/>
                  </a:schemeClr>
                </a:solidFill>
                <a:effectLst/>
                <a:uLnTx/>
                <a:uFillTx/>
                <a:latin typeface="+mn-lt"/>
                <a:ea typeface="+mn-ea"/>
                <a:cs typeface="+mn-cs"/>
              </a:rPr>
              <a:t>Experiment 1 (</a:t>
            </a:r>
            <a:r>
              <a:rPr kumimoji="0" lang="en-US" sz="2400" b="0" i="0" u="none" strike="noStrike" kern="1200" cap="none" spc="0" normalizeH="0" baseline="0" noProof="0" dirty="0" err="1" smtClean="0">
                <a:ln>
                  <a:noFill/>
                </a:ln>
                <a:solidFill>
                  <a:schemeClr val="bg1">
                    <a:lumMod val="75000"/>
                  </a:schemeClr>
                </a:solidFill>
                <a:effectLst/>
                <a:uLnTx/>
                <a:uFillTx/>
                <a:latin typeface="+mn-lt"/>
                <a:ea typeface="+mn-ea"/>
                <a:cs typeface="+mn-cs"/>
              </a:rPr>
              <a:t>cntrl_sum</a:t>
            </a:r>
            <a:r>
              <a:rPr kumimoji="0" lang="en-US" sz="2400" b="0" i="0" u="none" strike="noStrike" kern="1200" cap="none" spc="0" normalizeH="0" baseline="0" noProof="0" dirty="0" smtClean="0">
                <a:ln>
                  <a:noFill/>
                </a:ln>
                <a:solidFill>
                  <a:schemeClr val="bg1">
                    <a:lumMod val="75000"/>
                  </a:schemeClr>
                </a:solidFill>
                <a:effectLst/>
                <a:uLnTx/>
                <a:uFillTx/>
                <a:latin typeface="+mn-lt"/>
                <a:ea typeface="+mn-ea"/>
                <a:cs typeface="+mn-cs"/>
              </a:rPr>
              <a:t>) vs. Experiment 2 (</a:t>
            </a:r>
            <a:r>
              <a:rPr kumimoji="0" lang="en-US" sz="2400" b="0" i="0" u="none" strike="noStrike" kern="1200" cap="none" spc="0" normalizeH="0" baseline="0" noProof="0" dirty="0" err="1" smtClean="0">
                <a:ln>
                  <a:noFill/>
                </a:ln>
                <a:solidFill>
                  <a:schemeClr val="bg1">
                    <a:lumMod val="75000"/>
                  </a:schemeClr>
                </a:solidFill>
                <a:effectLst/>
                <a:uLnTx/>
                <a:uFillTx/>
                <a:latin typeface="+mn-lt"/>
                <a:ea typeface="+mn-ea"/>
                <a:cs typeface="+mn-cs"/>
              </a:rPr>
              <a:t>nossmis_sum</a:t>
            </a:r>
            <a:r>
              <a:rPr kumimoji="0" lang="en-US" sz="2400" b="0" i="0" u="none" strike="noStrike" kern="1200" cap="none" spc="0" normalizeH="0" baseline="0" noProof="0" dirty="0" smtClean="0">
                <a:ln>
                  <a:noFill/>
                </a:ln>
                <a:solidFill>
                  <a:schemeClr val="bg1">
                    <a:lumMod val="75000"/>
                  </a:schemeClr>
                </a:solidFill>
                <a:effectLst/>
                <a:uLnTx/>
                <a:uFillTx/>
                <a:latin typeface="+mn-lt"/>
                <a:ea typeface="+mn-ea"/>
                <a:cs typeface="+mn-cs"/>
              </a:rPr>
              <a:t>)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800" b="0" i="0" u="none" strike="noStrike" kern="1200" cap="none" spc="0" normalizeH="0" baseline="0" noProof="0" dirty="0" smtClean="0">
                <a:ln>
                  <a:noFill/>
                </a:ln>
                <a:effectLst/>
                <a:uLnTx/>
                <a:uFillTx/>
                <a:latin typeface="+mn-lt"/>
                <a:ea typeface="+mn-ea"/>
                <a:cs typeface="+mn-cs"/>
              </a:rPr>
              <a:t>Which of three suggested replacement satellites would have the greatest forecast impact?</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dirty="0" smtClean="0">
                <a:ln>
                  <a:noFill/>
                </a:ln>
                <a:effectLst/>
                <a:uLnTx/>
                <a:uFillTx/>
                <a:latin typeface="+mn-lt"/>
                <a:ea typeface="+mn-ea"/>
                <a:cs typeface="+mn-cs"/>
              </a:rPr>
              <a:t>Experiment 2 vs. Experiments 1, 3 (</a:t>
            </a:r>
            <a:r>
              <a:rPr kumimoji="0" lang="en-US" sz="2400" b="0" i="0" u="none" strike="noStrike" kern="1200" cap="none" spc="0" normalizeH="0" baseline="0" noProof="0" dirty="0" err="1" smtClean="0">
                <a:ln>
                  <a:noFill/>
                </a:ln>
                <a:effectLst/>
                <a:uLnTx/>
                <a:uFillTx/>
                <a:latin typeface="+mn-lt"/>
                <a:ea typeface="+mn-ea"/>
                <a:cs typeface="+mn-cs"/>
              </a:rPr>
              <a:t>atmscris_sum</a:t>
            </a:r>
            <a:r>
              <a:rPr kumimoji="0" lang="en-US" sz="2400" b="0" i="0" u="none" strike="noStrike" kern="1200" cap="none" spc="0" normalizeH="0" baseline="0" noProof="0" dirty="0" smtClean="0">
                <a:ln>
                  <a:noFill/>
                </a:ln>
                <a:effectLst/>
                <a:uLnTx/>
                <a:uFillTx/>
                <a:latin typeface="+mn-lt"/>
                <a:ea typeface="+mn-ea"/>
                <a:cs typeface="+mn-cs"/>
              </a:rPr>
              <a:t>), 4 (</a:t>
            </a:r>
            <a:r>
              <a:rPr kumimoji="0" lang="en-US" sz="2400" b="0" i="0" u="none" strike="noStrike" kern="1200" cap="none" spc="0" normalizeH="0" baseline="0" noProof="0" dirty="0" err="1" smtClean="0">
                <a:ln>
                  <a:noFill/>
                </a:ln>
                <a:effectLst/>
                <a:uLnTx/>
                <a:uFillTx/>
                <a:latin typeface="+mn-lt"/>
                <a:ea typeface="+mn-ea"/>
                <a:cs typeface="+mn-cs"/>
              </a:rPr>
              <a:t>viirs_sum</a:t>
            </a:r>
            <a:r>
              <a:rPr kumimoji="0" lang="en-US" sz="2400" b="0" i="0" u="none" strike="noStrike" kern="1200" cap="none" spc="0" normalizeH="0" baseline="0" noProof="0" dirty="0" smtClean="0">
                <a:ln>
                  <a:noFill/>
                </a:ln>
                <a:effectLst/>
                <a:uLnTx/>
                <a:uFillTx/>
                <a:latin typeface="+mn-lt"/>
                <a:ea typeface="+mn-ea"/>
                <a:cs typeface="+mn-cs"/>
              </a:rPr>
              <a:t>), and 5 (</a:t>
            </a:r>
            <a:r>
              <a:rPr kumimoji="0" lang="en-US" sz="2400" b="0" i="0" u="none" strike="noStrike" kern="1200" cap="none" spc="0" normalizeH="0" baseline="0" noProof="0" dirty="0" err="1" smtClean="0">
                <a:ln>
                  <a:noFill/>
                </a:ln>
                <a:effectLst/>
                <a:uLnTx/>
                <a:uFillTx/>
                <a:latin typeface="+mn-lt"/>
                <a:ea typeface="+mn-ea"/>
                <a:cs typeface="+mn-cs"/>
              </a:rPr>
              <a:t>atmsvirs_sum</a:t>
            </a:r>
            <a:r>
              <a:rPr kumimoji="0" lang="en-US" sz="2400" b="0" i="0" u="none" strike="noStrike" kern="1200" cap="none" spc="0" normalizeH="0" baseline="0" noProof="0" dirty="0" smtClean="0">
                <a:ln>
                  <a:noFill/>
                </a:ln>
                <a:effectLst/>
                <a:uLnTx/>
                <a:uFillTx/>
                <a:latin typeface="+mn-lt"/>
                <a:ea typeface="+mn-ea"/>
                <a:cs typeface="+mn-cs"/>
              </a:rPr>
              <a:t>)</a:t>
            </a:r>
            <a:endParaRPr kumimoji="0" lang="en-US" sz="24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500 </a:t>
            </a:r>
            <a:r>
              <a:rPr lang="en-US" dirty="0" err="1" smtClean="0"/>
              <a:t>hPa</a:t>
            </a:r>
            <a:r>
              <a:rPr lang="en-US" dirty="0" smtClean="0"/>
              <a:t> Anomaly Correlation Scores</a:t>
            </a:r>
            <a:endParaRPr lang="en-US" dirty="0"/>
          </a:p>
        </p:txBody>
      </p:sp>
      <p:sp>
        <p:nvSpPr>
          <p:cNvPr id="3" name="Text Placeholder 2"/>
          <p:cNvSpPr>
            <a:spLocks noGrp="1"/>
          </p:cNvSpPr>
          <p:nvPr>
            <p:ph type="body" idx="1"/>
          </p:nvPr>
        </p:nvSpPr>
        <p:spPr/>
        <p:txBody>
          <a:bodyPr>
            <a:normAutofit fontScale="85000" lnSpcReduction="10000"/>
          </a:bodyPr>
          <a:lstStyle/>
          <a:p>
            <a:r>
              <a:rPr lang="en-US" dirty="0" smtClean="0"/>
              <a:t>Northern Hemisphere (ATMS/VIIRS significant day 6, 7)</a:t>
            </a:r>
            <a:endParaRPr lang="en-US" dirty="0"/>
          </a:p>
        </p:txBody>
      </p:sp>
      <p:sp>
        <p:nvSpPr>
          <p:cNvPr id="5" name="Text Placeholder 4"/>
          <p:cNvSpPr>
            <a:spLocks noGrp="1"/>
          </p:cNvSpPr>
          <p:nvPr>
            <p:ph type="body" sz="half" idx="3"/>
          </p:nvPr>
        </p:nvSpPr>
        <p:spPr/>
        <p:txBody>
          <a:bodyPr>
            <a:normAutofit fontScale="92500" lnSpcReduction="10000"/>
          </a:bodyPr>
          <a:lstStyle/>
          <a:p>
            <a:r>
              <a:rPr lang="en-US" dirty="0" smtClean="0"/>
              <a:t>Southern Hemisphere (SSMI/S significant day 4, 5)</a:t>
            </a:r>
            <a:endParaRPr lang="en-US" dirty="0"/>
          </a:p>
        </p:txBody>
      </p:sp>
      <p:pic>
        <p:nvPicPr>
          <p:cNvPr id="8" name="Content Placeholder 7" descr="cordieoff_HGT_P500_G2NHX_00Z.png"/>
          <p:cNvPicPr>
            <a:picLocks noGrp="1" noChangeAspect="1"/>
          </p:cNvPicPr>
          <p:nvPr>
            <p:ph sz="quarter" idx="2"/>
          </p:nvPr>
        </p:nvPicPr>
        <p:blipFill>
          <a:blip r:embed="rId2" cstate="print"/>
          <a:stretch>
            <a:fillRect/>
          </a:stretch>
        </p:blipFill>
        <p:spPr>
          <a:xfrm>
            <a:off x="554037" y="2514600"/>
            <a:ext cx="3846513" cy="3846513"/>
          </a:xfrm>
        </p:spPr>
      </p:pic>
      <p:pic>
        <p:nvPicPr>
          <p:cNvPr id="9" name="Content Placeholder 8" descr="cordieoff_HGT_P500_G2SHX_00Z.png"/>
          <p:cNvPicPr>
            <a:picLocks noGrp="1" noChangeAspect="1"/>
          </p:cNvPicPr>
          <p:nvPr>
            <p:ph sz="quarter" idx="4"/>
          </p:nvPr>
        </p:nvPicPr>
        <p:blipFill>
          <a:blip r:embed="rId3" cstate="print"/>
          <a:stretch>
            <a:fillRect/>
          </a:stretch>
        </p:blipFill>
        <p:spPr>
          <a:xfrm>
            <a:off x="4742656" y="2514600"/>
            <a:ext cx="3846513" cy="3846513"/>
          </a:xfrm>
        </p:spPr>
      </p:pic>
      <p:sp>
        <p:nvSpPr>
          <p:cNvPr id="7" name="Slide Number Placeholder 6"/>
          <p:cNvSpPr>
            <a:spLocks noGrp="1"/>
          </p:cNvSpPr>
          <p:nvPr>
            <p:ph type="sldNum" sz="quarter" idx="12"/>
          </p:nvPr>
        </p:nvSpPr>
        <p:spPr/>
        <p:txBody>
          <a:bodyPr/>
          <a:lstStyle/>
          <a:p>
            <a:fld id="{52CE3CEF-88CD-406A-AE13-77DC56AAE510}"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Tropical Wind Speed RMSE</a:t>
            </a:r>
            <a:endParaRPr lang="en-US" dirty="0"/>
          </a:p>
        </p:txBody>
      </p:sp>
      <p:sp>
        <p:nvSpPr>
          <p:cNvPr id="3" name="Text Placeholder 2"/>
          <p:cNvSpPr>
            <a:spLocks noGrp="1"/>
          </p:cNvSpPr>
          <p:nvPr>
            <p:ph type="body" idx="1"/>
          </p:nvPr>
        </p:nvSpPr>
        <p:spPr/>
        <p:txBody>
          <a:bodyPr>
            <a:normAutofit fontScale="92500" lnSpcReduction="10000"/>
          </a:bodyPr>
          <a:lstStyle/>
          <a:p>
            <a:r>
              <a:rPr lang="en-US" dirty="0" smtClean="0"/>
              <a:t>200 </a:t>
            </a:r>
            <a:r>
              <a:rPr lang="en-US" dirty="0" err="1" smtClean="0"/>
              <a:t>hPa</a:t>
            </a:r>
            <a:r>
              <a:rPr lang="en-US" dirty="0" smtClean="0"/>
              <a:t> (ATMS/CRIS &amp; SSMI/S significant, day 1, 2)</a:t>
            </a:r>
            <a:endParaRPr lang="en-US" dirty="0"/>
          </a:p>
        </p:txBody>
      </p:sp>
      <p:sp>
        <p:nvSpPr>
          <p:cNvPr id="5" name="Text Placeholder 4"/>
          <p:cNvSpPr>
            <a:spLocks noGrp="1"/>
          </p:cNvSpPr>
          <p:nvPr>
            <p:ph type="body" sz="half" idx="3"/>
          </p:nvPr>
        </p:nvSpPr>
        <p:spPr/>
        <p:txBody>
          <a:bodyPr>
            <a:normAutofit fontScale="92500" lnSpcReduction="10000"/>
          </a:bodyPr>
          <a:lstStyle/>
          <a:p>
            <a:r>
              <a:rPr lang="en-US" dirty="0" smtClean="0"/>
              <a:t>850 </a:t>
            </a:r>
            <a:r>
              <a:rPr lang="en-US" dirty="0" err="1" smtClean="0"/>
              <a:t>hPa</a:t>
            </a:r>
            <a:r>
              <a:rPr lang="en-US" dirty="0" smtClean="0"/>
              <a:t> (ATMS/VIIRS significant days 2-6)</a:t>
            </a:r>
            <a:endParaRPr lang="en-US" dirty="0"/>
          </a:p>
        </p:txBody>
      </p:sp>
      <p:pic>
        <p:nvPicPr>
          <p:cNvPr id="8" name="Content Placeholder 7" descr="rmsdieoff_WIND_P200_G2TRO_00Z.png"/>
          <p:cNvPicPr>
            <a:picLocks noGrp="1" noChangeAspect="1"/>
          </p:cNvPicPr>
          <p:nvPr>
            <p:ph sz="quarter" idx="2"/>
          </p:nvPr>
        </p:nvPicPr>
        <p:blipFill>
          <a:blip r:embed="rId2" cstate="print"/>
          <a:stretch>
            <a:fillRect/>
          </a:stretch>
        </p:blipFill>
        <p:spPr>
          <a:xfrm>
            <a:off x="554037" y="2514600"/>
            <a:ext cx="3846513" cy="3846513"/>
          </a:xfrm>
        </p:spPr>
      </p:pic>
      <p:pic>
        <p:nvPicPr>
          <p:cNvPr id="9" name="Content Placeholder 8" descr="rmsdieoff_WIND_P850_G2TRO_00Z.png"/>
          <p:cNvPicPr>
            <a:picLocks noGrp="1" noChangeAspect="1"/>
          </p:cNvPicPr>
          <p:nvPr>
            <p:ph sz="quarter" idx="4"/>
          </p:nvPr>
        </p:nvPicPr>
        <p:blipFill>
          <a:blip r:embed="rId3" cstate="print"/>
          <a:stretch>
            <a:fillRect/>
          </a:stretch>
        </p:blipFill>
        <p:spPr>
          <a:xfrm>
            <a:off x="4742656" y="2514600"/>
            <a:ext cx="3846513" cy="3846513"/>
          </a:xfrm>
        </p:spPr>
      </p:pic>
      <p:sp>
        <p:nvSpPr>
          <p:cNvPr id="7" name="Slide Number Placeholder 6"/>
          <p:cNvSpPr>
            <a:spLocks noGrp="1"/>
          </p:cNvSpPr>
          <p:nvPr>
            <p:ph type="sldNum" sz="quarter" idx="12"/>
          </p:nvPr>
        </p:nvSpPr>
        <p:spPr/>
        <p:txBody>
          <a:bodyPr/>
          <a:lstStyle/>
          <a:p>
            <a:fld id="{52CE3CEF-88CD-406A-AE13-77DC56AAE510}"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685800" y="304800"/>
            <a:ext cx="2743200" cy="1162050"/>
          </a:xfrm>
        </p:spPr>
        <p:txBody>
          <a:bodyPr/>
          <a:lstStyle/>
          <a:p>
            <a:r>
              <a:rPr lang="en-US" dirty="0" smtClean="0"/>
              <a:t>Positive Effects on Analysis</a:t>
            </a:r>
            <a:endParaRPr lang="en-US" dirty="0"/>
          </a:p>
        </p:txBody>
      </p:sp>
      <p:sp>
        <p:nvSpPr>
          <p:cNvPr id="13" name="Text Placeholder 12"/>
          <p:cNvSpPr>
            <a:spLocks noGrp="1"/>
          </p:cNvSpPr>
          <p:nvPr>
            <p:ph type="body" idx="2"/>
          </p:nvPr>
        </p:nvSpPr>
        <p:spPr>
          <a:xfrm>
            <a:off x="685800" y="1447800"/>
            <a:ext cx="2743200" cy="4572000"/>
          </a:xfrm>
        </p:spPr>
        <p:txBody>
          <a:bodyPr>
            <a:normAutofit fontScale="92500" lnSpcReduction="10000"/>
          </a:bodyPr>
          <a:lstStyle/>
          <a:p>
            <a:pPr>
              <a:buFont typeface="Arial" pitchFamily="34" charset="0"/>
              <a:buChar char="•"/>
            </a:pPr>
            <a:r>
              <a:rPr lang="en-US" dirty="0" smtClean="0"/>
              <a:t> After computing root-mean-square difference (RMSD) between all experiments vs. </a:t>
            </a:r>
            <a:r>
              <a:rPr lang="en-US" dirty="0" err="1" smtClean="0"/>
              <a:t>nossmis</a:t>
            </a:r>
            <a:r>
              <a:rPr lang="en-US" dirty="0" smtClean="0"/>
              <a:t>, we can then calculate the total difference between 200 &amp; 1000 </a:t>
            </a:r>
            <a:r>
              <a:rPr lang="en-US" dirty="0" err="1" smtClean="0"/>
              <a:t>hPa</a:t>
            </a:r>
            <a:r>
              <a:rPr lang="en-US" dirty="0" smtClean="0"/>
              <a:t>:</a:t>
            </a:r>
          </a:p>
          <a:p>
            <a:endParaRPr lang="en-US" dirty="0" smtClean="0"/>
          </a:p>
          <a:p>
            <a:pPr>
              <a:buFont typeface="Arial" pitchFamily="34" charset="0"/>
              <a:buChar char="•"/>
            </a:pPr>
            <a:r>
              <a:rPr lang="en-US" dirty="0" smtClean="0"/>
              <a:t> </a:t>
            </a:r>
            <a:r>
              <a:rPr lang="en-US" dirty="0" err="1" smtClean="0"/>
              <a:t>TD</a:t>
            </a:r>
            <a:r>
              <a:rPr lang="en-US" baseline="-25000" dirty="0" err="1" smtClean="0"/>
              <a:t>tot</a:t>
            </a:r>
            <a:r>
              <a:rPr lang="en-US" dirty="0" smtClean="0"/>
              <a:t> values for temperature:</a:t>
            </a:r>
          </a:p>
          <a:p>
            <a:pPr lvl="1">
              <a:buFont typeface="Arial" pitchFamily="34" charset="0"/>
              <a:buChar char="•"/>
            </a:pPr>
            <a:r>
              <a:rPr lang="en-US" dirty="0" smtClean="0"/>
              <a:t> </a:t>
            </a:r>
            <a:r>
              <a:rPr lang="en-US" dirty="0" err="1" smtClean="0"/>
              <a:t>TD</a:t>
            </a:r>
            <a:r>
              <a:rPr lang="en-US" baseline="-25000" dirty="0" err="1" smtClean="0"/>
              <a:t>tot</a:t>
            </a:r>
            <a:r>
              <a:rPr lang="en-US" dirty="0" smtClean="0"/>
              <a:t>(</a:t>
            </a:r>
            <a:r>
              <a:rPr lang="en-US" dirty="0" err="1" smtClean="0"/>
              <a:t>atmsvirs</a:t>
            </a:r>
            <a:r>
              <a:rPr lang="en-US" dirty="0" smtClean="0"/>
              <a:t>)=4.81 K</a:t>
            </a:r>
          </a:p>
          <a:p>
            <a:pPr lvl="1">
              <a:buFont typeface="Arial" pitchFamily="34" charset="0"/>
              <a:buChar char="•"/>
            </a:pPr>
            <a:r>
              <a:rPr lang="en-US" dirty="0" smtClean="0"/>
              <a:t> </a:t>
            </a:r>
            <a:r>
              <a:rPr lang="en-US" dirty="0" err="1" smtClean="0"/>
              <a:t>TD</a:t>
            </a:r>
            <a:r>
              <a:rPr lang="en-US" baseline="-25000" dirty="0" err="1" smtClean="0"/>
              <a:t>tot</a:t>
            </a:r>
            <a:r>
              <a:rPr lang="en-US" dirty="0" smtClean="0"/>
              <a:t>(</a:t>
            </a:r>
            <a:r>
              <a:rPr lang="en-US" dirty="0" err="1" smtClean="0"/>
              <a:t>atmscris</a:t>
            </a:r>
            <a:r>
              <a:rPr lang="en-US" dirty="0" smtClean="0"/>
              <a:t>)=4.54 K</a:t>
            </a:r>
          </a:p>
          <a:p>
            <a:pPr lvl="1">
              <a:buFont typeface="Arial" pitchFamily="34" charset="0"/>
              <a:buChar char="•"/>
            </a:pPr>
            <a:r>
              <a:rPr lang="en-US" dirty="0" smtClean="0"/>
              <a:t> </a:t>
            </a:r>
            <a:r>
              <a:rPr lang="en-US" dirty="0" err="1" smtClean="0"/>
              <a:t>TD</a:t>
            </a:r>
            <a:r>
              <a:rPr lang="en-US" baseline="-25000" dirty="0" err="1" smtClean="0"/>
              <a:t>tot</a:t>
            </a:r>
            <a:r>
              <a:rPr lang="en-US" dirty="0" smtClean="0"/>
              <a:t>(</a:t>
            </a:r>
            <a:r>
              <a:rPr lang="en-US" dirty="0" err="1" smtClean="0"/>
              <a:t>cntrl</a:t>
            </a:r>
            <a:r>
              <a:rPr lang="en-US" dirty="0" smtClean="0"/>
              <a:t>)=3.13 K</a:t>
            </a:r>
          </a:p>
          <a:p>
            <a:pPr lvl="1">
              <a:buFont typeface="Arial" pitchFamily="34" charset="0"/>
              <a:buChar char="•"/>
            </a:pPr>
            <a:r>
              <a:rPr lang="en-US" dirty="0" err="1" smtClean="0"/>
              <a:t>TD</a:t>
            </a:r>
            <a:r>
              <a:rPr lang="en-US" baseline="-25000" dirty="0" err="1" smtClean="0"/>
              <a:t>tot</a:t>
            </a:r>
            <a:r>
              <a:rPr lang="en-US" dirty="0" smtClean="0"/>
              <a:t>(</a:t>
            </a:r>
            <a:r>
              <a:rPr lang="en-US" dirty="0" err="1" smtClean="0"/>
              <a:t>viirs</a:t>
            </a:r>
            <a:r>
              <a:rPr lang="en-US" dirty="0" smtClean="0"/>
              <a:t>)=0.4 K</a:t>
            </a:r>
          </a:p>
          <a:p>
            <a:pPr>
              <a:buFont typeface="Arial" pitchFamily="34" charset="0"/>
              <a:buChar char="•"/>
            </a:pPr>
            <a:r>
              <a:rPr lang="en-US" dirty="0" smtClean="0"/>
              <a:t> </a:t>
            </a:r>
            <a:r>
              <a:rPr lang="en-US" dirty="0" smtClean="0"/>
              <a:t>Greatest T improvement with </a:t>
            </a:r>
            <a:r>
              <a:rPr lang="en-US" dirty="0" err="1" smtClean="0"/>
              <a:t>atmsvirs</a:t>
            </a:r>
            <a:r>
              <a:rPr lang="en-US" dirty="0" smtClean="0"/>
              <a:t> is in lower troposphere (850 </a:t>
            </a:r>
            <a:r>
              <a:rPr lang="en-US" dirty="0" err="1" smtClean="0"/>
              <a:t>hPa</a:t>
            </a:r>
            <a:r>
              <a:rPr lang="en-US" dirty="0" smtClean="0"/>
              <a:t>, upper left)</a:t>
            </a:r>
          </a:p>
          <a:p>
            <a:pPr>
              <a:buFont typeface="Arial" pitchFamily="34" charset="0"/>
              <a:buChar char="•"/>
            </a:pPr>
            <a:r>
              <a:rPr lang="en-US" dirty="0" smtClean="0"/>
              <a:t> </a:t>
            </a:r>
            <a:r>
              <a:rPr lang="en-US" dirty="0" smtClean="0"/>
              <a:t>Greatest zonal wind improvement in upper troposphere (250 </a:t>
            </a:r>
            <a:r>
              <a:rPr lang="en-US" dirty="0" err="1" smtClean="0"/>
              <a:t>hPa</a:t>
            </a:r>
            <a:r>
              <a:rPr lang="en-US" dirty="0" smtClean="0"/>
              <a:t>, lower left), though there is large lat/</a:t>
            </a:r>
            <a:r>
              <a:rPr lang="en-US" dirty="0" err="1" smtClean="0"/>
              <a:t>lon</a:t>
            </a:r>
            <a:r>
              <a:rPr lang="en-US" dirty="0" smtClean="0"/>
              <a:t> variation</a:t>
            </a:r>
          </a:p>
          <a:p>
            <a:pPr>
              <a:buFont typeface="Arial" pitchFamily="34" charset="0"/>
              <a:buChar char="•"/>
            </a:pPr>
            <a:r>
              <a:rPr lang="en-US" dirty="0" smtClean="0"/>
              <a:t> </a:t>
            </a:r>
            <a:r>
              <a:rPr lang="en-US" dirty="0" err="1" smtClean="0"/>
              <a:t>atmscris</a:t>
            </a:r>
            <a:r>
              <a:rPr lang="en-US" dirty="0" smtClean="0"/>
              <a:t> does slightly better than </a:t>
            </a:r>
            <a:r>
              <a:rPr lang="en-US" dirty="0" err="1" smtClean="0"/>
              <a:t>atmsvirs</a:t>
            </a:r>
            <a:r>
              <a:rPr lang="en-US" dirty="0" smtClean="0"/>
              <a:t> in mid-troposphere (600 </a:t>
            </a:r>
            <a:r>
              <a:rPr lang="en-US" dirty="0" err="1" smtClean="0"/>
              <a:t>hPa</a:t>
            </a:r>
            <a:r>
              <a:rPr lang="en-US" dirty="0" smtClean="0"/>
              <a:t>, not shown); </a:t>
            </a:r>
            <a:r>
              <a:rPr lang="en-US" dirty="0" err="1" smtClean="0"/>
              <a:t>atmscris</a:t>
            </a:r>
            <a:r>
              <a:rPr lang="en-US" dirty="0" smtClean="0"/>
              <a:t> and </a:t>
            </a:r>
            <a:r>
              <a:rPr lang="en-US" dirty="0" err="1" smtClean="0"/>
              <a:t>atmsvirs</a:t>
            </a:r>
            <a:r>
              <a:rPr lang="en-US" dirty="0" smtClean="0"/>
              <a:t> yield similar results on model forecast</a:t>
            </a:r>
            <a:endParaRPr lang="en-US" dirty="0"/>
          </a:p>
        </p:txBody>
      </p:sp>
      <p:sp>
        <p:nvSpPr>
          <p:cNvPr id="7" name="Slide Number Placeholder 6"/>
          <p:cNvSpPr>
            <a:spLocks noGrp="1"/>
          </p:cNvSpPr>
          <p:nvPr>
            <p:ph type="sldNum" sz="quarter" idx="12"/>
          </p:nvPr>
        </p:nvSpPr>
        <p:spPr/>
        <p:txBody>
          <a:bodyPr/>
          <a:lstStyle/>
          <a:p>
            <a:fld id="{52CE3CEF-88CD-406A-AE13-77DC56AAE510}" type="slidenum">
              <a:rPr lang="en-US" smtClean="0"/>
              <a:pPr/>
              <a:t>14</a:t>
            </a:fld>
            <a:endParaRPr lang="en-US"/>
          </a:p>
        </p:txBody>
      </p:sp>
      <p:pic>
        <p:nvPicPr>
          <p:cNvPr id="9" name="Picture 8" descr="tmp.850.nossmis_sum.atmsvirs_sum.2005071500.2005083100.png"/>
          <p:cNvPicPr>
            <a:picLocks noChangeAspect="1"/>
          </p:cNvPicPr>
          <p:nvPr/>
        </p:nvPicPr>
        <p:blipFill>
          <a:blip r:embed="rId2" cstate="print"/>
          <a:stretch>
            <a:fillRect/>
          </a:stretch>
        </p:blipFill>
        <p:spPr>
          <a:xfrm>
            <a:off x="4267200" y="381000"/>
            <a:ext cx="4114800" cy="3086100"/>
          </a:xfrm>
          <a:prstGeom prst="rect">
            <a:avLst/>
          </a:prstGeom>
        </p:spPr>
      </p:pic>
      <p:pic>
        <p:nvPicPr>
          <p:cNvPr id="12" name="Picture 11" descr="uwd.250.nossmis_sum.atmsvirs_sum.2005071500.2005083100.png"/>
          <p:cNvPicPr>
            <a:picLocks noChangeAspect="1"/>
          </p:cNvPicPr>
          <p:nvPr/>
        </p:nvPicPr>
        <p:blipFill>
          <a:blip r:embed="rId3" cstate="print"/>
          <a:stretch>
            <a:fillRect/>
          </a:stretch>
        </p:blipFill>
        <p:spPr>
          <a:xfrm>
            <a:off x="4267200" y="3505200"/>
            <a:ext cx="4114800" cy="3086100"/>
          </a:xfrm>
          <a:prstGeom prst="rect">
            <a:avLst/>
          </a:prstGeom>
        </p:spPr>
      </p:pic>
      <p:pic>
        <p:nvPicPr>
          <p:cNvPr id="16"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905000" y="2209800"/>
            <a:ext cx="2209800" cy="4437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685800" y="304800"/>
            <a:ext cx="2743200" cy="1162050"/>
          </a:xfrm>
        </p:spPr>
        <p:txBody>
          <a:bodyPr/>
          <a:lstStyle/>
          <a:p>
            <a:r>
              <a:rPr lang="en-US" dirty="0" smtClean="0"/>
              <a:t>Positive Effects on Forecast</a:t>
            </a:r>
            <a:endParaRPr lang="en-US" dirty="0"/>
          </a:p>
        </p:txBody>
      </p:sp>
      <p:sp>
        <p:nvSpPr>
          <p:cNvPr id="13" name="Text Placeholder 12"/>
          <p:cNvSpPr>
            <a:spLocks noGrp="1"/>
          </p:cNvSpPr>
          <p:nvPr>
            <p:ph type="body" idx="2"/>
          </p:nvPr>
        </p:nvSpPr>
        <p:spPr>
          <a:xfrm>
            <a:off x="685800" y="1447800"/>
            <a:ext cx="2743200" cy="4572000"/>
          </a:xfrm>
        </p:spPr>
        <p:txBody>
          <a:bodyPr>
            <a:normAutofit/>
          </a:bodyPr>
          <a:lstStyle/>
          <a:p>
            <a:pPr>
              <a:buFont typeface="Arial" pitchFamily="34" charset="0"/>
              <a:buChar char="•"/>
            </a:pPr>
            <a:r>
              <a:rPr lang="en-US" dirty="0" smtClean="0"/>
              <a:t> We can also compute </a:t>
            </a:r>
            <a:r>
              <a:rPr lang="en-US" dirty="0" err="1" smtClean="0"/>
              <a:t>TD</a:t>
            </a:r>
            <a:r>
              <a:rPr lang="en-US" baseline="-25000" dirty="0" err="1" smtClean="0"/>
              <a:t>tot</a:t>
            </a:r>
            <a:r>
              <a:rPr lang="en-US" dirty="0" smtClean="0"/>
              <a:t> </a:t>
            </a:r>
            <a:r>
              <a:rPr lang="en-US" dirty="0" smtClean="0"/>
              <a:t>for different analysis times, to see how the different data sources affect the analysis.</a:t>
            </a:r>
          </a:p>
          <a:p>
            <a:pPr>
              <a:buFont typeface="Arial" pitchFamily="34" charset="0"/>
              <a:buChar char="•"/>
            </a:pPr>
            <a:r>
              <a:rPr lang="en-US" dirty="0" smtClean="0"/>
              <a:t> </a:t>
            </a:r>
            <a:r>
              <a:rPr lang="en-US" dirty="0" err="1" smtClean="0"/>
              <a:t>TD</a:t>
            </a:r>
            <a:r>
              <a:rPr lang="en-US" baseline="-25000" dirty="0" err="1" smtClean="0"/>
              <a:t>tot</a:t>
            </a:r>
            <a:r>
              <a:rPr lang="en-US" dirty="0" smtClean="0"/>
              <a:t> values for temperature forecasts (Day 4):</a:t>
            </a:r>
          </a:p>
          <a:p>
            <a:pPr lvl="1">
              <a:buFont typeface="Arial" pitchFamily="34" charset="0"/>
              <a:buChar char="•"/>
            </a:pPr>
            <a:r>
              <a:rPr lang="en-US" dirty="0" smtClean="0"/>
              <a:t> </a:t>
            </a:r>
            <a:r>
              <a:rPr lang="en-US" dirty="0" err="1" smtClean="0"/>
              <a:t>TD</a:t>
            </a:r>
            <a:r>
              <a:rPr lang="en-US" baseline="-25000" dirty="0" err="1" smtClean="0"/>
              <a:t>tot</a:t>
            </a:r>
            <a:r>
              <a:rPr lang="en-US" dirty="0" smtClean="0"/>
              <a:t>(</a:t>
            </a:r>
            <a:r>
              <a:rPr lang="en-US" dirty="0" err="1" smtClean="0"/>
              <a:t>atmscris</a:t>
            </a:r>
            <a:r>
              <a:rPr lang="en-US" dirty="0" smtClean="0"/>
              <a:t>)=5.17 </a:t>
            </a:r>
            <a:r>
              <a:rPr lang="en-US" dirty="0" smtClean="0"/>
              <a:t>K </a:t>
            </a:r>
            <a:endParaRPr lang="en-US" dirty="0" smtClean="0"/>
          </a:p>
          <a:p>
            <a:pPr lvl="1">
              <a:buFont typeface="Arial" pitchFamily="34" charset="0"/>
              <a:buChar char="•"/>
            </a:pPr>
            <a:r>
              <a:rPr lang="en-US" dirty="0" smtClean="0"/>
              <a:t> </a:t>
            </a:r>
            <a:r>
              <a:rPr lang="en-US" dirty="0" err="1" smtClean="0"/>
              <a:t>TD</a:t>
            </a:r>
            <a:r>
              <a:rPr lang="en-US" baseline="-25000" dirty="0" err="1" smtClean="0"/>
              <a:t>tot</a:t>
            </a:r>
            <a:r>
              <a:rPr lang="en-US" dirty="0" smtClean="0"/>
              <a:t>(</a:t>
            </a:r>
            <a:r>
              <a:rPr lang="en-US" dirty="0" err="1" smtClean="0"/>
              <a:t>atmsvirs</a:t>
            </a:r>
            <a:r>
              <a:rPr lang="en-US" dirty="0" smtClean="0"/>
              <a:t>)=3.01 K</a:t>
            </a:r>
          </a:p>
          <a:p>
            <a:pPr lvl="1">
              <a:buFont typeface="Arial" pitchFamily="34" charset="0"/>
              <a:buChar char="•"/>
            </a:pPr>
            <a:r>
              <a:rPr lang="en-US" dirty="0" smtClean="0"/>
              <a:t> </a:t>
            </a:r>
            <a:r>
              <a:rPr lang="en-US" dirty="0" err="1" smtClean="0"/>
              <a:t>TD</a:t>
            </a:r>
            <a:r>
              <a:rPr lang="en-US" baseline="-25000" dirty="0" err="1" smtClean="0"/>
              <a:t>tot</a:t>
            </a:r>
            <a:r>
              <a:rPr lang="en-US" dirty="0" smtClean="0"/>
              <a:t>(</a:t>
            </a:r>
            <a:r>
              <a:rPr lang="en-US" dirty="0" err="1" smtClean="0"/>
              <a:t>cntrl</a:t>
            </a:r>
            <a:r>
              <a:rPr lang="en-US" dirty="0" smtClean="0"/>
              <a:t>)=3.13 K</a:t>
            </a:r>
          </a:p>
          <a:p>
            <a:pPr lvl="1">
              <a:buFont typeface="Arial" pitchFamily="34" charset="0"/>
              <a:buChar char="•"/>
            </a:pPr>
            <a:r>
              <a:rPr lang="en-US" dirty="0" err="1" smtClean="0"/>
              <a:t>TD</a:t>
            </a:r>
            <a:r>
              <a:rPr lang="en-US" baseline="-25000" dirty="0" err="1" smtClean="0"/>
              <a:t>tot</a:t>
            </a:r>
            <a:r>
              <a:rPr lang="en-US" dirty="0" smtClean="0"/>
              <a:t>(</a:t>
            </a:r>
            <a:r>
              <a:rPr lang="en-US" dirty="0" err="1" smtClean="0"/>
              <a:t>viirs</a:t>
            </a:r>
            <a:r>
              <a:rPr lang="en-US" dirty="0" smtClean="0"/>
              <a:t>)=0.4 K</a:t>
            </a:r>
          </a:p>
          <a:p>
            <a:pPr>
              <a:buFont typeface="Arial" pitchFamily="34" charset="0"/>
              <a:buChar char="•"/>
            </a:pPr>
            <a:r>
              <a:rPr lang="en-US" dirty="0" smtClean="0"/>
              <a:t> </a:t>
            </a:r>
            <a:r>
              <a:rPr lang="en-US" dirty="0" smtClean="0"/>
              <a:t>Greatest T improvement with </a:t>
            </a:r>
            <a:r>
              <a:rPr lang="en-US" dirty="0" err="1" smtClean="0"/>
              <a:t>atmscris</a:t>
            </a:r>
            <a:r>
              <a:rPr lang="en-US" dirty="0" smtClean="0"/>
              <a:t> is in upper troposphere (300 </a:t>
            </a:r>
            <a:r>
              <a:rPr lang="en-US" dirty="0" err="1" smtClean="0"/>
              <a:t>hPa</a:t>
            </a:r>
            <a:r>
              <a:rPr lang="en-US" dirty="0" smtClean="0"/>
              <a:t>, upper left)</a:t>
            </a:r>
          </a:p>
          <a:p>
            <a:pPr>
              <a:buFont typeface="Arial" pitchFamily="34" charset="0"/>
              <a:buChar char="•"/>
            </a:pPr>
            <a:r>
              <a:rPr lang="en-US" dirty="0" smtClean="0"/>
              <a:t> </a:t>
            </a:r>
            <a:r>
              <a:rPr lang="en-US" dirty="0" smtClean="0"/>
              <a:t>Greatest zonal wind improvement in upper troposphere (250 </a:t>
            </a:r>
            <a:r>
              <a:rPr lang="en-US" dirty="0" err="1" smtClean="0"/>
              <a:t>hPa</a:t>
            </a:r>
            <a:r>
              <a:rPr lang="en-US" dirty="0" smtClean="0"/>
              <a:t>, lower left), though large variations are noted</a:t>
            </a:r>
          </a:p>
          <a:p>
            <a:pPr>
              <a:buFont typeface="Arial" pitchFamily="34" charset="0"/>
              <a:buChar char="•"/>
            </a:pPr>
            <a:r>
              <a:rPr lang="en-US" dirty="0" smtClean="0"/>
              <a:t> </a:t>
            </a:r>
            <a:r>
              <a:rPr lang="en-US" dirty="0" smtClean="0"/>
              <a:t>Unsure why </a:t>
            </a:r>
            <a:r>
              <a:rPr lang="en-US" dirty="0" err="1" smtClean="0"/>
              <a:t>atmscris</a:t>
            </a:r>
            <a:r>
              <a:rPr lang="en-US" dirty="0" smtClean="0"/>
              <a:t> performs better than </a:t>
            </a:r>
            <a:r>
              <a:rPr lang="en-US" dirty="0" err="1" smtClean="0"/>
              <a:t>atmsvirs</a:t>
            </a:r>
            <a:r>
              <a:rPr lang="en-US" dirty="0" smtClean="0"/>
              <a:t> in forecasts when both were similar in analyses</a:t>
            </a:r>
            <a:endParaRPr lang="en-US" dirty="0"/>
          </a:p>
        </p:txBody>
      </p:sp>
      <p:sp>
        <p:nvSpPr>
          <p:cNvPr id="7" name="Slide Number Placeholder 6"/>
          <p:cNvSpPr>
            <a:spLocks noGrp="1"/>
          </p:cNvSpPr>
          <p:nvPr>
            <p:ph type="sldNum" sz="quarter" idx="12"/>
          </p:nvPr>
        </p:nvSpPr>
        <p:spPr/>
        <p:txBody>
          <a:bodyPr/>
          <a:lstStyle/>
          <a:p>
            <a:fld id="{52CE3CEF-88CD-406A-AE13-77DC56AAE510}" type="slidenum">
              <a:rPr lang="en-US" smtClean="0"/>
              <a:pPr/>
              <a:t>15</a:t>
            </a:fld>
            <a:endParaRPr lang="en-US"/>
          </a:p>
        </p:txBody>
      </p:sp>
      <p:pic>
        <p:nvPicPr>
          <p:cNvPr id="8" name="Picture 7" descr="tmp.300.nossmis_sum.atmscris_sum.2005071500.2005083100.png"/>
          <p:cNvPicPr>
            <a:picLocks noChangeAspect="1"/>
          </p:cNvPicPr>
          <p:nvPr/>
        </p:nvPicPr>
        <p:blipFill>
          <a:blip r:embed="rId2" cstate="print"/>
          <a:stretch>
            <a:fillRect/>
          </a:stretch>
        </p:blipFill>
        <p:spPr>
          <a:xfrm>
            <a:off x="4648200" y="304800"/>
            <a:ext cx="4114800" cy="3086100"/>
          </a:xfrm>
          <a:prstGeom prst="rect">
            <a:avLst/>
          </a:prstGeom>
        </p:spPr>
      </p:pic>
      <p:pic>
        <p:nvPicPr>
          <p:cNvPr id="10" name="Picture 9" descr="uwd.250.nossmis_sum.atmscris_sum.2005071500.2005083100.png"/>
          <p:cNvPicPr>
            <a:picLocks noChangeAspect="1"/>
          </p:cNvPicPr>
          <p:nvPr/>
        </p:nvPicPr>
        <p:blipFill>
          <a:blip r:embed="rId3" cstate="print"/>
          <a:stretch>
            <a:fillRect/>
          </a:stretch>
        </p:blipFill>
        <p:spPr>
          <a:xfrm>
            <a:off x="4648200" y="3429000"/>
            <a:ext cx="4114800" cy="30861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Conclusions</a:t>
            </a:r>
            <a:endParaRPr lang="en-US" dirty="0"/>
          </a:p>
        </p:txBody>
      </p:sp>
      <p:sp>
        <p:nvSpPr>
          <p:cNvPr id="7" name="Content Placeholder 6"/>
          <p:cNvSpPr>
            <a:spLocks noGrp="1"/>
          </p:cNvSpPr>
          <p:nvPr>
            <p:ph idx="1"/>
          </p:nvPr>
        </p:nvSpPr>
        <p:spPr/>
        <p:txBody>
          <a:bodyPr/>
          <a:lstStyle/>
          <a:p>
            <a:r>
              <a:rPr lang="en-US" dirty="0" smtClean="0"/>
              <a:t>Current OSSE work </a:t>
            </a:r>
            <a:r>
              <a:rPr lang="en-US" dirty="0" smtClean="0"/>
              <a:t>demonstrates </a:t>
            </a:r>
            <a:r>
              <a:rPr lang="en-US" dirty="0" smtClean="0"/>
              <a:t>the importance of a meteorological satellite in the early-morning </a:t>
            </a:r>
            <a:r>
              <a:rPr lang="en-US" dirty="0" smtClean="0"/>
              <a:t>orbit</a:t>
            </a:r>
          </a:p>
          <a:p>
            <a:r>
              <a:rPr lang="en-US" dirty="0" smtClean="0"/>
              <a:t>Losing SSMI/S causes significant decreases in model analysis and forecast skill, especially in Southern Hemisphere and tropical winds</a:t>
            </a:r>
          </a:p>
          <a:p>
            <a:r>
              <a:rPr lang="en-US" dirty="0" smtClean="0"/>
              <a:t>Best performing replacements for SSMI/S are a combination of ATMS/</a:t>
            </a:r>
            <a:r>
              <a:rPr lang="en-US" dirty="0" err="1" smtClean="0"/>
              <a:t>CrIS</a:t>
            </a:r>
            <a:r>
              <a:rPr lang="en-US" dirty="0" smtClean="0"/>
              <a:t> or a combination ATMS/VIIRS; VIIRS alone causes little improvement</a:t>
            </a:r>
          </a:p>
          <a:p>
            <a:r>
              <a:rPr lang="en-US" dirty="0" smtClean="0"/>
              <a:t>Future work will include continuing experiment for Jan/Feb, to compare hemispheric seasonal effects</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52CE3CEF-88CD-406A-AE13-77DC56AAE510}" type="slidenum">
              <a:rPr lang="en-US" smtClean="0"/>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3352800" cy="1162050"/>
          </a:xfrm>
        </p:spPr>
        <p:txBody>
          <a:bodyPr/>
          <a:lstStyle/>
          <a:p>
            <a:r>
              <a:rPr lang="en-US" dirty="0" smtClean="0"/>
              <a:t>Three polar orbits?  Or two?</a:t>
            </a:r>
            <a:endParaRPr lang="en-US" dirty="0"/>
          </a:p>
        </p:txBody>
      </p:sp>
      <p:sp>
        <p:nvSpPr>
          <p:cNvPr id="6" name="Text Placeholder 5"/>
          <p:cNvSpPr>
            <a:spLocks noGrp="1"/>
          </p:cNvSpPr>
          <p:nvPr>
            <p:ph type="body" idx="2"/>
          </p:nvPr>
        </p:nvSpPr>
        <p:spPr>
          <a:xfrm>
            <a:off x="457200" y="2895600"/>
            <a:ext cx="3008313" cy="3230563"/>
          </a:xfrm>
        </p:spPr>
        <p:txBody>
          <a:bodyPr>
            <a:normAutofit fontScale="92500" lnSpcReduction="10000"/>
          </a:bodyPr>
          <a:lstStyle/>
          <a:p>
            <a:r>
              <a:rPr lang="en-US" sz="1800" dirty="0" smtClean="0"/>
              <a:t>Following the cancellation of the NPOESS program in February 2010, US plans for sounding coverage in the early morning orbit (~5:30 AM ECT) were put on hold indefinitely. How might the lack of early morning sounding coverage affect medium-range weather forecasts?  Which of three suggested replacement satellites would have the greatest forecast impact</a:t>
            </a:r>
            <a:r>
              <a:rPr lang="en-US" sz="1800" dirty="0" smtClean="0"/>
              <a:t>?</a:t>
            </a:r>
            <a:endParaRPr lang="en-US" sz="1800" dirty="0" smtClean="0"/>
          </a:p>
          <a:p>
            <a:endParaRPr lang="en-US" sz="1800" dirty="0"/>
          </a:p>
        </p:txBody>
      </p:sp>
      <p:pic>
        <p:nvPicPr>
          <p:cNvPr id="1026" name="Picture 2"/>
          <p:cNvPicPr>
            <a:picLocks noGrp="1" noChangeAspect="1" noChangeArrowheads="1"/>
          </p:cNvPicPr>
          <p:nvPr>
            <p:ph sz="half" idx="1"/>
          </p:nvPr>
        </p:nvPicPr>
        <p:blipFill>
          <a:blip r:embed="rId2" cstate="print"/>
          <a:stretch>
            <a:fillRect/>
          </a:stretch>
        </p:blipFill>
        <p:spPr bwMode="auto">
          <a:xfrm>
            <a:off x="3581400" y="2286000"/>
            <a:ext cx="5111750" cy="3354407"/>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52CE3CEF-88CD-406A-AE13-77DC56AAE510}" type="slidenum">
              <a:rPr lang="en-US" smtClean="0"/>
              <a:pPr/>
              <a:t>2</a:t>
            </a:fld>
            <a:endParaRPr lang="en-US"/>
          </a:p>
        </p:txBody>
      </p:sp>
      <p:sp>
        <p:nvSpPr>
          <p:cNvPr id="5" name="Oval 4"/>
          <p:cNvSpPr/>
          <p:nvPr/>
        </p:nvSpPr>
        <p:spPr>
          <a:xfrm>
            <a:off x="3124200" y="3048000"/>
            <a:ext cx="1981200" cy="609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105400" y="5715000"/>
            <a:ext cx="2177969" cy="338554"/>
          </a:xfrm>
          <a:prstGeom prst="rect">
            <a:avLst/>
          </a:prstGeom>
          <a:noFill/>
        </p:spPr>
        <p:txBody>
          <a:bodyPr wrap="none" rtlCol="0">
            <a:spAutoFit/>
          </a:bodyPr>
          <a:lstStyle/>
          <a:p>
            <a:r>
              <a:rPr lang="en-US" sz="1600" dirty="0" smtClean="0"/>
              <a:t>Image Courtesy F. </a:t>
            </a:r>
            <a:r>
              <a:rPr lang="en-US" sz="1600" dirty="0" err="1" smtClean="0"/>
              <a:t>Weng</a:t>
            </a: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2CE3CEF-88CD-406A-AE13-77DC56AAE510}" type="slidenum">
              <a:rPr lang="en-US" smtClean="0"/>
              <a:pPr/>
              <a:t>3</a:t>
            </a:fld>
            <a:endParaRPr lang="en-US"/>
          </a:p>
        </p:txBody>
      </p:sp>
      <p:sp>
        <p:nvSpPr>
          <p:cNvPr id="7" name="Title 1"/>
          <p:cNvSpPr>
            <a:spLocks noGrp="1"/>
          </p:cNvSpPr>
          <p:nvPr>
            <p:ph type="title"/>
          </p:nvPr>
        </p:nvSpPr>
        <p:spPr>
          <a:xfrm>
            <a:off x="457200" y="762000"/>
            <a:ext cx="8229600" cy="868362"/>
          </a:xfrm>
        </p:spPr>
        <p:txBody>
          <a:bodyPr/>
          <a:lstStyle/>
          <a:p>
            <a:r>
              <a:rPr lang="en-US" dirty="0" smtClean="0"/>
              <a:t>Joint </a:t>
            </a:r>
            <a:r>
              <a:rPr lang="en-US" dirty="0" smtClean="0"/>
              <a:t>Observing System Simulation Experiment (OSSE) </a:t>
            </a:r>
            <a:r>
              <a:rPr lang="en-US" dirty="0" smtClean="0"/>
              <a:t>Structure</a:t>
            </a:r>
            <a:endParaRPr lang="en-US" dirty="0"/>
          </a:p>
        </p:txBody>
      </p:sp>
      <p:sp>
        <p:nvSpPr>
          <p:cNvPr id="8" name="Content Placeholder 2"/>
          <p:cNvSpPr>
            <a:spLocks noGrp="1"/>
          </p:cNvSpPr>
          <p:nvPr>
            <p:ph idx="1"/>
          </p:nvPr>
        </p:nvSpPr>
        <p:spPr>
          <a:xfrm>
            <a:off x="457200" y="1752600"/>
            <a:ext cx="3276600" cy="4648199"/>
          </a:xfrm>
        </p:spPr>
        <p:txBody>
          <a:bodyPr>
            <a:noAutofit/>
          </a:bodyPr>
          <a:lstStyle/>
          <a:p>
            <a:pPr algn="ctr">
              <a:buNone/>
            </a:pPr>
            <a:r>
              <a:rPr lang="en-US" sz="1800" b="1" dirty="0" smtClean="0"/>
              <a:t>Four major components:</a:t>
            </a:r>
          </a:p>
          <a:p>
            <a:r>
              <a:rPr lang="en-US" sz="1600" dirty="0" smtClean="0"/>
              <a:t>Nature </a:t>
            </a:r>
            <a:r>
              <a:rPr lang="en-US" sz="1600" dirty="0"/>
              <a:t>run made by ECMWF </a:t>
            </a:r>
            <a:r>
              <a:rPr lang="en-US" sz="1600" dirty="0" smtClean="0"/>
              <a:t>T511 from 1 May 2005 to 31 May 2006.</a:t>
            </a:r>
          </a:p>
          <a:p>
            <a:r>
              <a:rPr lang="en-US" sz="1600" dirty="0" smtClean="0"/>
              <a:t> Forward models, including CRTM</a:t>
            </a:r>
            <a:r>
              <a:rPr lang="en-US" sz="1600" dirty="0"/>
              <a:t>, to generate all </a:t>
            </a:r>
            <a:r>
              <a:rPr lang="en-US" sz="1600" dirty="0" smtClean="0"/>
              <a:t>satellite radiances and </a:t>
            </a:r>
            <a:r>
              <a:rPr lang="en-US" sz="1600" dirty="0" err="1" smtClean="0"/>
              <a:t>radiosonde</a:t>
            </a:r>
            <a:r>
              <a:rPr lang="en-US" sz="1600" dirty="0" smtClean="0"/>
              <a:t> observations.</a:t>
            </a:r>
          </a:p>
          <a:p>
            <a:r>
              <a:rPr lang="en-US" sz="1600" dirty="0" smtClean="0"/>
              <a:t>NCEP </a:t>
            </a:r>
            <a:r>
              <a:rPr lang="en-US" sz="1600" dirty="0"/>
              <a:t>GSI, to </a:t>
            </a:r>
            <a:r>
              <a:rPr lang="en-US" sz="1600" dirty="0" smtClean="0"/>
              <a:t>assimilate the </a:t>
            </a:r>
            <a:r>
              <a:rPr lang="en-US" sz="1600" dirty="0"/>
              <a:t>observations into initial and boundary </a:t>
            </a:r>
            <a:r>
              <a:rPr lang="en-US" sz="1600" dirty="0" smtClean="0"/>
              <a:t>conditions.</a:t>
            </a:r>
          </a:p>
          <a:p>
            <a:r>
              <a:rPr lang="en-US" sz="1600" dirty="0" smtClean="0"/>
              <a:t>NCEP </a:t>
            </a:r>
            <a:r>
              <a:rPr lang="en-US" sz="1600" dirty="0"/>
              <a:t>GFS, to make the forecasts and </a:t>
            </a:r>
            <a:r>
              <a:rPr lang="en-US" sz="1600" dirty="0" smtClean="0"/>
              <a:t>perform impacts study with and without a new instrument.</a:t>
            </a:r>
            <a:endParaRPr lang="en-US" sz="1600" dirty="0"/>
          </a:p>
        </p:txBody>
      </p:sp>
      <p:sp>
        <p:nvSpPr>
          <p:cNvPr id="9"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0" name="Organization Chart 1"/>
          <p:cNvGrpSpPr>
            <a:grpSpLocks noChangeAspect="1"/>
          </p:cNvGrpSpPr>
          <p:nvPr/>
        </p:nvGrpSpPr>
        <p:grpSpPr bwMode="auto">
          <a:xfrm>
            <a:off x="3657600" y="1371600"/>
            <a:ext cx="4800600" cy="5181600"/>
            <a:chOff x="2355" y="3389"/>
            <a:chExt cx="5346" cy="6073"/>
          </a:xfrm>
        </p:grpSpPr>
        <p:graphicFrame>
          <p:nvGraphicFramePr>
            <p:cNvPr id="11" name="Diagram 10"/>
            <p:cNvGraphicFramePr/>
            <p:nvPr/>
          </p:nvGraphicFramePr>
          <p:xfrm>
            <a:off x="2355" y="3389"/>
            <a:ext cx="5346" cy="6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 Box 19"/>
            <p:cNvSpPr txBox="1">
              <a:spLocks noChangeArrowheads="1"/>
            </p:cNvSpPr>
            <p:nvPr/>
          </p:nvSpPr>
          <p:spPr bwMode="auto">
            <a:xfrm>
              <a:off x="3395" y="3389"/>
              <a:ext cx="2967" cy="547"/>
            </a:xfrm>
            <a:prstGeom prst="rect">
              <a:avLst/>
            </a:prstGeom>
            <a:no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500" b="0" i="0" u="none" strike="noStrike" cap="none" normalizeH="0" dirty="0" smtClean="0">
                  <a:ln>
                    <a:noFill/>
                  </a:ln>
                  <a:solidFill>
                    <a:schemeClr val="tx1"/>
                  </a:solidFill>
                  <a:effectLst/>
                  <a:latin typeface="Arial" pitchFamily="34" charset="0"/>
                  <a:ea typeface="Times New Roman" pitchFamily="18" charset="0"/>
                </a:rPr>
                <a:t>OSSE Conceptual Model</a:t>
              </a:r>
              <a:endParaRPr kumimoji="0" lang="en-US" sz="1500" b="0" i="0" u="none" strike="noStrike" cap="none" normalizeH="0" dirty="0" smtClean="0">
                <a:ln>
                  <a:noFill/>
                </a:ln>
                <a:solidFill>
                  <a:schemeClr val="tx1"/>
                </a:solidFill>
                <a:effectLst/>
                <a:latin typeface="Arial" pitchFamily="34" charset="0"/>
              </a:endParaRPr>
            </a:p>
          </p:txBody>
        </p:sp>
        <p:sp>
          <p:nvSpPr>
            <p:cNvPr id="13" name="AutoShape 18"/>
            <p:cNvSpPr>
              <a:spLocks noChangeArrowheads="1"/>
            </p:cNvSpPr>
            <p:nvPr/>
          </p:nvSpPr>
          <p:spPr bwMode="auto">
            <a:xfrm>
              <a:off x="2595" y="4291"/>
              <a:ext cx="1746" cy="686"/>
            </a:xfrm>
            <a:prstGeom prst="flowChartAlternateProcess">
              <a:avLst/>
            </a:prstGeom>
            <a:solidFill>
              <a:srgbClr val="CC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ECMWF: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Global model</a:t>
              </a:r>
              <a:endParaRPr kumimoji="0" lang="en-US" sz="1400" b="0" i="0" u="none" strike="noStrike" cap="none" normalizeH="0" baseline="0" dirty="0" smtClean="0">
                <a:ln>
                  <a:noFill/>
                </a:ln>
                <a:solidFill>
                  <a:schemeClr val="tx1"/>
                </a:solidFill>
                <a:effectLst/>
                <a:latin typeface="Arial" pitchFamily="34" charset="0"/>
              </a:endParaRPr>
            </a:p>
          </p:txBody>
        </p:sp>
        <p:sp>
          <p:nvSpPr>
            <p:cNvPr id="14" name="AutoShape 17"/>
            <p:cNvSpPr>
              <a:spLocks noChangeArrowheads="1"/>
            </p:cNvSpPr>
            <p:nvPr/>
          </p:nvSpPr>
          <p:spPr bwMode="auto">
            <a:xfrm>
              <a:off x="2757" y="5428"/>
              <a:ext cx="1450" cy="758"/>
            </a:xfrm>
            <a:prstGeom prst="flowChartMagneticDisk">
              <a:avLst/>
            </a:prstGeom>
            <a:solidFill>
              <a:schemeClr val="bg1"/>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Nature Run</a:t>
              </a:r>
              <a:endParaRPr kumimoji="0" lang="en-US" sz="1400" b="0" i="0" u="none" strike="noStrike" cap="none" normalizeH="0" baseline="0" dirty="0" smtClean="0">
                <a:ln>
                  <a:noFill/>
                </a:ln>
                <a:solidFill>
                  <a:schemeClr val="tx1"/>
                </a:solidFill>
                <a:effectLst/>
                <a:latin typeface="Arial" pitchFamily="34" charset="0"/>
              </a:endParaRPr>
            </a:p>
          </p:txBody>
        </p:sp>
        <p:sp>
          <p:nvSpPr>
            <p:cNvPr id="15" name="AutoShape 16"/>
            <p:cNvSpPr>
              <a:spLocks noChangeArrowheads="1"/>
            </p:cNvSpPr>
            <p:nvPr/>
          </p:nvSpPr>
          <p:spPr bwMode="auto">
            <a:xfrm>
              <a:off x="2355" y="6871"/>
              <a:ext cx="2256" cy="686"/>
            </a:xfrm>
            <a:prstGeom prst="flowChartAlternateProcess">
              <a:avLst/>
            </a:prstGeom>
            <a:solidFill>
              <a:srgbClr val="CC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dirty="0" smtClean="0">
                  <a:latin typeface="Arial" pitchFamily="34" charset="0"/>
                  <a:ea typeface="Times New Roman" pitchFamily="18" charset="0"/>
                </a:rPr>
                <a:t>Forward</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a:t>
              </a:r>
              <a:r>
                <a:rPr lang="en-US" sz="1400" dirty="0" smtClean="0">
                  <a:latin typeface="Arial" pitchFamily="34" charset="0"/>
                  <a:ea typeface="Times New Roman" pitchFamily="18" charset="0"/>
                </a:rPr>
                <a:t>M</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odel: CRTM</a:t>
              </a:r>
              <a:endParaRPr kumimoji="0" lang="en-US" sz="1400" b="0" i="0" u="none" strike="noStrike" cap="none" normalizeH="0" baseline="0" dirty="0" smtClean="0">
                <a:ln>
                  <a:noFill/>
                </a:ln>
                <a:solidFill>
                  <a:schemeClr val="tx1"/>
                </a:solidFill>
                <a:effectLst/>
                <a:latin typeface="Arial" pitchFamily="34" charset="0"/>
              </a:endParaRPr>
            </a:p>
          </p:txBody>
        </p:sp>
        <p:sp>
          <p:nvSpPr>
            <p:cNvPr id="16" name="AutoShape 15"/>
            <p:cNvSpPr>
              <a:spLocks noChangeArrowheads="1"/>
            </p:cNvSpPr>
            <p:nvPr/>
          </p:nvSpPr>
          <p:spPr bwMode="auto">
            <a:xfrm>
              <a:off x="2517" y="8038"/>
              <a:ext cx="1885" cy="1043"/>
            </a:xfrm>
            <a:prstGeom prst="flowChartMagneticDisk">
              <a:avLst/>
            </a:prstGeom>
            <a:solidFill>
              <a:schemeClr val="bg1"/>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Simulated Satellite Observations</a:t>
              </a:r>
              <a:endParaRPr kumimoji="0" lang="en-US" sz="1400" b="0" i="0" u="none" strike="noStrike" cap="none" normalizeH="0" baseline="0" dirty="0" smtClean="0">
                <a:ln>
                  <a:noFill/>
                </a:ln>
                <a:solidFill>
                  <a:schemeClr val="tx1"/>
                </a:solidFill>
                <a:effectLst/>
                <a:latin typeface="Arial" pitchFamily="34" charset="0"/>
              </a:endParaRPr>
            </a:p>
          </p:txBody>
        </p:sp>
        <p:sp>
          <p:nvSpPr>
            <p:cNvPr id="17" name="AutoShape 14"/>
            <p:cNvSpPr>
              <a:spLocks noChangeArrowheads="1"/>
            </p:cNvSpPr>
            <p:nvPr/>
          </p:nvSpPr>
          <p:spPr bwMode="auto">
            <a:xfrm>
              <a:off x="5880" y="4156"/>
              <a:ext cx="1626" cy="671"/>
            </a:xfrm>
            <a:prstGeom prst="flowChartAlternateProcess">
              <a:avLst/>
            </a:prstGeom>
            <a:solidFill>
              <a:srgbClr val="CC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GSI: Data Assimilation</a:t>
              </a:r>
              <a:endParaRPr kumimoji="0" lang="en-US" sz="1400" b="0" i="0" u="none" strike="noStrike" cap="none" normalizeH="0" baseline="0" dirty="0" smtClean="0">
                <a:ln>
                  <a:noFill/>
                </a:ln>
                <a:solidFill>
                  <a:schemeClr val="tx1"/>
                </a:solidFill>
                <a:effectLst/>
                <a:latin typeface="Arial" pitchFamily="34" charset="0"/>
              </a:endParaRPr>
            </a:p>
          </p:txBody>
        </p:sp>
        <p:sp>
          <p:nvSpPr>
            <p:cNvPr id="18" name="AutoShape 13"/>
            <p:cNvSpPr>
              <a:spLocks noChangeArrowheads="1"/>
            </p:cNvSpPr>
            <p:nvPr/>
          </p:nvSpPr>
          <p:spPr bwMode="auto">
            <a:xfrm>
              <a:off x="5749" y="5354"/>
              <a:ext cx="1736" cy="998"/>
            </a:xfrm>
            <a:prstGeom prst="flowChartMagneticDisk">
              <a:avLst/>
            </a:prstGeom>
            <a:solidFill>
              <a:schemeClr val="bg1"/>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Initial/Boundary  </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Conditions</a:t>
              </a:r>
              <a:endParaRPr kumimoji="0" lang="en-US" sz="1400" b="0" i="0" u="none" strike="noStrike" cap="none" normalizeH="0" baseline="0" dirty="0" smtClean="0">
                <a:ln>
                  <a:noFill/>
                </a:ln>
                <a:solidFill>
                  <a:schemeClr val="tx1"/>
                </a:solidFill>
                <a:effectLst/>
                <a:latin typeface="Arial" pitchFamily="34" charset="0"/>
              </a:endParaRPr>
            </a:p>
          </p:txBody>
        </p:sp>
        <p:sp>
          <p:nvSpPr>
            <p:cNvPr id="19" name="AutoShape 12"/>
            <p:cNvSpPr>
              <a:spLocks noChangeArrowheads="1"/>
            </p:cNvSpPr>
            <p:nvPr/>
          </p:nvSpPr>
          <p:spPr bwMode="auto">
            <a:xfrm>
              <a:off x="5749" y="6872"/>
              <a:ext cx="1746" cy="686"/>
            </a:xfrm>
            <a:prstGeom prst="flowChartAlternateProcess">
              <a:avLst/>
            </a:prstGeom>
            <a:solidFill>
              <a:srgbClr val="CC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GFS: </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Global</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model</a:t>
              </a:r>
              <a:endParaRPr kumimoji="0" lang="en-US" sz="1400" b="0" i="0" u="none" strike="noStrike" cap="none" normalizeH="0" baseline="0" dirty="0" smtClean="0">
                <a:ln>
                  <a:noFill/>
                </a:ln>
                <a:solidFill>
                  <a:schemeClr val="tx1"/>
                </a:solidFill>
                <a:effectLst/>
                <a:latin typeface="Arial" pitchFamily="34" charset="0"/>
              </a:endParaRPr>
            </a:p>
          </p:txBody>
        </p:sp>
        <p:sp>
          <p:nvSpPr>
            <p:cNvPr id="20" name="AutoShape 11"/>
            <p:cNvSpPr>
              <a:spLocks noChangeArrowheads="1"/>
            </p:cNvSpPr>
            <p:nvPr/>
          </p:nvSpPr>
          <p:spPr bwMode="auto">
            <a:xfrm>
              <a:off x="5749" y="8122"/>
              <a:ext cx="1841" cy="983"/>
            </a:xfrm>
            <a:prstGeom prst="flowChartMagneticDisk">
              <a:avLst/>
            </a:prstGeom>
            <a:solidFill>
              <a:schemeClr val="bg1"/>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Forecasts w/o </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New Sensor OBS</a:t>
              </a:r>
              <a:endParaRPr kumimoji="0" lang="en-US" sz="1400" b="0" i="0" u="none" strike="noStrike" cap="none" normalizeH="0" baseline="0" dirty="0" smtClean="0">
                <a:ln>
                  <a:noFill/>
                </a:ln>
                <a:solidFill>
                  <a:schemeClr val="tx1"/>
                </a:solidFill>
                <a:effectLst/>
                <a:latin typeface="Arial" pitchFamily="34" charset="0"/>
              </a:endParaRPr>
            </a:p>
          </p:txBody>
        </p:sp>
        <p:sp>
          <p:nvSpPr>
            <p:cNvPr id="21" name="Line 9"/>
            <p:cNvSpPr>
              <a:spLocks noChangeShapeType="1"/>
            </p:cNvSpPr>
            <p:nvPr/>
          </p:nvSpPr>
          <p:spPr bwMode="auto">
            <a:xfrm>
              <a:off x="3472" y="4965"/>
              <a:ext cx="1" cy="45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2" name="Line 8"/>
            <p:cNvSpPr>
              <a:spLocks noChangeShapeType="1"/>
            </p:cNvSpPr>
            <p:nvPr/>
          </p:nvSpPr>
          <p:spPr bwMode="auto">
            <a:xfrm>
              <a:off x="3442" y="6195"/>
              <a:ext cx="1" cy="69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3" name="Line 7"/>
            <p:cNvSpPr>
              <a:spLocks noChangeShapeType="1"/>
            </p:cNvSpPr>
            <p:nvPr/>
          </p:nvSpPr>
          <p:spPr bwMode="auto">
            <a:xfrm>
              <a:off x="3427" y="7560"/>
              <a:ext cx="1" cy="48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4" name="Line 5"/>
            <p:cNvSpPr>
              <a:spLocks noChangeShapeType="1"/>
            </p:cNvSpPr>
            <p:nvPr/>
          </p:nvSpPr>
          <p:spPr bwMode="auto">
            <a:xfrm>
              <a:off x="6598" y="6336"/>
              <a:ext cx="0" cy="536"/>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 name="Line 4"/>
            <p:cNvSpPr>
              <a:spLocks noChangeShapeType="1"/>
            </p:cNvSpPr>
            <p:nvPr/>
          </p:nvSpPr>
          <p:spPr bwMode="auto">
            <a:xfrm>
              <a:off x="6598" y="7587"/>
              <a:ext cx="0" cy="509"/>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cxnSp>
        <p:nvCxnSpPr>
          <p:cNvPr id="26" name="Shape 29"/>
          <p:cNvCxnSpPr>
            <a:stCxn id="16" idx="3"/>
          </p:cNvCxnSpPr>
          <p:nvPr/>
        </p:nvCxnSpPr>
        <p:spPr>
          <a:xfrm rot="5400000" flipH="1" flipV="1">
            <a:off x="3401648" y="3533770"/>
            <a:ext cx="3942124" cy="1446583"/>
          </a:xfrm>
          <a:prstGeom prst="bentConnector3">
            <a:avLst>
              <a:gd name="adj1" fmla="val -5799"/>
            </a:avLst>
          </a:prstGeom>
          <a:ln w="22225" cmpd="sng">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7" idx="1"/>
          </p:cNvCxnSpPr>
          <p:nvPr/>
        </p:nvCxnSpPr>
        <p:spPr>
          <a:xfrm>
            <a:off x="6096000" y="2286000"/>
            <a:ext cx="726979" cy="2627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Line 5"/>
          <p:cNvSpPr>
            <a:spLocks noChangeShapeType="1"/>
          </p:cNvSpPr>
          <p:nvPr/>
        </p:nvSpPr>
        <p:spPr bwMode="auto">
          <a:xfrm>
            <a:off x="7467600" y="2590800"/>
            <a:ext cx="0" cy="45720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1219200"/>
            <a:ext cx="8229600" cy="1143000"/>
          </a:xfrm>
        </p:spPr>
        <p:txBody>
          <a:bodyPr>
            <a:normAutofit fontScale="90000"/>
          </a:bodyPr>
          <a:lstStyle/>
          <a:p>
            <a:r>
              <a:rPr lang="en-US" dirty="0" smtClean="0"/>
              <a:t>Experiments:</a:t>
            </a:r>
            <a:r>
              <a:rPr lang="en-US" dirty="0" smtClean="0"/>
              <a:t/>
            </a:r>
            <a:br>
              <a:rPr lang="en-US" dirty="0" smtClean="0"/>
            </a:br>
            <a:endParaRPr lang="en-US" dirty="0" smtClean="0"/>
          </a:p>
        </p:txBody>
      </p:sp>
      <p:sp>
        <p:nvSpPr>
          <p:cNvPr id="18435" name="Content Placeholder 2"/>
          <p:cNvSpPr>
            <a:spLocks noGrp="1"/>
          </p:cNvSpPr>
          <p:nvPr>
            <p:ph idx="1"/>
          </p:nvPr>
        </p:nvSpPr>
        <p:spPr/>
        <p:txBody>
          <a:bodyPr>
            <a:normAutofit lnSpcReduction="10000"/>
          </a:bodyPr>
          <a:lstStyle/>
          <a:p>
            <a:pPr marL="457200" indent="-457200">
              <a:buFont typeface="Tahoma" charset="0"/>
              <a:buAutoNum type="arabicPeriod"/>
            </a:pPr>
            <a:r>
              <a:rPr lang="en-US" sz="2400" dirty="0" smtClean="0"/>
              <a:t>A control run, using all available instruments as of May 1</a:t>
            </a:r>
            <a:r>
              <a:rPr lang="en-US" sz="2400" baseline="30000" dirty="0" smtClean="0"/>
              <a:t>st</a:t>
            </a:r>
            <a:r>
              <a:rPr lang="en-US" sz="2400" dirty="0" smtClean="0"/>
              <a:t>, 2012</a:t>
            </a:r>
          </a:p>
          <a:p>
            <a:pPr marL="457200" indent="-457200">
              <a:buFont typeface="Tahoma" charset="0"/>
              <a:buAutoNum type="arabicPeriod"/>
            </a:pPr>
            <a:r>
              <a:rPr lang="en-US" sz="2400" dirty="0" smtClean="0"/>
              <a:t>Same as 1., but without current early morning orbit coverage [(no Special Sensor Microwave Imager/Sounder (SSMI-S)]</a:t>
            </a:r>
          </a:p>
          <a:p>
            <a:pPr marL="457200" indent="-457200">
              <a:buFont typeface="Tahoma" charset="0"/>
              <a:buAutoNum type="arabicPeriod"/>
              <a:tabLst>
                <a:tab pos="3544888" algn="l"/>
              </a:tabLst>
            </a:pPr>
            <a:r>
              <a:rPr lang="en-US" sz="2400" dirty="0" smtClean="0"/>
              <a:t>Same as 2., but with Cross-track Infrared Sounder (CrIS) and Advanced Technology Microwave Sounder (ATMS) added in the early morning orbit</a:t>
            </a:r>
          </a:p>
          <a:p>
            <a:pPr marL="457200" indent="-457200">
              <a:buFont typeface="Tahoma" charset="0"/>
              <a:buAutoNum type="arabicPeriod"/>
            </a:pPr>
            <a:r>
              <a:rPr lang="en-US" sz="2400" dirty="0" smtClean="0"/>
              <a:t>Same as 2., but with Visible Infrared Imaging Radiometer Suite (VIIRS) in the early morning orbit (i.e. polar winds)</a:t>
            </a:r>
          </a:p>
          <a:p>
            <a:pPr marL="457200" indent="-457200">
              <a:buFont typeface="Tahoma" charset="0"/>
              <a:buAutoNum type="arabicPeriod"/>
            </a:pPr>
            <a:r>
              <a:rPr lang="en-US" sz="2400" dirty="0" smtClean="0"/>
              <a:t>Same as 2., but with VIIRS and ATMS in the early morning orbit</a:t>
            </a:r>
          </a:p>
        </p:txBody>
      </p:sp>
      <p:sp>
        <p:nvSpPr>
          <p:cNvPr id="18438" name="Slide Number Placeholder 5"/>
          <p:cNvSpPr>
            <a:spLocks noGrp="1"/>
          </p:cNvSpPr>
          <p:nvPr>
            <p:ph type="sldNum" sz="quarter" idx="12"/>
          </p:nvPr>
        </p:nvSpPr>
        <p:spPr>
          <a:noFill/>
        </p:spPr>
        <p:txBody>
          <a:bodyPr/>
          <a:lstStyle/>
          <a:p>
            <a:fld id="{04D0383D-E8A5-47A1-B2F2-183CE92EAC53}"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Simulating </a:t>
            </a:r>
            <a:r>
              <a:rPr lang="en-US" smtClean="0"/>
              <a:t>new instruments</a:t>
            </a:r>
            <a:endParaRPr lang="en-US" dirty="0"/>
          </a:p>
        </p:txBody>
      </p:sp>
      <p:pic>
        <p:nvPicPr>
          <p:cNvPr id="4" name="Picture 2"/>
          <p:cNvPicPr>
            <a:picLocks noGrp="1" noChangeAspect="1" noChangeArrowheads="1"/>
          </p:cNvPicPr>
          <p:nvPr>
            <p:ph idx="1"/>
          </p:nvPr>
        </p:nvPicPr>
        <p:blipFill>
          <a:blip r:embed="rId2" cstate="print"/>
          <a:stretch>
            <a:fillRect/>
          </a:stretch>
        </p:blipFill>
        <p:spPr bwMode="auto">
          <a:xfrm>
            <a:off x="1227488" y="1935163"/>
            <a:ext cx="6689023" cy="4389437"/>
          </a:xfrm>
          <a:prstGeom prst="rect">
            <a:avLst/>
          </a:prstGeom>
          <a:noFill/>
          <a:ln w="9525">
            <a:noFill/>
            <a:miter lim="800000"/>
            <a:headEnd/>
            <a:tailEnd/>
          </a:ln>
        </p:spPr>
      </p:pic>
      <p:sp>
        <p:nvSpPr>
          <p:cNvPr id="15" name="Slide Number Placeholder 14"/>
          <p:cNvSpPr>
            <a:spLocks noGrp="1"/>
          </p:cNvSpPr>
          <p:nvPr>
            <p:ph type="sldNum" sz="quarter" idx="12"/>
          </p:nvPr>
        </p:nvSpPr>
        <p:spPr/>
        <p:txBody>
          <a:bodyPr/>
          <a:lstStyle/>
          <a:p>
            <a:fld id="{52CE3CEF-88CD-406A-AE13-77DC56AAE510}" type="slidenum">
              <a:rPr lang="en-US" smtClean="0"/>
              <a:pPr/>
              <a:t>5</a:t>
            </a:fld>
            <a:endParaRPr lang="en-US"/>
          </a:p>
        </p:txBody>
      </p:sp>
      <p:sp>
        <p:nvSpPr>
          <p:cNvPr id="10" name="Arc 9"/>
          <p:cNvSpPr/>
          <p:nvPr/>
        </p:nvSpPr>
        <p:spPr>
          <a:xfrm rot="4681455">
            <a:off x="5271421" y="2955186"/>
            <a:ext cx="2425092" cy="3411338"/>
          </a:xfrm>
          <a:prstGeom prst="arc">
            <a:avLst/>
          </a:prstGeom>
          <a:solidFill>
            <a:schemeClr val="bg1"/>
          </a:solidFill>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Connector 13"/>
          <p:cNvCxnSpPr>
            <a:stCxn id="10" idx="0"/>
          </p:cNvCxnSpPr>
          <p:nvPr/>
        </p:nvCxnSpPr>
        <p:spPr>
          <a:xfrm flipH="1">
            <a:off x="7924800" y="4306935"/>
            <a:ext cx="227713" cy="188865"/>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0"/>
          </p:cNvCxnSpPr>
          <p:nvPr/>
        </p:nvCxnSpPr>
        <p:spPr>
          <a:xfrm>
            <a:off x="8152513" y="4306935"/>
            <a:ext cx="229487" cy="188865"/>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Specifications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Experimental Setup:</a:t>
            </a:r>
          </a:p>
          <a:p>
            <a:r>
              <a:rPr lang="en-US" dirty="0"/>
              <a:t> NCEP GDAS system based on May 2011 GFS, May 2012 GSI</a:t>
            </a:r>
          </a:p>
          <a:p>
            <a:r>
              <a:rPr lang="en-US" dirty="0"/>
              <a:t> Horizontal resolution of T-382 (previously used for operations</a:t>
            </a:r>
            <a:r>
              <a:rPr lang="en-US" dirty="0" smtClean="0"/>
              <a:t>) constrained </a:t>
            </a:r>
            <a:r>
              <a:rPr lang="en-US" dirty="0"/>
              <a:t>by</a:t>
            </a:r>
          </a:p>
          <a:p>
            <a:pPr lvl="1">
              <a:buFont typeface="Arial" pitchFamily="34" charset="0"/>
              <a:buChar char="•"/>
            </a:pPr>
            <a:r>
              <a:rPr lang="en-US" sz="3200" dirty="0" smtClean="0"/>
              <a:t>Computational resources</a:t>
            </a:r>
          </a:p>
          <a:p>
            <a:pPr lvl="1">
              <a:buFont typeface="Arial" pitchFamily="34" charset="0"/>
              <a:buChar char="•"/>
            </a:pPr>
            <a:r>
              <a:rPr lang="en-US" sz="3200" dirty="0" smtClean="0"/>
              <a:t> Nature Run resolution (T-511)</a:t>
            </a:r>
          </a:p>
          <a:p>
            <a:r>
              <a:rPr lang="en-US" dirty="0"/>
              <a:t> Experimental periods:</a:t>
            </a:r>
          </a:p>
          <a:p>
            <a:pPr lvl="1">
              <a:buFont typeface="Arial" pitchFamily="34" charset="0"/>
              <a:buChar char="•"/>
            </a:pPr>
            <a:r>
              <a:rPr lang="en-US" sz="3200" dirty="0" smtClean="0"/>
              <a:t> July/August:  2005 Nature Run, using instruments from 2011 (+ ATMS &amp; CrIS/NPP)</a:t>
            </a:r>
          </a:p>
          <a:p>
            <a:pPr lvl="1">
              <a:buFont typeface="Arial" pitchFamily="34" charset="0"/>
              <a:buChar char="•"/>
            </a:pPr>
            <a:r>
              <a:rPr lang="en-US" sz="3200" dirty="0" smtClean="0"/>
              <a:t> January/February:  2006 Nature Run, using instruments from 2012</a:t>
            </a:r>
          </a:p>
          <a:p>
            <a:pPr lvl="1">
              <a:buFont typeface="Arial" pitchFamily="34" charset="0"/>
              <a:buChar char="•"/>
            </a:pPr>
            <a:r>
              <a:rPr lang="en-US" sz="3200" dirty="0" smtClean="0"/>
              <a:t> 2-week spin-up for each time period &amp; experiment, 45 days for forecast impact analysis</a:t>
            </a:r>
          </a:p>
        </p:txBody>
      </p:sp>
      <p:sp>
        <p:nvSpPr>
          <p:cNvPr id="4" name="Slide Number Placeholder 3"/>
          <p:cNvSpPr>
            <a:spLocks noGrp="1"/>
          </p:cNvSpPr>
          <p:nvPr>
            <p:ph type="sldNum" sz="quarter" idx="12"/>
          </p:nvPr>
        </p:nvSpPr>
        <p:spPr/>
        <p:txBody>
          <a:bodyPr/>
          <a:lstStyle/>
          <a:p>
            <a:fld id="{52CE3CEF-88CD-406A-AE13-77DC56AAE51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Questions</a:t>
            </a:r>
            <a:endParaRPr lang="en-US" dirty="0"/>
          </a:p>
        </p:txBody>
      </p:sp>
      <p:sp>
        <p:nvSpPr>
          <p:cNvPr id="3" name="Content Placeholder 2"/>
          <p:cNvSpPr>
            <a:spLocks noGrp="1"/>
          </p:cNvSpPr>
          <p:nvPr>
            <p:ph idx="1"/>
          </p:nvPr>
        </p:nvSpPr>
        <p:spPr/>
        <p:txBody>
          <a:bodyPr/>
          <a:lstStyle/>
          <a:p>
            <a:r>
              <a:rPr lang="en-US" sz="2800" dirty="0" smtClean="0"/>
              <a:t>How might the lack of early morning sounding coverage affect medium-range weather forecasts</a:t>
            </a:r>
            <a:r>
              <a:rPr lang="en-US" sz="2800" dirty="0" smtClean="0"/>
              <a:t>?</a:t>
            </a:r>
          </a:p>
          <a:p>
            <a:pPr lvl="1"/>
            <a:r>
              <a:rPr lang="en-US" dirty="0" smtClean="0"/>
              <a:t>Experiment 1 (</a:t>
            </a:r>
            <a:r>
              <a:rPr lang="en-US" dirty="0" err="1" smtClean="0"/>
              <a:t>cntrl_sum</a:t>
            </a:r>
            <a:r>
              <a:rPr lang="en-US" dirty="0" smtClean="0"/>
              <a:t>) vs. Experiment 2 (</a:t>
            </a:r>
            <a:r>
              <a:rPr lang="en-US" dirty="0" err="1" smtClean="0"/>
              <a:t>nossmis_sum</a:t>
            </a:r>
            <a:r>
              <a:rPr lang="en-US" dirty="0" smtClean="0"/>
              <a:t>)  </a:t>
            </a:r>
          </a:p>
          <a:p>
            <a:r>
              <a:rPr lang="en-US" sz="2800" dirty="0" smtClean="0">
                <a:solidFill>
                  <a:schemeClr val="bg1">
                    <a:lumMod val="75000"/>
                  </a:schemeClr>
                </a:solidFill>
              </a:rPr>
              <a:t>Which </a:t>
            </a:r>
            <a:r>
              <a:rPr lang="en-US" sz="2800" dirty="0" smtClean="0">
                <a:solidFill>
                  <a:schemeClr val="bg1">
                    <a:lumMod val="75000"/>
                  </a:schemeClr>
                </a:solidFill>
              </a:rPr>
              <a:t>of three suggested replacement satellites would have the greatest forecast impact</a:t>
            </a:r>
            <a:r>
              <a:rPr lang="en-US" sz="2800" dirty="0" smtClean="0">
                <a:solidFill>
                  <a:schemeClr val="bg1">
                    <a:lumMod val="75000"/>
                  </a:schemeClr>
                </a:solidFill>
              </a:rPr>
              <a:t>?</a:t>
            </a:r>
          </a:p>
          <a:p>
            <a:pPr lvl="1"/>
            <a:r>
              <a:rPr lang="en-US" dirty="0" smtClean="0">
                <a:solidFill>
                  <a:schemeClr val="bg1">
                    <a:lumMod val="75000"/>
                  </a:schemeClr>
                </a:solidFill>
              </a:rPr>
              <a:t>Experiment 2 vs. Experiments 1, 3 (</a:t>
            </a:r>
            <a:r>
              <a:rPr lang="en-US" dirty="0" err="1" smtClean="0">
                <a:solidFill>
                  <a:schemeClr val="bg1">
                    <a:lumMod val="75000"/>
                  </a:schemeClr>
                </a:solidFill>
              </a:rPr>
              <a:t>atmscris_sum</a:t>
            </a:r>
            <a:r>
              <a:rPr lang="en-US" dirty="0" smtClean="0">
                <a:solidFill>
                  <a:schemeClr val="bg1">
                    <a:lumMod val="75000"/>
                  </a:schemeClr>
                </a:solidFill>
              </a:rPr>
              <a:t>), 4 (</a:t>
            </a:r>
            <a:r>
              <a:rPr lang="en-US" dirty="0" err="1" smtClean="0">
                <a:solidFill>
                  <a:schemeClr val="bg1">
                    <a:lumMod val="75000"/>
                  </a:schemeClr>
                </a:solidFill>
              </a:rPr>
              <a:t>viirs_sum</a:t>
            </a:r>
            <a:r>
              <a:rPr lang="en-US" dirty="0" smtClean="0">
                <a:solidFill>
                  <a:schemeClr val="bg1">
                    <a:lumMod val="75000"/>
                  </a:schemeClr>
                </a:solidFill>
              </a:rPr>
              <a:t>), and 5 (</a:t>
            </a:r>
            <a:r>
              <a:rPr lang="en-US" dirty="0" err="1" smtClean="0">
                <a:solidFill>
                  <a:schemeClr val="bg1">
                    <a:lumMod val="75000"/>
                  </a:schemeClr>
                </a:solidFill>
              </a:rPr>
              <a:t>atmsvirs_sum</a:t>
            </a:r>
            <a:r>
              <a:rPr lang="en-US" dirty="0" smtClean="0">
                <a:solidFill>
                  <a:schemeClr val="bg1">
                    <a:lumMod val="75000"/>
                  </a:schemeClr>
                </a:solidFill>
              </a:rPr>
              <a:t>)</a:t>
            </a:r>
            <a:endParaRPr lang="en-US" dirty="0">
              <a:solidFill>
                <a:schemeClr val="bg1">
                  <a:lumMod val="75000"/>
                </a:schemeClr>
              </a:solidFill>
            </a:endParaRPr>
          </a:p>
        </p:txBody>
      </p:sp>
      <p:sp>
        <p:nvSpPr>
          <p:cNvPr id="4" name="Slide Number Placeholder 3"/>
          <p:cNvSpPr>
            <a:spLocks noGrp="1"/>
          </p:cNvSpPr>
          <p:nvPr>
            <p:ph type="sldNum" sz="quarter" idx="12"/>
          </p:nvPr>
        </p:nvSpPr>
        <p:spPr/>
        <p:txBody>
          <a:bodyPr/>
          <a:lstStyle/>
          <a:p>
            <a:fld id="{52CE3CEF-88CD-406A-AE13-77DC56AAE510}"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500 </a:t>
            </a:r>
            <a:r>
              <a:rPr lang="en-US" dirty="0" err="1" smtClean="0"/>
              <a:t>hPa</a:t>
            </a:r>
            <a:r>
              <a:rPr lang="en-US" dirty="0" smtClean="0"/>
              <a:t> Anomaly Correlation Scores</a:t>
            </a:r>
            <a:endParaRPr lang="en-US" dirty="0"/>
          </a:p>
        </p:txBody>
      </p:sp>
      <p:sp>
        <p:nvSpPr>
          <p:cNvPr id="6" name="Text Placeholder 5"/>
          <p:cNvSpPr>
            <a:spLocks noGrp="1"/>
          </p:cNvSpPr>
          <p:nvPr>
            <p:ph type="body" idx="1"/>
          </p:nvPr>
        </p:nvSpPr>
        <p:spPr/>
        <p:txBody>
          <a:bodyPr>
            <a:normAutofit fontScale="92500" lnSpcReduction="10000"/>
          </a:bodyPr>
          <a:lstStyle/>
          <a:p>
            <a:r>
              <a:rPr lang="en-US" dirty="0" smtClean="0"/>
              <a:t>Northern Hemisphere (</a:t>
            </a:r>
            <a:r>
              <a:rPr lang="en-US" dirty="0" err="1" smtClean="0"/>
              <a:t>nonsignificant</a:t>
            </a:r>
            <a:r>
              <a:rPr lang="en-US" dirty="0" smtClean="0"/>
              <a:t>)</a:t>
            </a:r>
            <a:endParaRPr lang="en-US" dirty="0"/>
          </a:p>
        </p:txBody>
      </p:sp>
      <p:sp>
        <p:nvSpPr>
          <p:cNvPr id="8" name="Text Placeholder 7"/>
          <p:cNvSpPr>
            <a:spLocks noGrp="1"/>
          </p:cNvSpPr>
          <p:nvPr>
            <p:ph type="body" sz="half" idx="3"/>
          </p:nvPr>
        </p:nvSpPr>
        <p:spPr/>
        <p:txBody>
          <a:bodyPr>
            <a:normAutofit fontScale="92500" lnSpcReduction="10000"/>
          </a:bodyPr>
          <a:lstStyle/>
          <a:p>
            <a:r>
              <a:rPr lang="en-US" dirty="0" smtClean="0"/>
              <a:t>Southern Hemisphere (significant at day 4, 5)</a:t>
            </a:r>
            <a:endParaRPr lang="en-US" dirty="0"/>
          </a:p>
        </p:txBody>
      </p:sp>
      <p:pic>
        <p:nvPicPr>
          <p:cNvPr id="10" name="Content Placeholder 9" descr="cordieoff_HGT_P500_G2NHX_00Z.png"/>
          <p:cNvPicPr>
            <a:picLocks noGrp="1" noChangeAspect="1"/>
          </p:cNvPicPr>
          <p:nvPr>
            <p:ph sz="quarter" idx="2"/>
          </p:nvPr>
        </p:nvPicPr>
        <p:blipFill>
          <a:blip r:embed="rId2" cstate="print"/>
          <a:stretch>
            <a:fillRect/>
          </a:stretch>
        </p:blipFill>
        <p:spPr>
          <a:xfrm>
            <a:off x="554037" y="2514600"/>
            <a:ext cx="3846513" cy="3846513"/>
          </a:xfrm>
        </p:spPr>
      </p:pic>
      <p:pic>
        <p:nvPicPr>
          <p:cNvPr id="11" name="Content Placeholder 10" descr="cordieoff_HGT_P500_G2SHX_00Z.png"/>
          <p:cNvPicPr>
            <a:picLocks noGrp="1" noChangeAspect="1"/>
          </p:cNvPicPr>
          <p:nvPr>
            <p:ph sz="quarter" idx="4"/>
          </p:nvPr>
        </p:nvPicPr>
        <p:blipFill>
          <a:blip r:embed="rId3" cstate="print"/>
          <a:stretch>
            <a:fillRect/>
          </a:stretch>
        </p:blipFill>
        <p:spPr>
          <a:xfrm>
            <a:off x="4742656" y="2514600"/>
            <a:ext cx="3846513" cy="3846513"/>
          </a:xfrm>
        </p:spPr>
      </p:pic>
      <p:sp>
        <p:nvSpPr>
          <p:cNvPr id="4" name="Slide Number Placeholder 3"/>
          <p:cNvSpPr>
            <a:spLocks noGrp="1"/>
          </p:cNvSpPr>
          <p:nvPr>
            <p:ph type="sldNum" sz="quarter" idx="12"/>
          </p:nvPr>
        </p:nvSpPr>
        <p:spPr/>
        <p:txBody>
          <a:bodyPr/>
          <a:lstStyle/>
          <a:p>
            <a:fld id="{52CE3CEF-88CD-406A-AE13-77DC56AAE510}"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Tropical Wind Speed RMSE</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200 </a:t>
            </a:r>
            <a:r>
              <a:rPr lang="en-US" dirty="0" err="1" smtClean="0"/>
              <a:t>hPa</a:t>
            </a:r>
            <a:r>
              <a:rPr lang="en-US" dirty="0" smtClean="0"/>
              <a:t> </a:t>
            </a:r>
          </a:p>
          <a:p>
            <a:r>
              <a:rPr lang="en-US" dirty="0" smtClean="0"/>
              <a:t>(significant at day 1, 2)</a:t>
            </a:r>
            <a:endParaRPr lang="en-US" dirty="0"/>
          </a:p>
        </p:txBody>
      </p:sp>
      <p:sp>
        <p:nvSpPr>
          <p:cNvPr id="5" name="Text Placeholder 4"/>
          <p:cNvSpPr>
            <a:spLocks noGrp="1"/>
          </p:cNvSpPr>
          <p:nvPr>
            <p:ph type="body" sz="half" idx="3"/>
          </p:nvPr>
        </p:nvSpPr>
        <p:spPr/>
        <p:txBody>
          <a:bodyPr>
            <a:normAutofit fontScale="92500" lnSpcReduction="20000"/>
          </a:bodyPr>
          <a:lstStyle/>
          <a:p>
            <a:r>
              <a:rPr lang="en-US" dirty="0" smtClean="0"/>
              <a:t>850 </a:t>
            </a:r>
            <a:r>
              <a:rPr lang="en-US" dirty="0" err="1" smtClean="0"/>
              <a:t>hPa</a:t>
            </a:r>
            <a:r>
              <a:rPr lang="en-US" dirty="0" smtClean="0"/>
              <a:t> </a:t>
            </a:r>
          </a:p>
          <a:p>
            <a:r>
              <a:rPr lang="en-US" dirty="0" smtClean="0"/>
              <a:t>(significant at day 2, 3)</a:t>
            </a:r>
            <a:endParaRPr lang="en-US" dirty="0"/>
          </a:p>
        </p:txBody>
      </p:sp>
      <p:pic>
        <p:nvPicPr>
          <p:cNvPr id="12" name="Content Placeholder 11" descr="rmsdieoff_WIND_P200_G2TRO_00Z.png"/>
          <p:cNvPicPr>
            <a:picLocks noGrp="1" noChangeAspect="1"/>
          </p:cNvPicPr>
          <p:nvPr>
            <p:ph sz="quarter" idx="2"/>
          </p:nvPr>
        </p:nvPicPr>
        <p:blipFill>
          <a:blip r:embed="rId2" cstate="print"/>
          <a:stretch>
            <a:fillRect/>
          </a:stretch>
        </p:blipFill>
        <p:spPr>
          <a:xfrm>
            <a:off x="554037" y="2514600"/>
            <a:ext cx="3846513" cy="3846513"/>
          </a:xfrm>
        </p:spPr>
      </p:pic>
      <p:pic>
        <p:nvPicPr>
          <p:cNvPr id="13" name="Content Placeholder 12" descr="rmsdieoff_WIND_P850_G2TRO_00Z.png"/>
          <p:cNvPicPr>
            <a:picLocks noGrp="1" noChangeAspect="1"/>
          </p:cNvPicPr>
          <p:nvPr>
            <p:ph sz="quarter" idx="4"/>
          </p:nvPr>
        </p:nvPicPr>
        <p:blipFill>
          <a:blip r:embed="rId3" cstate="print"/>
          <a:stretch>
            <a:fillRect/>
          </a:stretch>
        </p:blipFill>
        <p:spPr>
          <a:xfrm>
            <a:off x="4742656" y="2514600"/>
            <a:ext cx="3846513" cy="3846513"/>
          </a:xfrm>
        </p:spPr>
      </p:pic>
      <p:sp>
        <p:nvSpPr>
          <p:cNvPr id="7" name="Slide Number Placeholder 6"/>
          <p:cNvSpPr>
            <a:spLocks noGrp="1"/>
          </p:cNvSpPr>
          <p:nvPr>
            <p:ph type="sldNum" sz="quarter" idx="12"/>
          </p:nvPr>
        </p:nvSpPr>
        <p:spPr/>
        <p:txBody>
          <a:bodyPr/>
          <a:lstStyle/>
          <a:p>
            <a:fld id="{52CE3CEF-88CD-406A-AE13-77DC56AAE510}"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4477</TotalTime>
  <Words>1067</Words>
  <Application>Microsoft Office PowerPoint</Application>
  <PresentationFormat>On-screen Show (4:3)</PresentationFormat>
  <Paragraphs>117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Observing System Simulation Experiments for an Early-Morning-Orbit Meteorological Satellite in the Joint Center for Satellite Data Assimilation</vt:lpstr>
      <vt:lpstr>Three polar orbits?  Or two?</vt:lpstr>
      <vt:lpstr>Joint Observing System Simulation Experiment (OSSE) Structure</vt:lpstr>
      <vt:lpstr>Experiments: </vt:lpstr>
      <vt:lpstr>Simulating new instruments</vt:lpstr>
      <vt:lpstr>Model Specifications</vt:lpstr>
      <vt:lpstr>Key Questions</vt:lpstr>
      <vt:lpstr>500 hPa Anomaly Correlation Scores</vt:lpstr>
      <vt:lpstr>Tropical Wind Speed RMSE</vt:lpstr>
      <vt:lpstr>Negative Effects on Analysis</vt:lpstr>
      <vt:lpstr>Key Questions</vt:lpstr>
      <vt:lpstr>500 hPa Anomaly Correlation Scores</vt:lpstr>
      <vt:lpstr>Tropical Wind Speed RMSE</vt:lpstr>
      <vt:lpstr>Positive Effects on Analysis</vt:lpstr>
      <vt:lpstr>Positive Effects on Forecast</vt:lpstr>
      <vt:lpstr>Conclusions</vt:lpstr>
    </vt:vector>
  </TitlesOfParts>
  <Company>NOAA / NESDIS / 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Early-Morning-Orbit Observing System Simulation Experiments at the JCSDA</dc:title>
  <dc:creator>scasey</dc:creator>
  <cp:lastModifiedBy>scasey</cp:lastModifiedBy>
  <cp:revision>303</cp:revision>
  <dcterms:created xsi:type="dcterms:W3CDTF">2012-10-06T13:41:00Z</dcterms:created>
  <dcterms:modified xsi:type="dcterms:W3CDTF">2013-01-03T15:40:08Z</dcterms:modified>
</cp:coreProperties>
</file>