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7" r:id="rId6"/>
    <p:sldMasterId id="2147483731" r:id="rId7"/>
    <p:sldMasterId id="2147483743" r:id="rId8"/>
    <p:sldMasterId id="2147483755" r:id="rId9"/>
  </p:sldMasterIdLst>
  <p:notesMasterIdLst>
    <p:notesMasterId r:id="rId26"/>
  </p:notesMasterIdLst>
  <p:handoutMasterIdLst>
    <p:handoutMasterId r:id="rId27"/>
  </p:handoutMasterIdLst>
  <p:sldIdLst>
    <p:sldId id="256" r:id="rId10"/>
    <p:sldId id="258" r:id="rId11"/>
    <p:sldId id="260" r:id="rId12"/>
    <p:sldId id="261" r:id="rId13"/>
    <p:sldId id="262" r:id="rId14"/>
    <p:sldId id="263" r:id="rId15"/>
    <p:sldId id="292" r:id="rId16"/>
    <p:sldId id="293" r:id="rId17"/>
    <p:sldId id="284" r:id="rId18"/>
    <p:sldId id="290" r:id="rId19"/>
    <p:sldId id="264" r:id="rId20"/>
    <p:sldId id="295" r:id="rId21"/>
    <p:sldId id="265" r:id="rId22"/>
    <p:sldId id="297" r:id="rId23"/>
    <p:sldId id="296" r:id="rId24"/>
    <p:sldId id="26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CE91B-5A6D-CF4E-89B2-8630F56A8395}" type="datetimeFigureOut">
              <a:rPr lang="en-US" smtClean="0"/>
              <a:t>1/9/13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9FE9E-A37E-A04C-828C-207AC6F7C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4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C5CDA-776E-594E-9358-50D81511CF08}" type="datetimeFigureOut">
              <a:rPr lang="en-US" smtClean="0"/>
              <a:t>1/9/13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8D118-1925-294B-8171-6B76AA81E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76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48BCF9-C006-8946-912C-F56DBCACE56C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9476B5-8018-EA43-8EE5-CC87CECF7F9E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98" tIns="45249" rIns="90498" bIns="45249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4F9BD6-B7EC-EF48-820E-4FB7CA060E2E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5134-60EB-104F-A315-C0CAFE3CF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5134-60EB-104F-A315-C0CAFE3CF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7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5134-60EB-104F-A315-C0CAFE3CF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1C1C1C"/>
                </a:solidFill>
              </a:rPr>
              <a:t>Austin, Jan 9 2013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1C1C1C"/>
                </a:solidFill>
              </a:rPr>
              <a:t>17th IOAS-AOLS Conference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72B3272-7C90-3B46-816B-16171693E80E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75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58B80-753E-DF4E-AE28-80D985335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58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92D49-DB3F-A74B-9AF7-F22AFA232D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70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F040C-B1AE-CB46-8444-7876E865CE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62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76F32-1831-0946-9CCA-C94F906DD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27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96DD8-1B10-7340-BFBA-1726E278BC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38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36086-7669-BE4F-975C-B0583ACDF4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17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0596B5-88F6-424E-B959-DC9BBD156E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9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5134-60EB-104F-A315-C0CAFE3CF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92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A1233-4325-2549-B4FE-B399DC1BC9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21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C4F2E-9BFF-DA4D-A03B-147152907F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26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214313"/>
            <a:ext cx="19431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2688" y="214313"/>
            <a:ext cx="5676900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C9BD0-D895-B745-ADD4-FF722A4F82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05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FFE9A-A280-B846-858A-6B02D3C87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77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66DAA-F119-F146-A8AF-7776605B6E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30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12902-1A24-8148-B581-B08EBE8B6B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44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132EE-249B-2D47-B8E8-690D83DE07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84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AB954-D5A5-DF46-96DF-9F0FF11B26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92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F645F-34E6-4A42-8DF9-8FAA7A24A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7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EFA8E-6144-8542-A632-087961618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7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5134-60EB-104F-A315-C0CAFE3CF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99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4AAD2-C617-4542-B414-BEFEB5815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46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4D456-8BE2-E640-839B-2C728F8D2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35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1FD91-2A02-074F-9B1E-73A91B07ED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34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C1974-D187-3C47-A191-6C0315F9F3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30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C6D81-72CD-D44A-8A54-84AFC2670A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58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74170-6039-914A-80C6-B5FACBB84A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67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CBED-78B8-514C-9D4C-F3FC36EC48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82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8999C-2C6A-3146-91B7-887AC965E8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08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21856-8426-8C4F-A48F-C36EA1A258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78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62B12-6795-D14F-8D04-FB300B2B8F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5134-60EB-104F-A315-C0CAFE3CF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78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D2C17-E496-3540-83C9-40D5820323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40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F8475-2C05-1549-AC48-00F6BA4716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92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469A2-E920-3147-B7FB-ED65A90FCB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25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1C34A-A572-C447-9E0A-4C757447CF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44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2F8CB-B1C3-1F49-A1FC-A05328583B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45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35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1C1C1C"/>
                </a:solidFill>
              </a:rPr>
              <a:t>Austin, Jan 9 2013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1C1C1C"/>
                </a:solidFill>
              </a:rPr>
              <a:t>17th IOAS-AOLS Conference</a:t>
            </a:r>
            <a:endParaRPr lang="en-US">
              <a:solidFill>
                <a:srgbClr val="1C1C1C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D4CFFC3-2480-5F4B-AF28-B9D1EEAF5F1B}" type="slidenum">
              <a:rPr lang="en-US">
                <a:solidFill>
                  <a:srgbClr val="1C1C1C"/>
                </a:solidFill>
              </a:rPr>
              <a:pPr/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16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60F9A-8B54-3743-AC76-7EC01741BE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469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82701-4134-1A4B-AFE7-F3FE33CB9D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37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5AE54-5A4F-1D43-8B2E-CFBBC11B5B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708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E4DC3-D527-7547-ABF7-AB720560C3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6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5134-60EB-104F-A315-C0CAFE3CF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253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46977-589A-D346-A005-DC88A70A94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31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DB043-21E2-604F-A40F-1F362259B6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40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37632-813E-8E4A-AAAA-E21B0B120C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747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1E0B-78CF-1D4E-B404-577906E8B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78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214313"/>
            <a:ext cx="19431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2688" y="214313"/>
            <a:ext cx="5676900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17th IOAS-AOLS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352A22-F1EE-B546-A4DD-D8CDD7643E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95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Austin, Jan 9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17th IOAS-AOLS Conference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Austin, Jan 9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17th IOAS-AOLS Conference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0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Austin, Jan 9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17th IOAS-AOLS Conference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1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Austin, Jan 9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17th IOAS-AOLS Conference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3" indent="0">
              <a:buNone/>
              <a:defRPr sz="2000" b="1"/>
            </a:lvl2pPr>
            <a:lvl3pPr marL="912867" indent="0">
              <a:buNone/>
              <a:defRPr sz="1800" b="1"/>
            </a:lvl3pPr>
            <a:lvl4pPr marL="1369299" indent="0">
              <a:buNone/>
              <a:defRPr sz="1600" b="1"/>
            </a:lvl4pPr>
            <a:lvl5pPr marL="1825732" indent="0">
              <a:buNone/>
              <a:defRPr sz="1600" b="1"/>
            </a:lvl5pPr>
            <a:lvl6pPr marL="2282163" indent="0">
              <a:buNone/>
              <a:defRPr sz="1600" b="1"/>
            </a:lvl6pPr>
            <a:lvl7pPr marL="2738597" indent="0">
              <a:buNone/>
              <a:defRPr sz="1600" b="1"/>
            </a:lvl7pPr>
            <a:lvl8pPr marL="3195031" indent="0">
              <a:buNone/>
              <a:defRPr sz="1600" b="1"/>
            </a:lvl8pPr>
            <a:lvl9pPr marL="36514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3" indent="0">
              <a:buNone/>
              <a:defRPr sz="2000" b="1"/>
            </a:lvl2pPr>
            <a:lvl3pPr marL="912867" indent="0">
              <a:buNone/>
              <a:defRPr sz="1800" b="1"/>
            </a:lvl3pPr>
            <a:lvl4pPr marL="1369299" indent="0">
              <a:buNone/>
              <a:defRPr sz="1600" b="1"/>
            </a:lvl4pPr>
            <a:lvl5pPr marL="1825732" indent="0">
              <a:buNone/>
              <a:defRPr sz="1600" b="1"/>
            </a:lvl5pPr>
            <a:lvl6pPr marL="2282163" indent="0">
              <a:buNone/>
              <a:defRPr sz="1600" b="1"/>
            </a:lvl6pPr>
            <a:lvl7pPr marL="2738597" indent="0">
              <a:buNone/>
              <a:defRPr sz="1600" b="1"/>
            </a:lvl7pPr>
            <a:lvl8pPr marL="3195031" indent="0">
              <a:buNone/>
              <a:defRPr sz="1600" b="1"/>
            </a:lvl8pPr>
            <a:lvl9pPr marL="36514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Austin, Jan 9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17th IOAS-AOLS Conference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5134-60EB-104F-A315-C0CAFE3CF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700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Austin, Jan 9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17th IOAS-AOLS Conference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Austin, Jan 9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17th IOAS-AOLS Conference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33" indent="0">
              <a:buNone/>
              <a:defRPr sz="1200"/>
            </a:lvl2pPr>
            <a:lvl3pPr marL="912867" indent="0">
              <a:buNone/>
              <a:defRPr sz="1000"/>
            </a:lvl3pPr>
            <a:lvl4pPr marL="1369299" indent="0">
              <a:buNone/>
              <a:defRPr sz="900"/>
            </a:lvl4pPr>
            <a:lvl5pPr marL="1825732" indent="0">
              <a:buNone/>
              <a:defRPr sz="900"/>
            </a:lvl5pPr>
            <a:lvl6pPr marL="2282163" indent="0">
              <a:buNone/>
              <a:defRPr sz="900"/>
            </a:lvl6pPr>
            <a:lvl7pPr marL="2738597" indent="0">
              <a:buNone/>
              <a:defRPr sz="900"/>
            </a:lvl7pPr>
            <a:lvl8pPr marL="3195031" indent="0">
              <a:buNone/>
              <a:defRPr sz="900"/>
            </a:lvl8pPr>
            <a:lvl9pPr marL="36514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Austin, Jan 9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17th IOAS-AOLS Conference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33" indent="0">
              <a:buNone/>
              <a:defRPr sz="2800"/>
            </a:lvl2pPr>
            <a:lvl3pPr marL="912867" indent="0">
              <a:buNone/>
              <a:defRPr sz="2400"/>
            </a:lvl3pPr>
            <a:lvl4pPr marL="1369299" indent="0">
              <a:buNone/>
              <a:defRPr sz="2000"/>
            </a:lvl4pPr>
            <a:lvl5pPr marL="1825732" indent="0">
              <a:buNone/>
              <a:defRPr sz="2000"/>
            </a:lvl5pPr>
            <a:lvl6pPr marL="2282163" indent="0">
              <a:buNone/>
              <a:defRPr sz="2000"/>
            </a:lvl6pPr>
            <a:lvl7pPr marL="2738597" indent="0">
              <a:buNone/>
              <a:defRPr sz="2000"/>
            </a:lvl7pPr>
            <a:lvl8pPr marL="3195031" indent="0">
              <a:buNone/>
              <a:defRPr sz="2000"/>
            </a:lvl8pPr>
            <a:lvl9pPr marL="36514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33" indent="0">
              <a:buNone/>
              <a:defRPr sz="1200"/>
            </a:lvl2pPr>
            <a:lvl3pPr marL="912867" indent="0">
              <a:buNone/>
              <a:defRPr sz="1000"/>
            </a:lvl3pPr>
            <a:lvl4pPr marL="1369299" indent="0">
              <a:buNone/>
              <a:defRPr sz="900"/>
            </a:lvl4pPr>
            <a:lvl5pPr marL="1825732" indent="0">
              <a:buNone/>
              <a:defRPr sz="900"/>
            </a:lvl5pPr>
            <a:lvl6pPr marL="2282163" indent="0">
              <a:buNone/>
              <a:defRPr sz="900"/>
            </a:lvl6pPr>
            <a:lvl7pPr marL="2738597" indent="0">
              <a:buNone/>
              <a:defRPr sz="900"/>
            </a:lvl7pPr>
            <a:lvl8pPr marL="3195031" indent="0">
              <a:buNone/>
              <a:defRPr sz="900"/>
            </a:lvl8pPr>
            <a:lvl9pPr marL="36514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Austin, Jan 9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17th IOAS-AOLS Conference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Austin, Jan 9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17th IOAS-AOLS Conference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Austin, Jan 9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17th IOAS-AOLS Conference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816600"/>
            <a:ext cx="9144000" cy="10414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5929146"/>
            <a:ext cx="2249424" cy="83741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359152" y="5920002"/>
            <a:ext cx="6784848" cy="83741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graphicFrame>
        <p:nvGraphicFramePr>
          <p:cNvPr id="12" name="Group 4"/>
          <p:cNvGraphicFramePr>
            <a:graphicFrameLocks noGrp="1"/>
          </p:cNvGraphicFramePr>
          <p:nvPr userDrawn="1"/>
        </p:nvGraphicFramePr>
        <p:xfrm>
          <a:off x="0" y="6030750"/>
          <a:ext cx="2222500" cy="407190"/>
        </p:xfrm>
        <a:graphic>
          <a:graphicData uri="http://schemas.openxmlformats.org/drawingml/2006/table">
            <a:tbl>
              <a:tblPr/>
              <a:tblGrid>
                <a:gridCol w="2222500"/>
              </a:tblGrid>
              <a:tr h="40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Group 10"/>
          <p:cNvGraphicFramePr>
            <a:graphicFrameLocks noGrp="1"/>
          </p:cNvGraphicFramePr>
          <p:nvPr userDrawn="1"/>
        </p:nvGraphicFramePr>
        <p:xfrm>
          <a:off x="2425700" y="5986780"/>
          <a:ext cx="6718300" cy="393700"/>
        </p:xfrm>
        <a:graphic>
          <a:graphicData uri="http://schemas.openxmlformats.org/drawingml/2006/table">
            <a:tbl>
              <a:tblPr/>
              <a:tblGrid>
                <a:gridCol w="671830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588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324600"/>
            <a:ext cx="5181600" cy="3968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17th IOAS-AOLS Conference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270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17th IOAS-AOLS Conference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12733-54D5-434E-BAE4-D92AB76CF2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382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17th IOAS-AOLS Conference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D207C-5FC4-DA4A-8015-5B1CAADC94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3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5134-60EB-104F-A315-C0CAFE3CF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76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17th IOAS-AOLS Conference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7CAD9-35D2-5F40-BFFC-096DA17FD3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55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17th IOAS-AOLS Conference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3B6B9-F575-2348-9175-A072113324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690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17th IOAS-AOLS Conference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04064-BE27-B248-BA9A-D736DF0CFA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431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17th IOAS-AOLS Conference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CE074-D3E7-9E4E-995C-2943344451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365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17th IOAS-AOLS Conference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E222F-F6A0-1849-AF01-37176900E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043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17th IOAS-AOLS Conference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F4146-5395-4043-8F44-2217E0CA6F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059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17th IOAS-AOLS Conference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79323-1D89-6E4C-98F6-DEF1152348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789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17th IOAS-AOLS Conference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974B7-CA40-C345-BFF5-CCDCF4675A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99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5134-60EB-104F-A315-C0CAFE3CF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511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5134-60EB-104F-A315-C0CAFE3CF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833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DBF5F9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  <a:latin typeface="Constanti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theme" Target="../theme/theme5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5134-60EB-104F-A315-C0CAFE3CF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27163" y="214313"/>
            <a:ext cx="74882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4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Austin, Jan 9 2013</a:t>
            </a:r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64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248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17th IOAS-AOLS Conference</a:t>
            </a:r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64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21BB927-38F4-6F4E-8D93-1ADD8960238D}" type="slidenum"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8" descr="JCSDA_new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481138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Austin, Jan 9 2013</a:t>
            </a:r>
            <a:endParaRPr lang="en-US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17th IOAS-AOLS Conference</a:t>
            </a:r>
            <a:endParaRPr lang="en-US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3014C282-61E5-4449-9874-E472FD5E4AA8}" type="slidenum"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Austin, Jan 9 2013</a:t>
            </a: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17th IOAS-AOLS Conference</a:t>
            </a: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92FC2E5-B91F-4F47-AFD9-1CFCEE348E41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1" lang="en-US" sz="2400" smtClean="0">
              <a:solidFill>
                <a:srgbClr val="000000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31963" y="214313"/>
            <a:ext cx="74882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62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Austin, Jan 9 2013</a:t>
            </a:r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62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248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17th IOAS-AOLS Conference</a:t>
            </a:r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62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3A15AB3-AC45-804B-85A5-14B680CC4F22}" type="slidenum"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3320" name="Picture 15" descr="JCSDA_newlogo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2400"/>
            <a:ext cx="1481137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286" tIns="45646" rIns="91286" bIns="4564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3"/>
            <a:ext cx="8229600" cy="4525963"/>
          </a:xfrm>
          <a:prstGeom prst="rect">
            <a:avLst/>
          </a:prstGeom>
        </p:spPr>
        <p:txBody>
          <a:bodyPr vert="horz" lIns="91286" tIns="45646" rIns="91286" bIns="456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56354"/>
            <a:ext cx="2133600" cy="365125"/>
          </a:xfrm>
          <a:prstGeom prst="rect">
            <a:avLst/>
          </a:prstGeom>
        </p:spPr>
        <p:txBody>
          <a:bodyPr vert="horz" lIns="91286" tIns="45646" rIns="91286" bIns="4564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67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Austin, Jan 9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286" tIns="45646" rIns="91286" bIns="4564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67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17th IOAS-AOLS Conference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286" tIns="45646" rIns="91286" bIns="4564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67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86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hdr="0"/>
  <p:txStyles>
    <p:titleStyle>
      <a:lvl1pPr algn="ctr" defTabSz="91286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24" indent="-342324" algn="l" defTabSz="91286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03" indent="-285269" algn="l" defTabSz="91286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82" indent="-228214" algn="l" defTabSz="91286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15" indent="-228214" algn="l" defTabSz="91286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49" indent="-228214" algn="l" defTabSz="91286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81" indent="-228214" algn="l" defTabSz="9128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14" indent="-228214" algn="l" defTabSz="9128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50" indent="-228214" algn="l" defTabSz="9128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78" indent="-228214" algn="l" defTabSz="9128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3" algn="l" defTabSz="91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67" algn="l" defTabSz="91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9" algn="l" defTabSz="91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32" algn="l" defTabSz="91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63" algn="l" defTabSz="91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97" algn="l" defTabSz="91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31" algn="l" defTabSz="91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63" algn="l" defTabSz="912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14147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Austin, Jan 9 2013</a:t>
            </a: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381750"/>
            <a:ext cx="6400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17th IOAS-AOLS Conference</a:t>
            </a:r>
            <a:endParaRPr lang="en-US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4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88A000D-9E0E-B54B-AA48-26724A81E44E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9144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/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914400"/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JCSDA OSSE Capabilities, Status and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Lars Peter Riishojgaard, JCSDA, Michiko </a:t>
            </a:r>
            <a:r>
              <a:rPr lang="en-US" sz="2600" dirty="0" err="1" smtClean="0">
                <a:solidFill>
                  <a:schemeClr val="tx1"/>
                </a:solidFill>
              </a:rPr>
              <a:t>Masutani</a:t>
            </a:r>
            <a:r>
              <a:rPr lang="en-US" sz="2600" dirty="0" smtClean="0">
                <a:solidFill>
                  <a:schemeClr val="tx1"/>
                </a:solidFill>
              </a:rPr>
              <a:t>, NCEP/EMC, Sean Casey, JCSDA, Jack </a:t>
            </a:r>
            <a:r>
              <a:rPr lang="en-US" sz="2600" dirty="0" err="1" smtClean="0">
                <a:solidFill>
                  <a:schemeClr val="tx1"/>
                </a:solidFill>
              </a:rPr>
              <a:t>Woollen</a:t>
            </a:r>
            <a:r>
              <a:rPr lang="en-US" sz="2600" dirty="0" smtClean="0">
                <a:solidFill>
                  <a:schemeClr val="tx1"/>
                </a:solidFill>
              </a:rPr>
              <a:t>, NCEP/EMC, and Bob Atlas, NOAA/AOML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Austin, Jan 9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17th IOAS-AOLS Conference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5134-60EB-104F-A315-C0CAFE3CF2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2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 descr="Fig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3"/>
          <a:stretch/>
        </p:blipFill>
        <p:spPr>
          <a:xfrm>
            <a:off x="304800" y="1905000"/>
            <a:ext cx="3961724" cy="3982233"/>
          </a:xfrm>
          <a:prstGeom prst="rect">
            <a:avLst/>
          </a:prstGeom>
        </p:spPr>
      </p:pic>
      <p:pic>
        <p:nvPicPr>
          <p:cNvPr id="5" name="Picture 4" descr="Fig0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36"/>
          <a:stretch/>
        </p:blipFill>
        <p:spPr>
          <a:xfrm>
            <a:off x="4648200" y="1905000"/>
            <a:ext cx="4330700" cy="39957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228600"/>
            <a:ext cx="32766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 defTabSz="912867"/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Calibration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914400"/>
            <a:ext cx="739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67"/>
            <a:r>
              <a:rPr lang="en-US" dirty="0" smtClean="0">
                <a:solidFill>
                  <a:srgbClr val="000000"/>
                </a:solidFill>
                <a:latin typeface="Calibri"/>
              </a:rPr>
              <a:t>Compare impact of removal of RAOB wind in real and simulated experiments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6764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67"/>
            <a:r>
              <a:rPr lang="en-US" dirty="0" smtClean="0">
                <a:solidFill>
                  <a:srgbClr val="000000"/>
                </a:solidFill>
                <a:latin typeface="Calibri"/>
              </a:rPr>
              <a:t>REAL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1600200"/>
            <a:ext cx="112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67"/>
            <a:r>
              <a:rPr lang="en-US" dirty="0" smtClean="0">
                <a:solidFill>
                  <a:srgbClr val="000000"/>
                </a:solidFill>
                <a:latin typeface="Calibri"/>
              </a:rPr>
              <a:t>Simulated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Austin, Jan 9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17th IOAS-AOLS Conference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2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Wind Lidar OSSEs</a:t>
            </a:r>
          </a:p>
        </p:txBody>
      </p:sp>
      <p:sp>
        <p:nvSpPr>
          <p:cNvPr id="890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Tahoma" charset="0"/>
              </a:rPr>
              <a:t>17th IOAS-AOLS Conference</a:t>
            </a:r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90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28207D-D202-AD48-A5D9-2B6FBF071FBD}" type="slidenum">
              <a:rPr lang="en-US" sz="1400">
                <a:solidFill>
                  <a:srgbClr val="000000"/>
                </a:solidFill>
                <a:latin typeface="Tahoma" charset="0"/>
              </a:rPr>
              <a:pPr/>
              <a:t>11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9093" name="Content Placeholder 5"/>
          <p:cNvSpPr>
            <a:spLocks noGrp="1"/>
          </p:cNvSpPr>
          <p:nvPr>
            <p:ph idx="4294967295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Impact experiments for GWOS mission concept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NASA Tier-3 Decadal Survey mission concept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Four telescopes, full vector winds on either side of spacecraft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Two technologies, direct and coherent detection</a:t>
            </a:r>
          </a:p>
          <a:p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Experiments funded under Wind Lidar Science element of NASA</a:t>
            </a:r>
            <a:r>
              <a:rPr lang="ja-JP" altLang="en-US" sz="240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s ROSES 2007</a:t>
            </a:r>
          </a:p>
          <a:p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GWOS observations simulated by Simpson Weather Associates using DLSM</a:t>
            </a:r>
          </a:p>
        </p:txBody>
      </p:sp>
      <p:sp>
        <p:nvSpPr>
          <p:cNvPr id="89094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>
                <a:solidFill>
                  <a:srgbClr val="000000"/>
                </a:solidFill>
                <a:latin typeface="Tahoma" charset="0"/>
              </a:rPr>
              <a:t>Austin, Jan 9 2013</a:t>
            </a:r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2050" y="62436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fld id="{6FBC50FF-7508-D94B-B73E-D3F4D67AC7C7}" type="slidenum">
              <a:rPr lang="en-US" sz="1400">
                <a:latin typeface="Tahoma" charset="0"/>
              </a:rPr>
              <a:pPr algn="l"/>
              <a:t>12</a:t>
            </a:fld>
            <a:endParaRPr lang="en-US" sz="1400">
              <a:latin typeface="Tahoma" charset="0"/>
            </a:endParaRPr>
          </a:p>
        </p:txBody>
      </p:sp>
      <p:pic>
        <p:nvPicPr>
          <p:cNvPr id="47107" name="Picture 20" descr="cordieoff_HGT_P500_G2SHX_00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14" descr="cordieoff_HGT_P500_G2NHX_00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6764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17"/>
          <p:cNvSpPr>
            <a:spLocks noChangeArrowheads="1"/>
          </p:cNvSpPr>
          <p:nvPr/>
        </p:nvSpPr>
        <p:spPr bwMode="auto">
          <a:xfrm>
            <a:off x="990600" y="2286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>
                <a:solidFill>
                  <a:srgbClr val="660066"/>
                </a:solidFill>
                <a:latin typeface="Constantia" charset="0"/>
                <a:cs typeface="Constantia" charset="0"/>
              </a:rPr>
              <a:t>500hPa HGT anomaly correlation coefficients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>
                <a:solidFill>
                  <a:srgbClr val="0000FF"/>
                </a:solidFill>
                <a:latin typeface="Constantia" charset="0"/>
                <a:cs typeface="Constantia" charset="0"/>
              </a:rPr>
              <a:t>(T382)</a:t>
            </a:r>
          </a:p>
        </p:txBody>
      </p:sp>
      <p:sp>
        <p:nvSpPr>
          <p:cNvPr id="7" name="Oval Callout 17"/>
          <p:cNvSpPr>
            <a:spLocks noChangeArrowheads="1"/>
          </p:cNvSpPr>
          <p:nvPr/>
        </p:nvSpPr>
        <p:spPr bwMode="auto">
          <a:xfrm>
            <a:off x="3048000" y="3505200"/>
            <a:ext cx="838200" cy="381000"/>
          </a:xfrm>
          <a:prstGeom prst="wedgeEllipseCallout">
            <a:avLst>
              <a:gd name="adj1" fmla="val 103434"/>
              <a:gd name="adj2" fmla="val 12708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 b="1">
                <a:solidFill>
                  <a:srgbClr val="FF0000"/>
                </a:solidFill>
              </a:rPr>
              <a:t>1.2%</a:t>
            </a:r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685800" y="3124200"/>
            <a:ext cx="914400" cy="457200"/>
          </a:xfrm>
          <a:prstGeom prst="rect">
            <a:avLst/>
          </a:prstGeom>
          <a:solidFill>
            <a:srgbClr val="0090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Calibri" charset="0"/>
              </a:rPr>
              <a:t>NH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Oval Callout 17"/>
          <p:cNvSpPr>
            <a:spLocks noChangeArrowheads="1"/>
          </p:cNvSpPr>
          <p:nvPr/>
        </p:nvSpPr>
        <p:spPr bwMode="auto">
          <a:xfrm>
            <a:off x="7391400" y="3429000"/>
            <a:ext cx="838200" cy="381000"/>
          </a:xfrm>
          <a:prstGeom prst="wedgeEllipseCallout">
            <a:avLst>
              <a:gd name="adj1" fmla="val 103434"/>
              <a:gd name="adj2" fmla="val 12708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 b="1">
                <a:solidFill>
                  <a:srgbClr val="FF0000"/>
                </a:solidFill>
              </a:rPr>
              <a:t>1.8%</a:t>
            </a:r>
          </a:p>
        </p:txBody>
      </p:sp>
      <p:sp>
        <p:nvSpPr>
          <p:cNvPr id="47113" name="Rectangle 6"/>
          <p:cNvSpPr>
            <a:spLocks noChangeArrowheads="1"/>
          </p:cNvSpPr>
          <p:nvPr/>
        </p:nvSpPr>
        <p:spPr bwMode="auto">
          <a:xfrm>
            <a:off x="5075238" y="3124200"/>
            <a:ext cx="914400" cy="457200"/>
          </a:xfrm>
          <a:prstGeom prst="rect">
            <a:avLst/>
          </a:prstGeom>
          <a:solidFill>
            <a:srgbClr val="0090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Calibri" charset="0"/>
              </a:rPr>
              <a:t>SH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47115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17th IOAS-AOLS Conference</a:t>
            </a:r>
            <a:endParaRPr lang="en-US" sz="1200">
              <a:latin typeface="Tahom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Beyond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initial wind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lidar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OSSEs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The JCSDA OSSE system is ready for </a:t>
            </a:r>
            <a:r>
              <a:rPr lang="en-US" sz="2000" u="sng" dirty="0">
                <a:latin typeface="Tahoma" charset="0"/>
                <a:ea typeface="ＭＳ Ｐゴシック" charset="0"/>
                <a:cs typeface="ＭＳ Ｐゴシック" charset="0"/>
              </a:rPr>
              <a:t>global NWP</a:t>
            </a:r>
            <a:r>
              <a:rPr lang="en-US" sz="2000" dirty="0">
                <a:latin typeface="Tahoma" charset="0"/>
                <a:ea typeface="ＭＳ Ｐゴシック" charset="0"/>
                <a:cs typeface="ＭＳ Ｐゴシック" charset="0"/>
              </a:rPr>
              <a:t> assessment studies of any new observing system (space-based or otherwise)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OSSEs for JPSS (JPO)</a:t>
            </a:r>
          </a:p>
          <a:p>
            <a:pPr lvl="1"/>
            <a:r>
              <a:rPr lang="en-US" sz="2000" dirty="0">
                <a:latin typeface="Tahoma" charset="0"/>
                <a:ea typeface="ＭＳ Ｐゴシック" charset="0"/>
              </a:rPr>
              <a:t>OSSEs for DWSS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(</a:t>
            </a:r>
            <a:r>
              <a:rPr lang="en-US" sz="2000" dirty="0" err="1" smtClean="0">
                <a:latin typeface="Tahoma" charset="0"/>
                <a:ea typeface="ＭＳ Ｐゴシック" charset="0"/>
              </a:rPr>
              <a:t>DoD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); </a:t>
            </a:r>
            <a:r>
              <a:rPr lang="en-US" sz="1600" i="1" u="sng" dirty="0" smtClean="0">
                <a:latin typeface="Tahoma" charset="0"/>
                <a:ea typeface="ＭＳ Ｐゴシック" charset="0"/>
              </a:rPr>
              <a:t>presented in JCSDA Symposium Tuesday</a:t>
            </a:r>
            <a:endParaRPr lang="en-US" sz="1600" i="1" u="sng" dirty="0">
              <a:latin typeface="Tahoma" charset="0"/>
              <a:ea typeface="ＭＳ Ｐゴシック" charset="0"/>
            </a:endParaRPr>
          </a:p>
          <a:p>
            <a:pPr lvl="1"/>
            <a:r>
              <a:rPr lang="en-US" sz="2000" dirty="0" err="1" smtClean="0">
                <a:latin typeface="Tahoma" charset="0"/>
                <a:ea typeface="ＭＳ Ｐゴシック" charset="0"/>
              </a:rPr>
              <a:t>Hyperspectral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 GEO IR sounder (NOAA)</a:t>
            </a: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Other wind </a:t>
            </a:r>
            <a:r>
              <a:rPr lang="en-US" sz="2000" dirty="0" err="1" smtClean="0">
                <a:latin typeface="Tahoma" charset="0"/>
                <a:ea typeface="ＭＳ Ｐゴシック" charset="0"/>
              </a:rPr>
              <a:t>lidar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 technologies (NASA) </a:t>
            </a:r>
            <a:endParaRPr lang="en-US" sz="2000" dirty="0" smtClean="0">
              <a:latin typeface="Tahoma" charset="0"/>
              <a:ea typeface="ＭＳ Ｐゴシック" charset="0"/>
            </a:endParaRP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GPSRO (</a:t>
            </a:r>
            <a:r>
              <a:rPr lang="en-US" sz="2000" dirty="0" err="1" smtClean="0">
                <a:latin typeface="Tahoma" charset="0"/>
                <a:ea typeface="ＭＳ Ｐゴシック" charset="0"/>
              </a:rPr>
              <a:t>DoD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 sz="2000" dirty="0" smtClean="0">
                <a:latin typeface="Tahoma" charset="0"/>
                <a:ea typeface="ＭＳ Ｐゴシック" charset="0"/>
              </a:rPr>
              <a:t>….</a:t>
            </a:r>
            <a:endParaRPr lang="en-US" sz="2000" dirty="0" smtClean="0">
              <a:latin typeface="Tahoma" charset="0"/>
              <a:ea typeface="ＭＳ Ｐゴシック" charset="0"/>
            </a:endParaRPr>
          </a:p>
          <a:p>
            <a:r>
              <a:rPr lang="en-US" sz="2400" dirty="0" smtClean="0">
                <a:latin typeface="Tahoma" charset="0"/>
                <a:ea typeface="ＭＳ Ｐゴシック" charset="0"/>
              </a:rPr>
              <a:t>New higher resolution Nature Run</a:t>
            </a:r>
          </a:p>
          <a:p>
            <a:pPr lvl="2"/>
            <a:r>
              <a:rPr lang="en-US" sz="2000" dirty="0" smtClean="0">
                <a:latin typeface="Tahoma" charset="0"/>
                <a:ea typeface="ＭＳ Ｐゴシック" charset="0"/>
              </a:rPr>
              <a:t>In discussions with ECMWF, GMAO, NOAA/OAR,…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marL="457200" lvl="1" indent="0">
              <a:buNone/>
            </a:pPr>
            <a:endParaRPr lang="en-US" sz="2000" dirty="0">
              <a:latin typeface="Tahoma" charset="0"/>
              <a:ea typeface="ＭＳ Ｐゴシック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>
                <a:solidFill>
                  <a:srgbClr val="000000"/>
                </a:solidFill>
                <a:latin typeface="Tahoma" charset="0"/>
              </a:rPr>
              <a:t>Austin, Jan 9 2013</a:t>
            </a:r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01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Tahoma" charset="0"/>
              </a:rPr>
              <a:t>17th IOAS-AOLS Conference</a:t>
            </a:r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01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0B5230-4B23-F942-B0C5-A10D6354311F}" type="slidenum">
              <a:rPr lang="en-US" sz="1400">
                <a:solidFill>
                  <a:srgbClr val="000000"/>
                </a:solidFill>
                <a:latin typeface="Tahoma" charset="0"/>
              </a:rPr>
              <a:pPr/>
              <a:t>13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Simulating new instruments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0600" y="1447800"/>
            <a:ext cx="668902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14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0" name="Arc 9"/>
          <p:cNvSpPr/>
          <p:nvPr/>
        </p:nvSpPr>
        <p:spPr>
          <a:xfrm rot="4681455">
            <a:off x="3831800" y="2425209"/>
            <a:ext cx="2425092" cy="3411338"/>
          </a:xfrm>
          <a:prstGeom prst="arc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onstantia"/>
            </a:endParaRPr>
          </a:p>
        </p:txBody>
      </p:sp>
      <p:cxnSp>
        <p:nvCxnSpPr>
          <p:cNvPr id="14" name="Straight Connector 13"/>
          <p:cNvCxnSpPr>
            <a:stCxn id="10" idx="0"/>
          </p:cNvCxnSpPr>
          <p:nvPr/>
        </p:nvCxnSpPr>
        <p:spPr>
          <a:xfrm flipH="1">
            <a:off x="6485179" y="3776958"/>
            <a:ext cx="227713" cy="18886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0"/>
          </p:cNvCxnSpPr>
          <p:nvPr/>
        </p:nvCxnSpPr>
        <p:spPr>
          <a:xfrm>
            <a:off x="6712892" y="3776958"/>
            <a:ext cx="229487" cy="18886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5867400"/>
            <a:ext cx="8792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onstantia"/>
              </a:rPr>
              <a:t>See Poster 709 (Tomorrow, 2:30-4:00, Exhibit Hall 3) 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onstantia"/>
              </a:rPr>
              <a:t>and TJ43.7 (Tomorrow, 5:30, Room 9C) for more information on observation simulation</a:t>
            </a: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500 </a:t>
            </a:r>
            <a:r>
              <a:rPr lang="en-US" dirty="0" err="1" smtClean="0"/>
              <a:t>hPa</a:t>
            </a:r>
            <a:r>
              <a:rPr lang="en-US" dirty="0" smtClean="0"/>
              <a:t> Anomaly Correlation Scores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Northern Hemisphere (ATMS/VIIRS significant day 6, 7)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Southern Hemisphere (SSMI/S significant day 4, 5)</a:t>
            </a:r>
            <a:endParaRPr lang="en-US" dirty="0"/>
          </a:p>
        </p:txBody>
      </p:sp>
      <p:pic>
        <p:nvPicPr>
          <p:cNvPr id="8" name="Content Placeholder 7" descr="cordieoff_HGT_P500_G2NHX_00Z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4037" y="2514600"/>
            <a:ext cx="3846513" cy="3846513"/>
          </a:xfrm>
        </p:spPr>
      </p:pic>
      <p:pic>
        <p:nvPicPr>
          <p:cNvPr id="9" name="Content Placeholder 8" descr="cordieoff_HGT_P500_G2SHX_00Z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42656" y="2514600"/>
            <a:ext cx="3846513" cy="384651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3CEF-88CD-406A-AE13-77DC56AAE510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/>
              <a:t>15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Austin, Jan 9 2013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t>17th IOAS-AOLS Conference</a:t>
            </a: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Tahoma" charset="0"/>
                <a:ea typeface="ＭＳ Ｐゴシック" charset="0"/>
                <a:cs typeface="ＭＳ Ｐゴシック" charset="0"/>
              </a:rPr>
              <a:t>Summary and </a:t>
            </a:r>
            <a:r>
              <a:rPr lang="en-US" sz="4000" dirty="0" smtClean="0">
                <a:latin typeface="Tahoma" charset="0"/>
                <a:ea typeface="ＭＳ Ｐゴシック" charset="0"/>
                <a:cs typeface="ＭＳ Ｐゴシック" charset="0"/>
              </a:rPr>
              <a:t>conclusions</a:t>
            </a:r>
            <a:endParaRPr lang="en-US" sz="4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10600" cy="4114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A comprehensive OSSE system has been developed under the Joint OSSE collaboration</a:t>
            </a: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This is the 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first global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OSSE system using a modern, satellite radiance-based operational data assimilation system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Example of use of new OSSE system: NASA-funded study of a potential wind </a:t>
            </a:r>
            <a:r>
              <a:rPr lang="en-US" sz="2000" dirty="0" err="1">
                <a:latin typeface="Tahoma" charset="0"/>
                <a:ea typeface="ＭＳ Ｐゴシック" charset="0"/>
              </a:rPr>
              <a:t>lidar</a:t>
            </a:r>
            <a:r>
              <a:rPr lang="en-US" sz="2000" dirty="0">
                <a:latin typeface="Tahoma" charset="0"/>
                <a:ea typeface="ＭＳ Ｐゴシック" charset="0"/>
              </a:rPr>
              <a:t> system </a:t>
            </a:r>
            <a:endParaRPr lang="en-US" sz="2000" dirty="0" smtClean="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JCSDA OSSE system is  a valuable 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national asset and is being used for assessment studies sponsored by NASA, NOAA and </a:t>
            </a:r>
            <a:r>
              <a:rPr lang="en-US" sz="2400" dirty="0" err="1" smtClean="0">
                <a:latin typeface="Tahoma" charset="0"/>
                <a:ea typeface="ＭＳ Ｐゴシック" charset="0"/>
                <a:cs typeface="ＭＳ Ｐゴシック" charset="0"/>
              </a:rPr>
              <a:t>DoD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Tahoma" charset="0"/>
              </a:rPr>
              <a:t>17th IOAS-AOLS Conference</a:t>
            </a:r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6FE5D2-D3D1-CE4D-A2DC-8767D9626688}" type="slidenum">
              <a:rPr lang="en-US" sz="1400">
                <a:solidFill>
                  <a:srgbClr val="000000"/>
                </a:solidFill>
                <a:latin typeface="Tahoma" charset="0"/>
              </a:rPr>
              <a:pPr/>
              <a:t>16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114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>
                <a:solidFill>
                  <a:srgbClr val="000000"/>
                </a:solidFill>
                <a:latin typeface="Tahoma" charset="0"/>
              </a:rPr>
              <a:t>Austin, Jan 9 2013</a:t>
            </a:r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3906838" cy="106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Overview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91400" cy="3200400"/>
          </a:xfrm>
        </p:spPr>
        <p:txBody>
          <a:bodyPr/>
          <a:lstStyle/>
          <a:p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JCSDA 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OSSE history</a:t>
            </a:r>
          </a:p>
          <a:p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OSSE system overview</a:t>
            </a:r>
          </a:p>
          <a:p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Wind 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Lidar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 OSSEs (example</a:t>
            </a:r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Future Plans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Summary and conclusions</a:t>
            </a:r>
          </a:p>
          <a:p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Tahoma" charset="0"/>
              </a:rPr>
              <a:t>17th IOAS-AOLS Conference</a:t>
            </a:r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D34824-C501-1842-B8B1-B100200AED02}" type="slidenum">
              <a:rPr lang="en-US" sz="1400">
                <a:solidFill>
                  <a:srgbClr val="000000"/>
                </a:solidFill>
                <a:latin typeface="Tahoma" charset="0"/>
              </a:rPr>
              <a:pPr/>
              <a:t>2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9878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>
                <a:solidFill>
                  <a:srgbClr val="000000"/>
                </a:solidFill>
                <a:latin typeface="Tahoma" charset="0"/>
              </a:rPr>
              <a:t>Austin, Jan 9 2013</a:t>
            </a:r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Joint OSSE history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7772400" cy="4114800"/>
          </a:xfrm>
        </p:spPr>
        <p:txBody>
          <a:bodyPr/>
          <a:lstStyle/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NASA/NOAA collaboration started in 2007, involving NASA/GSFC, NOAA/NESDIS, NOAA/NWS, NOAA/OAR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Centered around common use of Nature Run provided free of charge by ECMWF 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Coordinated through JCSDA</a:t>
            </a:r>
          </a:p>
          <a:p>
            <a:pPr lvl="1"/>
            <a:r>
              <a:rPr lang="en-US" sz="2000">
                <a:latin typeface="Tahoma" charset="0"/>
                <a:ea typeface="ＭＳ Ｐゴシック" charset="0"/>
              </a:rPr>
              <a:t>Informal, loosely structured nature, lack of common funding stream has presented challenges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Successful joint validation of ECMWF Nature Run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Some collaboration on simulation and calibration of observations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ADM experiments (GMAO)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GWOS experiments (JCSDA)</a:t>
            </a:r>
          </a:p>
          <a:p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UAS experiments (OAR)</a:t>
            </a:r>
          </a:p>
        </p:txBody>
      </p:sp>
      <p:sp>
        <p:nvSpPr>
          <p:cNvPr id="829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>
                <a:solidFill>
                  <a:srgbClr val="000000"/>
                </a:solidFill>
                <a:latin typeface="Tahoma" charset="0"/>
              </a:rPr>
              <a:t>Austin, Jan 9 2013</a:t>
            </a:r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29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Tahoma" charset="0"/>
              </a:rPr>
              <a:t>17th IOAS-AOLS Conference</a:t>
            </a:r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29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65BD52-2155-A74F-B148-7E7BCC5288A7}" type="slidenum">
              <a:rPr lang="en-US" sz="1400">
                <a:solidFill>
                  <a:srgbClr val="000000"/>
                </a:solidFill>
                <a:latin typeface="Tahoma" charset="0"/>
              </a:rPr>
              <a:pPr/>
              <a:t>3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Tahoma" charset="0"/>
              </a:rPr>
              <a:t>17th IOAS-AOLS Conference</a:t>
            </a:r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Main OSSE system components</a:t>
            </a:r>
            <a:endParaRPr lang="en-US" i="1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05000"/>
            <a:ext cx="7315200" cy="5486400"/>
          </a:xfrm>
        </p:spPr>
        <p:txBody>
          <a:bodyPr/>
          <a:lstStyle/>
          <a:p>
            <a:pPr eaLnBrk="1" hangingPunct="1"/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Data assimilation system(s)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NCEP/EMC Global Forecast System (T-382)</a:t>
            </a:r>
          </a:p>
          <a:p>
            <a:pPr eaLnBrk="1" hangingPunct="1"/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Nature run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ECMWF T-511, commissioned for Joint OSSE</a:t>
            </a:r>
          </a:p>
          <a:p>
            <a:pPr lvl="2" eaLnBrk="1" hangingPunct="1"/>
            <a:r>
              <a:rPr lang="en-US" sz="1600">
                <a:latin typeface="Tahoma" charset="0"/>
                <a:ea typeface="ＭＳ Ｐゴシック" charset="0"/>
              </a:rPr>
              <a:t>13 month period (May 2005-June 2006)</a:t>
            </a:r>
          </a:p>
          <a:p>
            <a:pPr lvl="2" eaLnBrk="1" hangingPunct="1"/>
            <a:r>
              <a:rPr lang="en-US" sz="1600">
                <a:latin typeface="Tahoma" charset="0"/>
                <a:ea typeface="ＭＳ Ｐゴシック" charset="0"/>
              </a:rPr>
              <a:t>Validated extensively through Joint OSSE collaboration</a:t>
            </a:r>
          </a:p>
          <a:p>
            <a:pPr eaLnBrk="1" hangingPunct="1"/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Simulated observations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Reference observations, including satellite radiance data; done in collaboration between NCEP and STAR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Perturbation (</a:t>
            </a:r>
            <a:r>
              <a:rPr lang="ja-JP" altLang="en-US" sz="2000">
                <a:latin typeface="Tahoma" charset="0"/>
                <a:ea typeface="ＭＳ Ｐゴシック" charset="0"/>
              </a:rPr>
              <a:t>“</a:t>
            </a:r>
            <a:r>
              <a:rPr lang="en-US" sz="2000">
                <a:latin typeface="Tahoma" charset="0"/>
                <a:ea typeface="ＭＳ Ｐゴシック" charset="0"/>
              </a:rPr>
              <a:t>candidate</a:t>
            </a:r>
            <a:r>
              <a:rPr lang="ja-JP" altLang="en-US" sz="2000">
                <a:latin typeface="Tahoma" charset="0"/>
                <a:ea typeface="ＭＳ Ｐゴシック" charset="0"/>
              </a:rPr>
              <a:t>”</a:t>
            </a:r>
            <a:r>
              <a:rPr lang="en-US" sz="2000">
                <a:latin typeface="Tahoma" charset="0"/>
                <a:ea typeface="ＭＳ Ｐゴシック" charset="0"/>
              </a:rPr>
              <a:t>) observations; done on ad hoc basis </a:t>
            </a:r>
          </a:p>
          <a:p>
            <a:pPr eaLnBrk="1" hangingPunct="1"/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Diagnostics capability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NCEP operational verification system</a:t>
            </a:r>
          </a:p>
        </p:txBody>
      </p:sp>
      <p:sp>
        <p:nvSpPr>
          <p:cNvPr id="8397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>
                <a:solidFill>
                  <a:srgbClr val="000000"/>
                </a:solidFill>
                <a:latin typeface="Tahoma" charset="0"/>
              </a:rPr>
              <a:t>Austin, Jan 9 2013</a:t>
            </a:r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39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CFB777-87C3-E448-8810-3AA51687110D}" type="slidenum">
              <a:rPr lang="en-US" sz="1400">
                <a:solidFill>
                  <a:srgbClr val="000000"/>
                </a:solidFill>
                <a:latin typeface="Tahoma" charset="0"/>
              </a:rPr>
              <a:pPr/>
              <a:t>4</a:t>
            </a:fld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609600" y="236538"/>
            <a:ext cx="792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Nature Run validation example: Hurricanes (Reale)</a:t>
            </a:r>
          </a:p>
        </p:txBody>
      </p:sp>
      <p:pic>
        <p:nvPicPr>
          <p:cNvPr id="86019" name="Picture 3" descr="Reale_GRL_T511_Trop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990600"/>
            <a:ext cx="6911975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898989"/>
                </a:solidFill>
              </a:rPr>
              <a:t>Austin, Jan 9 2013</a:t>
            </a:r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4CBBD3-7C06-A04F-9994-A95BA811AA43}" type="slidenum">
              <a:rPr lang="en-US" sz="1200">
                <a:solidFill>
                  <a:srgbClr val="898989"/>
                </a:solidFill>
              </a:rPr>
              <a:pPr/>
              <a:t>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86022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898989"/>
                </a:solidFill>
              </a:rPr>
              <a:t>17th IOAS-AOLS Conference</a:t>
            </a:r>
            <a:endParaRPr 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760413"/>
            <a:ext cx="31115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" descr="ev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3667125"/>
            <a:ext cx="2884488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4" descr="move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908050"/>
            <a:ext cx="25654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5" descr="move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3979863"/>
            <a:ext cx="260826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>
                <a:solidFill>
                  <a:srgbClr val="000000"/>
                </a:solidFill>
              </a:rPr>
              <a:t>Austin, Jan 9 2013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70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09C78A-B128-BA48-89B7-D5986EE7899A}" type="slidenum">
              <a:rPr lang="en-US" sz="1400">
                <a:solidFill>
                  <a:srgbClr val="000000"/>
                </a:solidFill>
              </a:rPr>
              <a:pPr/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7048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>
                <a:solidFill>
                  <a:srgbClr val="000000"/>
                </a:solidFill>
              </a:rPr>
              <a:t>17th IOAS-AOLS Conference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7049" name="TextBox 8"/>
          <p:cNvSpPr txBox="1">
            <a:spLocks noChangeArrowheads="1"/>
          </p:cNvSpPr>
          <p:nvPr/>
        </p:nvSpPr>
        <p:spPr bwMode="auto">
          <a:xfrm>
            <a:off x="685800" y="285750"/>
            <a:ext cx="807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Nature Run validation example: Extratropical cyclones (Terry)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>
                <a:solidFill>
                  <a:srgbClr val="FFFFFF"/>
                </a:solidFill>
              </a:rPr>
              <a:t>17th IOAS-AOLS Conference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Simulation of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reference observations </a:t>
            </a:r>
            <a:r>
              <a:rPr lang="en-US" sz="28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(I), conventional </a:t>
            </a:r>
            <a:endParaRPr lang="en-US" i="1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Conventional observations: 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anything other than satellite radiances</a:t>
            </a:r>
            <a:r>
              <a:rPr lang="ja-JP" altLang="en-US" sz="20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Conceptually simple: Resample NR at observation locations and add error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Problem: For many observation types the locations depend on the atmospheric state: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latin typeface="Arial" charset="0"/>
                <a:ea typeface="ＭＳ Ｐゴシック" charset="0"/>
              </a:rPr>
              <a:t>Radiosondes</a:t>
            </a:r>
            <a:r>
              <a:rPr lang="en-US" dirty="0">
                <a:latin typeface="Arial" charset="0"/>
                <a:ea typeface="ＭＳ Ｐゴシック" charset="0"/>
              </a:rPr>
              <a:t> (drift)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Satellite winds (tracking targets)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Aircraft </a:t>
            </a:r>
            <a:r>
              <a:rPr lang="en-US" dirty="0" err="1">
                <a:latin typeface="Arial" charset="0"/>
                <a:ea typeface="ＭＳ Ｐゴシック" charset="0"/>
              </a:rPr>
              <a:t>obs</a:t>
            </a:r>
            <a:r>
              <a:rPr lang="en-US" dirty="0">
                <a:latin typeface="Arial" charset="0"/>
                <a:ea typeface="ＭＳ Ｐゴシック" charset="0"/>
              </a:rPr>
              <a:t> (flight routing)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Ocean surface winds (thresholds and </a:t>
            </a:r>
            <a:r>
              <a:rPr lang="en-US" dirty="0" err="1">
                <a:latin typeface="Arial" charset="0"/>
                <a:ea typeface="ＭＳ Ｐゴシック" charset="0"/>
              </a:rPr>
              <a:t>precip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This is NOT accounted for currently: Actual historical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obs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locations for 2005 are 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SWA working on more sophisticated approach to </a:t>
            </a:r>
            <a:r>
              <a:rPr lang="en-US" dirty="0" err="1">
                <a:latin typeface="Arial" charset="0"/>
                <a:ea typeface="ＭＳ Ｐゴシック" charset="0"/>
              </a:rPr>
              <a:t>scatterometer</a:t>
            </a:r>
            <a:r>
              <a:rPr lang="en-US" dirty="0">
                <a:latin typeface="Arial" charset="0"/>
                <a:ea typeface="ＭＳ Ｐゴシック" charset="0"/>
              </a:rPr>
              <a:t> winds and satellite </a:t>
            </a:r>
            <a:r>
              <a:rPr lang="en-US" dirty="0" smtClean="0">
                <a:latin typeface="Arial" charset="0"/>
                <a:ea typeface="ＭＳ Ｐゴシック" charset="0"/>
              </a:rPr>
              <a:t>AMVs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2733-54D5-434E-BAE4-D92AB76CF2DF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Reference </a:t>
            </a:r>
            <a:r>
              <a:rPr lang="en-US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bservation </a:t>
            </a:r>
            <a:r>
              <a:rPr lang="en-US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simulation (II): Radiances 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Satellite radiances dominate both in terms of numbers and of impact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Conceptually: Forward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radiative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transfer applied to NR input profiles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Problem areas: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Treatment of clouds has substantial impact on availability and quality of observations, and on subsequent QC, thinning and ultimately assimilation results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Desire to avoid </a:t>
            </a:r>
            <a:r>
              <a:rPr lang="ja-JP" altLang="en-US" dirty="0">
                <a:latin typeface="Arial" charset="0"/>
                <a:ea typeface="ＭＳ Ｐゴシック" charset="0"/>
              </a:rPr>
              <a:t>“</a:t>
            </a:r>
            <a:r>
              <a:rPr lang="en-US" dirty="0">
                <a:latin typeface="Arial" charset="0"/>
                <a:ea typeface="ＭＳ Ｐゴシック" charset="0"/>
              </a:rPr>
              <a:t>identical twin</a:t>
            </a:r>
            <a:r>
              <a:rPr lang="ja-JP" altLang="en-US" dirty="0">
                <a:latin typeface="Arial" charset="0"/>
                <a:ea typeface="ＭＳ Ｐゴシック" charset="0"/>
              </a:rPr>
              <a:t>”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</a:rPr>
              <a:t>Radiative</a:t>
            </a:r>
            <a:r>
              <a:rPr lang="en-US" dirty="0">
                <a:latin typeface="Arial" charset="0"/>
                <a:ea typeface="ＭＳ Ｐゴシック" charset="0"/>
              </a:rPr>
              <a:t> Transfer Models; conceptually one should be use one RTM for simulation and a different RTM for assimilation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NOT yet  implemented in Joint </a:t>
            </a:r>
            <a:r>
              <a:rPr lang="en-US" dirty="0" smtClean="0">
                <a:latin typeface="Arial" charset="0"/>
                <a:ea typeface="ＭＳ Ｐゴシック" charset="0"/>
              </a:rPr>
              <a:t>OSSE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smtClean="0">
                <a:solidFill>
                  <a:srgbClr val="FFFFFF"/>
                </a:solidFill>
              </a:rPr>
              <a:t>17th IOAS-AOLS Conference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Austin, Jan 9 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12733-54D5-434E-BAE4-D92AB76CF2DF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3429000" cy="4339650"/>
          </a:xfrm>
          <a:prstGeom prst="rect">
            <a:avLst/>
          </a:prstGeom>
          <a:solidFill>
            <a:srgbClr val="E1D1DA"/>
          </a:solidFill>
        </p:spPr>
        <p:txBody>
          <a:bodyPr wrap="square" rtlCol="0">
            <a:spAutoFit/>
          </a:bodyPr>
          <a:lstStyle/>
          <a:p>
            <a:pPr defTabSz="912867"/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Set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 (2005-6 period)</a:t>
            </a:r>
            <a:endParaRPr lang="en-US" sz="2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AIRS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(Aqua), 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AMSU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-A (Aqua, NOAA-15, 16, 18)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AMSU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-B (NOAA-15, 16, 17), 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HIRS2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(NOAA 14), 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HIRS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-3 (NOAA 15, 16, 17), 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HIRS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-4 (NOAA-18), 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MSU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(NOAA-14), 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MHS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(NOAA-18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GOES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sounder (GOES-10, 12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defTabSz="912867"/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All conventional data available in 2005-2006</a:t>
            </a:r>
          </a:p>
          <a:p>
            <a:pPr defTabSz="912867"/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4419600" y="990600"/>
            <a:ext cx="3962400" cy="5447646"/>
          </a:xfrm>
          <a:prstGeom prst="rect">
            <a:avLst/>
          </a:prstGeom>
          <a:solidFill>
            <a:srgbClr val="C9E5CA"/>
          </a:solidFill>
        </p:spPr>
        <p:txBody>
          <a:bodyPr wrap="square" rtlCol="0">
            <a:spAutoFit/>
          </a:bodyPr>
          <a:lstStyle/>
          <a:p>
            <a:pPr defTabSz="912867"/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Set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B (2011-12 period)</a:t>
            </a:r>
            <a:endParaRPr lang="en-US" sz="2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IASI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(METOP-A), AIRS(AQUA), ATMS(NPP),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CrIS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(NPP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HIRS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-2(NOAA14), 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HIRS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-3(NOAA 15, 16,17)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HIRS-4(NOAA 18, 19, METOP-A), AMSUA(NOAA 15, 16, 17,18,19, AQUA, METOP-A), 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AMSUB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(NOAA 15, 16, 17)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MSU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(NOAA 14), HSB(AQUA), MHS(METOP-A,NOAA18,19), SSMIS(DMSP F16), SEVIRI(MSG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GOES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sounder (10,12, and 13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GPSRO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ASCAT</a:t>
            </a: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WINDSAT</a:t>
            </a:r>
          </a:p>
          <a:p>
            <a:pPr defTabSz="912867"/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defTabSz="912867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All conventional data available in 2011-12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152400"/>
            <a:ext cx="41901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67"/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Types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 data simulated</a:t>
            </a:r>
            <a:endParaRPr lang="en-US" sz="3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Austin, Jan 9 2013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17th IOAS-AOLS Conference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57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Y:\nature\EC\eval\pptltd\move.nh.spd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Y:\nature\EC\eval\pptltd\move.nh.dir.jpg"/>
</p:tagLst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446477"/>
      </a:dk2>
      <a:lt2>
        <a:srgbClr val="B8DAF6"/>
      </a:lt2>
      <a:accent1>
        <a:srgbClr val="BBE0E3"/>
      </a:accent1>
      <a:accent2>
        <a:srgbClr val="333399"/>
      </a:accent2>
      <a:accent3>
        <a:srgbClr val="943761"/>
      </a:accent3>
      <a:accent4>
        <a:srgbClr val="347250"/>
      </a:accent4>
      <a:accent5>
        <a:srgbClr val="864219"/>
      </a:accent5>
      <a:accent6>
        <a:srgbClr val="69407E"/>
      </a:accent6>
      <a:hlink>
        <a:srgbClr val="007272"/>
      </a:hlink>
      <a:folHlink>
        <a:srgbClr val="0081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SSE_MAP_LPR_03082007">
  <a:themeElements>
    <a:clrScheme name="OSSE_MAP_LPR_0308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SSE_MAP_LPR_0308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SSE_MAP_LPR_0308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SE_MAP_LPR_0308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SE_MAP_LPR_0308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SE_MAP_LPR_0308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SE_MAP_LPR_0308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SE_MAP_LPR_0308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SE_MAP_LPR_0308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SE_MAP_LPR_0308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SE_MAP_LPR_0308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SE_MAP_LPR_0308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SE_MAP_LPR_0308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SE_MAP_LPR_0308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1157</Words>
  <Application>Microsoft Macintosh PowerPoint</Application>
  <PresentationFormat>On-screen Show (4:3)</PresentationFormat>
  <Paragraphs>166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Office Theme</vt:lpstr>
      <vt:lpstr>Blends</vt:lpstr>
      <vt:lpstr>1_Office Theme</vt:lpstr>
      <vt:lpstr>Default Design</vt:lpstr>
      <vt:lpstr>1_Blends</vt:lpstr>
      <vt:lpstr>2_Office Theme</vt:lpstr>
      <vt:lpstr>OSSE_MAP_LPR_03082007</vt:lpstr>
      <vt:lpstr>Flow</vt:lpstr>
      <vt:lpstr>1_Flow</vt:lpstr>
      <vt:lpstr>JCSDA OSSE Capabilities, Status and Plans</vt:lpstr>
      <vt:lpstr>Overview</vt:lpstr>
      <vt:lpstr>Joint OSSE history</vt:lpstr>
      <vt:lpstr>Main OSSE system components</vt:lpstr>
      <vt:lpstr>PowerPoint Presentation</vt:lpstr>
      <vt:lpstr>PowerPoint Presentation</vt:lpstr>
      <vt:lpstr>Simulation of reference observations (I), conventional </vt:lpstr>
      <vt:lpstr>Reference observation simulation (II): Radiances </vt:lpstr>
      <vt:lpstr>PowerPoint Presentation</vt:lpstr>
      <vt:lpstr>PowerPoint Presentation</vt:lpstr>
      <vt:lpstr>Wind Lidar OSSEs</vt:lpstr>
      <vt:lpstr>PowerPoint Presentation</vt:lpstr>
      <vt:lpstr>Beyond initial wind lidar OSSEs</vt:lpstr>
      <vt:lpstr>Simulating new instruments</vt:lpstr>
      <vt:lpstr>500 hPa Anomaly Correlation Scores</vt:lpstr>
      <vt:lpstr>Summary and conclusions</vt:lpstr>
    </vt:vector>
  </TitlesOfParts>
  <Company>JCSDA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and Strategies of the Joint OSSE at NOAA and JCSDA</dc:title>
  <dc:creator>Lars Peter  Riishojgaard</dc:creator>
  <cp:lastModifiedBy>Lars Peter  Riishojgaard</cp:lastModifiedBy>
  <cp:revision>13</cp:revision>
  <dcterms:created xsi:type="dcterms:W3CDTF">2013-01-05T17:16:38Z</dcterms:created>
  <dcterms:modified xsi:type="dcterms:W3CDTF">2013-01-09T20:13:19Z</dcterms:modified>
</cp:coreProperties>
</file>